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Lst>
  <p:notesMasterIdLst>
    <p:notesMasterId r:id="rId8"/>
  </p:notesMasterIdLst>
  <p:sldIdLst>
    <p:sldId id="271" r:id="rId4"/>
    <p:sldId id="272" r:id="rId5"/>
    <p:sldId id="273" r:id="rId6"/>
    <p:sldId id="274" r:id="rId7"/>
    <p:sldId id="280" r:id="rId9"/>
    <p:sldId id="282" r:id="rId10"/>
    <p:sldId id="279" r:id="rId11"/>
    <p:sldId id="276" r:id="rId12"/>
    <p:sldId id="288" r:id="rId13"/>
    <p:sldId id="292" r:id="rId14"/>
    <p:sldId id="293" r:id="rId15"/>
    <p:sldId id="287" r:id="rId16"/>
    <p:sldId id="294" r:id="rId17"/>
    <p:sldId id="295" r:id="rId18"/>
    <p:sldId id="296" r:id="rId19"/>
    <p:sldId id="297" r:id="rId20"/>
    <p:sldId id="298" r:id="rId21"/>
    <p:sldId id="299" r:id="rId22"/>
    <p:sldId id="300" r:id="rId23"/>
    <p:sldId id="302" r:id="rId24"/>
    <p:sldId id="303" r:id="rId25"/>
    <p:sldId id="304" r:id="rId26"/>
    <p:sldId id="306" r:id="rId27"/>
    <p:sldId id="312" r:id="rId28"/>
    <p:sldId id="317" r:id="rId29"/>
    <p:sldId id="318" r:id="rId30"/>
    <p:sldId id="319" r:id="rId31"/>
    <p:sldId id="320" r:id="rId32"/>
    <p:sldId id="321" r:id="rId33"/>
    <p:sldId id="322" r:id="rId34"/>
    <p:sldId id="323" r:id="rId35"/>
    <p:sldId id="324" r:id="rId36"/>
    <p:sldId id="325" r:id="rId37"/>
    <p:sldId id="329" r:id="rId38"/>
    <p:sldId id="346" r:id="rId39"/>
    <p:sldId id="402" r:id="rId40"/>
    <p:sldId id="403" r:id="rId41"/>
    <p:sldId id="404" r:id="rId42"/>
    <p:sldId id="405" r:id="rId43"/>
    <p:sldId id="407" r:id="rId44"/>
    <p:sldId id="408" r:id="rId45"/>
    <p:sldId id="409" r:id="rId46"/>
    <p:sldId id="410" r:id="rId47"/>
    <p:sldId id="411" r:id="rId48"/>
    <p:sldId id="412" r:id="rId49"/>
    <p:sldId id="413" r:id="rId50"/>
    <p:sldId id="424" r:id="rId51"/>
    <p:sldId id="427" r:id="rId52"/>
    <p:sldId id="456" r:id="rId53"/>
    <p:sldId id="457" r:id="rId54"/>
    <p:sldId id="459" r:id="rId55"/>
    <p:sldId id="458" r:id="rId56"/>
    <p:sldId id="455" r:id="rId57"/>
    <p:sldId id="414" r:id="rId58"/>
    <p:sldId id="415" r:id="rId59"/>
    <p:sldId id="416" r:id="rId60"/>
    <p:sldId id="417" r:id="rId61"/>
    <p:sldId id="418" r:id="rId62"/>
    <p:sldId id="420" r:id="rId63"/>
    <p:sldId id="423" r:id="rId64"/>
    <p:sldId id="421" r:id="rId65"/>
    <p:sldId id="422" r:id="rId66"/>
    <p:sldId id="364" r:id="rId67"/>
    <p:sldId id="365" r:id="rId68"/>
    <p:sldId id="366" r:id="rId69"/>
    <p:sldId id="385" r:id="rId70"/>
    <p:sldId id="390" r:id="rId71"/>
    <p:sldId id="391" r:id="rId72"/>
    <p:sldId id="395" r:id="rId73"/>
    <p:sldId id="392" r:id="rId74"/>
    <p:sldId id="393" r:id="rId75"/>
    <p:sldId id="394" r:id="rId76"/>
    <p:sldId id="396" r:id="rId77"/>
    <p:sldId id="397" r:id="rId78"/>
    <p:sldId id="398" r:id="rId79"/>
    <p:sldId id="399" r:id="rId80"/>
    <p:sldId id="400" r:id="rId81"/>
    <p:sldId id="401" r:id="rId82"/>
    <p:sldId id="460" r:id="rId8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20400"/>
    <a:srgbClr val="B20202"/>
    <a:srgbClr val="A10202"/>
    <a:srgbClr val="FFFFFF"/>
    <a:srgbClr val="691001"/>
    <a:srgbClr val="DC2C00"/>
    <a:srgbClr val="F9E8D0"/>
    <a:srgbClr val="F1D07C"/>
    <a:srgbClr val="FFC1C0"/>
    <a:srgbClr val="FCF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058"/>
        <p:guide pos="408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7" Type="http://schemas.openxmlformats.org/officeDocument/2006/relationships/commentAuthors" Target="commentAuthors.xml"/><Relationship Id="rId86" Type="http://schemas.openxmlformats.org/officeDocument/2006/relationships/tableStyles" Target="tableStyles.xml"/><Relationship Id="rId85" Type="http://schemas.openxmlformats.org/officeDocument/2006/relationships/viewProps" Target="viewProps.xml"/><Relationship Id="rId84" Type="http://schemas.openxmlformats.org/officeDocument/2006/relationships/presProps" Target="presProps.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notesMaster" Target="notesMasters/notesMaster1.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24037;&#20316;&#31807;1" TargetMode="External"/></Relationships>
</file>

<file path=ppt/charts/_rels/chart2.xml.rels><?xml version="1.0" encoding="UTF-8" standalone="yes"?>
<Relationships xmlns="http://schemas.openxmlformats.org/package/2006/relationships"><Relationship Id="rId5" Type="http://schemas.microsoft.com/office/2011/relationships/chartColorStyle" Target="colors2.xml"/><Relationship Id="rId4" Type="http://schemas.microsoft.com/office/2011/relationships/chartStyle" Target="style2.xml"/><Relationship Id="rId3" Type="http://schemas.openxmlformats.org/officeDocument/2006/relationships/image" Target="../media/image10.png"/><Relationship Id="rId2" Type="http://schemas.openxmlformats.org/officeDocument/2006/relationships/themeOverride" Target="../theme/themeOverride1.xml"/><Relationship Id="rId1" Type="http://schemas.openxmlformats.org/officeDocument/2006/relationships/oleObject" Target="file:///C:\Users\ckq\Documents\2020&#24180;&#20840;&#30465;&#36139;&#22256;&#20154;&#21475;&#19982;&#20840;&#22269;&#12289;&#20840;&#30465;&#20892;&#26449;&#23621;&#27665;&#20154;&#22343;&#25910;&#20837;&#23545;&#27604;&#24773;&#20917;.xlsx" TargetMode="External"/></Relationships>
</file>

<file path=ppt/charts/_rels/chart3.xml.rels><?xml version="1.0" encoding="UTF-8" standalone="yes"?>
<Relationships xmlns="http://schemas.openxmlformats.org/package/2006/relationships"><Relationship Id="rId5" Type="http://schemas.microsoft.com/office/2011/relationships/chartColorStyle" Target="colors3.xml"/><Relationship Id="rId4" Type="http://schemas.microsoft.com/office/2011/relationships/chartStyle" Target="style3.xml"/><Relationship Id="rId3" Type="http://schemas.openxmlformats.org/officeDocument/2006/relationships/image" Target="../media/image10.png"/><Relationship Id="rId2" Type="http://schemas.openxmlformats.org/officeDocument/2006/relationships/themeOverride" Target="../theme/themeOverride2.xml"/><Relationship Id="rId1" Type="http://schemas.openxmlformats.org/officeDocument/2006/relationships/oleObject" Target="file:///C:\Users\ckq\Documents\2020&#24180;&#20840;&#30465;&#36139;&#22256;&#20154;&#21475;&#19982;&#20840;&#22269;&#12289;&#20840;&#30465;&#20892;&#26449;&#23621;&#27665;&#20154;&#22343;&#25910;&#20837;&#23545;&#27604;&#24773;&#20917;.xlsx" TargetMode="External"/></Relationships>
</file>

<file path=ppt/charts/_rels/chart4.xml.rels><?xml version="1.0" encoding="UTF-8" standalone="yes"?>
<Relationships xmlns="http://schemas.openxmlformats.org/package/2006/relationships"><Relationship Id="rId5" Type="http://schemas.microsoft.com/office/2011/relationships/chartColorStyle" Target="colors4.xml"/><Relationship Id="rId4" Type="http://schemas.microsoft.com/office/2011/relationships/chartStyle" Target="style4.xml"/><Relationship Id="rId3" Type="http://schemas.openxmlformats.org/officeDocument/2006/relationships/image" Target="../media/image10.png"/><Relationship Id="rId2" Type="http://schemas.openxmlformats.org/officeDocument/2006/relationships/themeOverride" Target="../theme/themeOverride3.xml"/><Relationship Id="rId1" Type="http://schemas.openxmlformats.org/officeDocument/2006/relationships/oleObject" Target="file:///C:\Users\ckq\Documents\2020&#24180;&#20840;&#30465;&#36139;&#22256;&#20154;&#21475;&#19982;&#20840;&#22269;&#12289;&#20840;&#30465;&#20892;&#26449;&#23621;&#27665;&#20154;&#22343;&#25910;&#20837;&#23545;&#27604;&#24773;&#20917;.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24037;&#20316;&#31807;1"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24037;&#20316;&#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rgbClr val="31599B"/>
              </a:solidFill>
              <a:ln>
                <a:noFill/>
              </a:ln>
              <a:effectLst/>
            </c:spPr>
          </c:dPt>
          <c:dPt>
            <c:idx val="2"/>
            <c:invertIfNegative val="0"/>
            <c:bubble3D val="0"/>
            <c:spPr>
              <a:solidFill>
                <a:srgbClr val="2B4663"/>
              </a:solidFill>
              <a:ln>
                <a:noFill/>
              </a:ln>
              <a:effectLst/>
            </c:spPr>
          </c:dPt>
          <c:dLbls>
            <c:dLbl>
              <c:idx val="0"/>
              <c:layout/>
              <c:tx>
                <c:rich>
                  <a:bodyPr rot="0" spcFirstLastPara="0" vertOverflow="ellipsis" vert="horz" wrap="square" lIns="38100" tIns="19050" rIns="38100" bIns="19050" anchor="ctr" anchorCtr="1"/>
                  <a:lstStyle/>
                  <a:p>
                    <a:pPr defTabSz="914400">
                      <a:defRPr lang="zh-CN" sz="1300" b="1" i="0" u="none" strike="noStrike" kern="1200" baseline="0">
                        <a:solidFill>
                          <a:schemeClr val="tx1"/>
                        </a:solidFill>
                        <a:latin typeface="+mn-lt"/>
                        <a:ea typeface="+mn-ea"/>
                        <a:cs typeface="+mn-cs"/>
                      </a:defRPr>
                    </a:pPr>
                    <a:r>
                      <a:rPr sz="1300" b="1">
                        <a:solidFill>
                          <a:schemeClr val="tx1"/>
                        </a:solidFill>
                      </a:rPr>
                      <a:t>8,539元</a:t>
                    </a:r>
                    <a:endParaRPr sz="1300" b="1">
                      <a:solidFill>
                        <a:schemeClr val="tx1"/>
                      </a:solidFill>
                    </a:endParaRPr>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tx>
                <c:rich>
                  <a:bodyPr rot="0" spcFirstLastPara="0" vertOverflow="ellipsis" vert="horz" wrap="square" lIns="38100" tIns="19050" rIns="38100" bIns="19050" anchor="ctr" anchorCtr="1"/>
                  <a:lstStyle/>
                  <a:p>
                    <a:pPr defTabSz="914400">
                      <a:defRPr lang="zh-CN" sz="1300" b="1" i="0" u="none" strike="noStrike" kern="1200" baseline="0">
                        <a:solidFill>
                          <a:schemeClr val="tx1"/>
                        </a:solidFill>
                        <a:latin typeface="+mn-lt"/>
                        <a:ea typeface="+mn-ea"/>
                        <a:cs typeface="+mn-cs"/>
                      </a:defRPr>
                    </a:pPr>
                    <a:r>
                      <a:rPr sz="1300" b="1">
                        <a:solidFill>
                          <a:schemeClr val="tx1"/>
                        </a:solidFill>
                      </a:rPr>
                      <a:t>10,344元</a:t>
                    </a:r>
                    <a:endParaRPr sz="1300" b="1">
                      <a:solidFill>
                        <a:schemeClr val="tx1"/>
                      </a:solidFill>
                    </a:endParaRPr>
                  </a:p>
                </c:rich>
              </c:tx>
              <c:dLblPos val="outEnd"/>
              <c:showLegendKey val="0"/>
              <c:showVal val="1"/>
              <c:showCatName val="0"/>
              <c:showSerName val="0"/>
              <c:showPercent val="0"/>
              <c:showBubbleSize val="0"/>
              <c:extLst>
                <c:ext xmlns:c15="http://schemas.microsoft.com/office/drawing/2012/chart" uri="{CE6537A1-D6FC-4f65-9D91-7224C49458BB}">
                  <c15:layout>
                    <c:manualLayout>
                      <c:w val="0.250779139829628"/>
                      <c:h val="0.177797305213825"/>
                    </c:manualLayout>
                  </c15:layout>
                </c:ext>
              </c:extLst>
            </c:dLbl>
            <c:dLbl>
              <c:idx val="2"/>
              <c:layout/>
              <c:tx>
                <c:rich>
                  <a:bodyPr rot="0" spcFirstLastPara="0" vertOverflow="ellipsis" vert="horz" wrap="square" lIns="38100" tIns="19050" rIns="38100" bIns="19050" anchor="ctr" anchorCtr="1"/>
                  <a:lstStyle/>
                  <a:p>
                    <a:pPr defTabSz="914400">
                      <a:defRPr lang="zh-CN" sz="1300" b="1" i="0" u="none" strike="noStrike" kern="1200" baseline="0">
                        <a:solidFill>
                          <a:schemeClr val="tx1"/>
                        </a:solidFill>
                        <a:latin typeface="+mn-lt"/>
                        <a:ea typeface="+mn-ea"/>
                        <a:cs typeface="+mn-cs"/>
                      </a:defRPr>
                    </a:pPr>
                    <a:r>
                      <a:rPr sz="1300" b="1">
                        <a:solidFill>
                          <a:schemeClr val="tx1"/>
                        </a:solidFill>
                      </a:rPr>
                      <a:t>17,131元</a:t>
                    </a:r>
                    <a:endParaRPr sz="1300" b="1">
                      <a:solidFill>
                        <a:schemeClr val="tx1"/>
                      </a:solidFill>
                    </a:endParaRPr>
                  </a:p>
                </c:rich>
              </c:tx>
              <c:dLblPos val="outEnd"/>
              <c:showLegendKey val="0"/>
              <c:showVal val="1"/>
              <c:showCatName val="0"/>
              <c:showSerName val="0"/>
              <c:showPercent val="0"/>
              <c:showBubbleSize val="0"/>
              <c:extLst>
                <c:ext xmlns:c15="http://schemas.microsoft.com/office/drawing/2012/chart" uri="{CE6537A1-D6FC-4f65-9D91-7224C49458BB}">
                  <c15:layout>
                    <c:manualLayout>
                      <c:w val="0.246000415541242"/>
                      <c:h val="0.177797305213825"/>
                    </c:manualLayout>
                  </c15:layout>
                </c:ext>
              </c:extLst>
            </c:dLbl>
            <c:spPr>
              <a:noFill/>
              <a:ln>
                <a:noFill/>
              </a:ln>
              <a:effectLst/>
            </c:spPr>
            <c:txPr>
              <a:bodyPr rot="0" spcFirstLastPara="0" vertOverflow="ellipsis" vert="horz" wrap="square" lIns="38100" tIns="19050" rIns="38100" bIns="19050" anchor="ctr" anchorCtr="1"/>
              <a:lstStyle/>
              <a:p>
                <a:pPr>
                  <a:defRPr lang="zh-CN" sz="1300" b="1"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[工作簿1]Sheet1!$A$5:$A$7</c:f>
              <c:strCache>
                <c:ptCount val="3"/>
                <c:pt idx="0">
                  <c:v>全省脱贫人口</c:v>
                </c:pt>
                <c:pt idx="1">
                  <c:v>全省农村居民</c:v>
                </c:pt>
                <c:pt idx="2">
                  <c:v>全国农村居民</c:v>
                </c:pt>
              </c:strCache>
            </c:strRef>
          </c:cat>
          <c:val>
            <c:numRef>
              <c:f>[工作簿1]Sheet1!$B$5:$B$7</c:f>
              <c:numCache>
                <c:formatCode>#,##0_ </c:formatCode>
                <c:ptCount val="3"/>
                <c:pt idx="0">
                  <c:v>8539.1</c:v>
                </c:pt>
                <c:pt idx="1">
                  <c:v>10344.3</c:v>
                </c:pt>
                <c:pt idx="2">
                  <c:v>17131</c:v>
                </c:pt>
              </c:numCache>
            </c:numRef>
          </c:val>
        </c:ser>
        <c:dLbls>
          <c:showLegendKey val="0"/>
          <c:showVal val="1"/>
          <c:showCatName val="0"/>
          <c:showSerName val="0"/>
          <c:showPercent val="0"/>
          <c:showBubbleSize val="0"/>
        </c:dLbls>
        <c:gapWidth val="180"/>
        <c:overlap val="-27"/>
        <c:axId val="397528316"/>
        <c:axId val="802488689"/>
      </c:barChart>
      <c:catAx>
        <c:axId val="397528316"/>
        <c:scaling>
          <c:orientation val="minMax"/>
        </c:scaling>
        <c:delete val="0"/>
        <c:axPos val="b"/>
        <c:majorTickMark val="none"/>
        <c:minorTickMark val="none"/>
        <c:tickLblPos val="nextTo"/>
        <c:spPr>
          <a:noFill/>
          <a:ln w="9525" cap="flat" cmpd="sng" algn="ctr">
            <a:solidFill>
              <a:srgbClr val="FFC1C0"/>
            </a:solidFill>
            <a:round/>
          </a:ln>
          <a:effectLst/>
        </c:spPr>
        <c:txPr>
          <a:bodyPr rot="-60000000" spcFirstLastPara="0" vertOverflow="ellipsis" vert="horz" wrap="square" anchor="ctr" anchorCtr="1"/>
          <a:lstStyle/>
          <a:p>
            <a:pPr>
              <a:defRPr lang="zh-CN" sz="1200" b="1" i="0" u="none" strike="noStrike" kern="1200" baseline="0">
                <a:solidFill>
                  <a:schemeClr val="tx1"/>
                </a:solidFill>
                <a:latin typeface="+mn-lt"/>
                <a:ea typeface="+mn-ea"/>
                <a:cs typeface="+mn-cs"/>
              </a:defRPr>
            </a:pPr>
          </a:p>
        </c:txPr>
        <c:crossAx val="802488689"/>
        <c:crosses val="autoZero"/>
        <c:auto val="1"/>
        <c:lblAlgn val="ctr"/>
        <c:lblOffset val="100"/>
        <c:noMultiLvlLbl val="0"/>
      </c:catAx>
      <c:valAx>
        <c:axId val="802488689"/>
        <c:scaling>
          <c:orientation val="minMax"/>
        </c:scaling>
        <c:delete val="0"/>
        <c:axPos val="l"/>
        <c:majorGridlines>
          <c:spPr>
            <a:ln w="9525" cap="flat" cmpd="sng" algn="ctr">
              <a:solidFill>
                <a:schemeClr val="accent3">
                  <a:lumMod val="20000"/>
                  <a:lumOff val="80000"/>
                </a:schemeClr>
              </a:solidFill>
              <a:round/>
            </a:ln>
            <a:effectLst/>
          </c:spPr>
        </c:majorGridlines>
        <c:numFmt formatCode="#,##0_ " sourceLinked="1"/>
        <c:majorTickMark val="out"/>
        <c:minorTickMark val="none"/>
        <c:tickLblPos val="nextTo"/>
        <c:spPr>
          <a:noFill/>
          <a:ln>
            <a:solidFill>
              <a:schemeClr val="accent3">
                <a:lumMod val="20000"/>
                <a:lumOff val="80000"/>
              </a:schemeClr>
            </a:solidFill>
          </a:ln>
          <a:effectLst/>
        </c:spPr>
        <c:txPr>
          <a:bodyPr rot="-60000000" spcFirstLastPara="0" vertOverflow="ellipsis" vert="horz" wrap="square" anchor="ctr" anchorCtr="1"/>
          <a:lstStyle/>
          <a:p>
            <a:pPr>
              <a:defRPr lang="zh-CN" sz="1200" b="1" i="0" u="none" strike="noStrike" kern="1200" baseline="0">
                <a:solidFill>
                  <a:schemeClr val="tx1"/>
                </a:solidFill>
                <a:latin typeface="+mn-lt"/>
                <a:ea typeface="+mn-ea"/>
                <a:cs typeface="+mn-cs"/>
              </a:defRPr>
            </a:pPr>
          </a:p>
        </c:txPr>
        <c:crossAx val="397528316"/>
        <c:crosses val="autoZero"/>
        <c:crossBetween val="between"/>
        <c:majorUnit val="5000"/>
        <c:minorUnit val="1000"/>
      </c:valAx>
      <c:spPr>
        <a:noFill/>
        <a:ln>
          <a:noFill/>
        </a:ln>
        <a:effectLst/>
      </c:spPr>
    </c:plotArea>
    <c:plotVisOnly val="1"/>
    <c:dispBlanksAs val="gap"/>
    <c:showDLblsOverMax val="0"/>
  </c:chart>
  <c:spPr>
    <a:solidFill>
      <a:srgbClr val="F9E8D0"/>
    </a:solidFill>
    <a:ln w="9525" cap="flat" cmpd="sng" algn="ctr">
      <a:noFill/>
      <a:round/>
    </a:ln>
    <a:effectLst/>
  </c:spPr>
  <c:txPr>
    <a:bodyPr/>
    <a:lstStyle/>
    <a:p>
      <a:pPr>
        <a:defRPr lang="zh-CN" sz="1100" b="1">
          <a:solidFill>
            <a:schemeClr val="tx1"/>
          </a:solidFill>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72863204687816"/>
          <c:y val="0.00626959247648903"/>
          <c:w val="0.868054152354011"/>
          <c:h val="0.897805642633229"/>
        </c:manualLayout>
      </c:layout>
      <c:pieChart>
        <c:varyColors val="1"/>
        <c:ser>
          <c:idx val="0"/>
          <c:order val="0"/>
          <c:tx>
            <c:strRef>
              <c:f>'[2020年全省贫困人口与全国、全省农村居民人均收入对比情况.xlsx]Sheet3 (3)'!$B$3</c:f>
              <c:strCache>
                <c:ptCount val="1"/>
                <c:pt idx="0">
                  <c:v>全国农村居民</c:v>
                </c:pt>
              </c:strCache>
            </c:strRef>
          </c:tx>
          <c:spPr>
            <a:blipFill rotWithShape="1">
              <a:blip xmlns:r="http://schemas.openxmlformats.org/officeDocument/2006/relationships" r:embed="rId3"/>
              <a:stretch>
                <a:fillRect/>
              </a:stretch>
            </a:blipFill>
            <a:ln w="12700" cmpd="sng">
              <a:solidFill>
                <a:srgbClr val="FFFFFF"/>
              </a:solidFill>
              <a:prstDash val="solid"/>
            </a:ln>
            <a:effectLst>
              <a:outerShdw blurRad="50800" dist="38100" dir="18900000" algn="bl" rotWithShape="0">
                <a:schemeClr val="tx1">
                  <a:lumMod val="75000"/>
                  <a:lumOff val="25000"/>
                  <a:alpha val="40000"/>
                </a:schemeClr>
              </a:outerShdw>
            </a:effectLst>
          </c:spPr>
          <c:explosion val="6"/>
          <c:dPt>
            <c:idx val="0"/>
            <c:bubble3D val="0"/>
            <c:spPr>
              <a:solidFill>
                <a:srgbClr val="5B9BD5">
                  <a:lumMod val="50000"/>
                </a:srgbClr>
              </a:solidFill>
              <a:ln w="12700" cmpd="sng">
                <a:solidFill>
                  <a:srgbClr val="FFFFFF"/>
                </a:solidFill>
                <a:prstDash val="solid"/>
              </a:ln>
              <a:effectLst>
                <a:outerShdw blurRad="50800" dist="38100" dir="18900000" algn="bl" rotWithShape="0">
                  <a:schemeClr val="tx1">
                    <a:lumMod val="75000"/>
                    <a:lumOff val="25000"/>
                    <a:alpha val="40000"/>
                  </a:schemeClr>
                </a:outerShdw>
              </a:effectLst>
            </c:spPr>
          </c:dPt>
          <c:dPt>
            <c:idx val="1"/>
            <c:bubble3D val="0"/>
            <c:spPr>
              <a:solidFill>
                <a:srgbClr val="EFAC05"/>
              </a:solidFill>
              <a:ln w="12700" cmpd="sng">
                <a:solidFill>
                  <a:srgbClr val="FFFFFF"/>
                </a:solidFill>
                <a:prstDash val="solid"/>
              </a:ln>
              <a:effectLst>
                <a:outerShdw blurRad="50800" dist="38100" dir="18900000" algn="bl" rotWithShape="0">
                  <a:schemeClr val="tx1">
                    <a:lumMod val="75000"/>
                    <a:lumOff val="25000"/>
                    <a:alpha val="40000"/>
                  </a:schemeClr>
                </a:outerShdw>
              </a:effectLst>
            </c:spPr>
          </c:dPt>
          <c:dPt>
            <c:idx val="2"/>
            <c:bubble3D val="0"/>
            <c:spPr>
              <a:solidFill>
                <a:srgbClr val="E7697C"/>
              </a:solidFill>
              <a:ln w="12700" cmpd="sng">
                <a:solidFill>
                  <a:srgbClr val="FFFFFF"/>
                </a:solidFill>
                <a:prstDash val="solid"/>
              </a:ln>
              <a:effectLst>
                <a:outerShdw blurRad="50800" dist="38100" dir="18900000" algn="bl" rotWithShape="0">
                  <a:schemeClr val="tx1">
                    <a:lumMod val="75000"/>
                    <a:lumOff val="25000"/>
                    <a:alpha val="40000"/>
                  </a:schemeClr>
                </a:outerShdw>
              </a:effectLst>
            </c:spPr>
          </c:dPt>
          <c:dPt>
            <c:idx val="3"/>
            <c:bubble3D val="0"/>
            <c:spPr>
              <a:solidFill>
                <a:srgbClr val="63B2CF"/>
              </a:solidFill>
              <a:ln w="12700" cmpd="sng">
                <a:solidFill>
                  <a:srgbClr val="FFFFFF"/>
                </a:solidFill>
                <a:prstDash val="solid"/>
              </a:ln>
              <a:effectLst>
                <a:outerShdw blurRad="50800" dist="38100" dir="18900000" algn="bl" rotWithShape="0">
                  <a:schemeClr val="tx1">
                    <a:lumMod val="75000"/>
                    <a:lumOff val="25000"/>
                    <a:alpha val="40000"/>
                  </a:schemeClr>
                </a:outerShdw>
              </a:effectLst>
            </c:spPr>
          </c:dPt>
          <c:dLbls>
            <c:dLbl>
              <c:idx val="0"/>
              <c:layout>
                <c:manualLayout>
                  <c:x val="0.0799361593591693"/>
                  <c:y val="0.085640325670498"/>
                </c:manualLayout>
              </c:layout>
              <c:numFmt formatCode="General" sourceLinked="1"/>
              <c:spPr>
                <a:noFill/>
                <a:ln>
                  <a:noFill/>
                </a:ln>
                <a:effectLst/>
              </c:spPr>
              <c:txPr>
                <a:bodyPr rot="0" spcFirstLastPara="0" vertOverflow="overflow" vert="horz" wrap="none" lIns="0" tIns="0" rIns="0" bIns="0" anchor="ctr" anchorCtr="1"/>
                <a:lstStyle/>
                <a:p>
                  <a:pPr>
                    <a:defRPr lang="zh-CN" sz="1000" b="1" i="0" u="none" strike="noStrike" kern="12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63649219921916"/>
                      <c:h val="0.258620689655172"/>
                    </c:manualLayout>
                  </c15:layout>
                </c:ext>
              </c:extLst>
            </c:dLbl>
            <c:dLbl>
              <c:idx val="1"/>
              <c:layout>
                <c:manualLayout>
                  <c:x val="-0.120262150852173"/>
                  <c:y val="0.17470614316067"/>
                </c:manualLayout>
              </c:layout>
              <c:numFmt formatCode="General" sourceLinked="1"/>
              <c:spPr>
                <a:noFill/>
                <a:ln>
                  <a:noFill/>
                </a:ln>
                <a:effectLst/>
              </c:spPr>
              <c:txPr>
                <a:bodyPr rot="0" spcFirstLastPara="0" vertOverflow="overflow" vert="horz" wrap="none" lIns="0" tIns="0" rIns="0" bIns="0" anchor="ctr" anchorCtr="1"/>
                <a:lstStyle/>
                <a:p>
                  <a:pPr>
                    <a:defRPr lang="zh-CN" sz="1000" b="1" i="0" u="none" strike="noStrike" kern="1200" baseline="0">
                      <a:solidFill>
                        <a:srgbClr val="2B466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63649219921916"/>
                      <c:h val="0.258620689655172"/>
                    </c:manualLayout>
                  </c15:layout>
                </c:ext>
              </c:extLst>
            </c:dLbl>
            <c:dLbl>
              <c:idx val="2"/>
              <c:layout>
                <c:manualLayout>
                  <c:x val="-0.0981041891938038"/>
                  <c:y val="-0.185099380624839"/>
                </c:manualLayout>
              </c:layout>
              <c:numFmt formatCode="General" sourceLinked="1"/>
              <c:spPr>
                <a:noFill/>
                <a:ln>
                  <a:noFill/>
                </a:ln>
                <a:effectLst/>
              </c:spPr>
              <c:txPr>
                <a:bodyPr rot="0" spcFirstLastPara="0" vertOverflow="overflow" vert="horz" wrap="none" lIns="0" tIns="0" rIns="0" bIns="0" anchor="ctr" anchorCtr="1"/>
                <a:lstStyle/>
                <a:p>
                  <a:pPr>
                    <a:defRPr lang="zh-CN" sz="1000" b="1" i="0" u="none" strike="noStrike" kern="1200" baseline="0">
                      <a:solidFill>
                        <a:srgbClr val="2B466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56235321450758"/>
                      <c:h val="0.258620689655172"/>
                    </c:manualLayout>
                  </c15:layout>
                </c:ext>
              </c:extLst>
            </c:dLbl>
            <c:dLbl>
              <c:idx val="3"/>
              <c:layout>
                <c:manualLayout>
                  <c:x val="0.0213861096099357"/>
                  <c:y val="-0.00284291187739475"/>
                </c:manualLayout>
              </c:layout>
              <c:numFmt formatCode="General" sourceLinked="1"/>
              <c:spPr>
                <a:noFill/>
                <a:ln>
                  <a:noFill/>
                </a:ln>
                <a:effectLst/>
              </c:spPr>
              <c:txPr>
                <a:bodyPr rot="0" spcFirstLastPara="0" vertOverflow="overflow" vert="horz" wrap="none" lIns="0" tIns="0" rIns="0" bIns="0" anchor="ctr" anchorCtr="1"/>
                <a:lstStyle/>
                <a:p>
                  <a:pPr>
                    <a:defRPr lang="zh-CN" sz="1000" b="1" i="0" u="none" strike="noStrike" kern="1200" baseline="0">
                      <a:solidFill>
                        <a:srgbClr val="2B466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581838751875066"/>
                      <c:h val="0.117771072796935"/>
                    </c:manualLayout>
                  </c15:layout>
                </c:ext>
              </c:extLst>
            </c:dLbl>
            <c:spPr>
              <a:noFill/>
              <a:ln>
                <a:noFill/>
              </a:ln>
              <a:effectLst/>
            </c:spPr>
            <c:txPr>
              <a:bodyPr rot="0" spcFirstLastPara="0" vertOverflow="overflow" horzOverflow="overflow" vert="horz" wrap="none" lIns="0" tIns="0" rIns="0" bIns="0" anchor="ctr" anchorCtr="1" forceAA="0">
                <a:noAutofit/>
              </a:bodyPr>
              <a:lstStyle/>
              <a:p>
                <a:pPr>
                  <a:defRPr lang="zh-CN" sz="1000" b="1" i="0" u="none" strike="noStrike" kern="1200" baseline="0">
                    <a:solidFill>
                      <a:srgbClr val="2B466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eparator>
</c:separator>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'[2020年全省贫困人口与全国、全省农村居民人均收入对比情况.xlsx]Sheet3 (3)'!$C$2:$F$2</c:f>
              <c:strCache>
                <c:ptCount val="4"/>
                <c:pt idx="0">
                  <c:v>工资性收入</c:v>
                </c:pt>
                <c:pt idx="1">
                  <c:v>经营性收入</c:v>
                </c:pt>
                <c:pt idx="2">
                  <c:v>转移性收入</c:v>
                </c:pt>
                <c:pt idx="3">
                  <c:v>财产性收入</c:v>
                </c:pt>
              </c:strCache>
            </c:strRef>
          </c:cat>
          <c:val>
            <c:numRef>
              <c:f>'[2020年全省贫困人口与全国、全省农村居民人均收入对比情况.xlsx]Sheet3 (3)'!$C$3:$F$3</c:f>
              <c:numCache>
                <c:formatCode>#,##0_ </c:formatCode>
                <c:ptCount val="4"/>
                <c:pt idx="0">
                  <c:v>6974</c:v>
                </c:pt>
                <c:pt idx="1">
                  <c:v>6077</c:v>
                </c:pt>
                <c:pt idx="2">
                  <c:v>3661</c:v>
                </c:pt>
                <c:pt idx="3">
                  <c:v>419</c:v>
                </c:pt>
              </c:numCache>
            </c:numRef>
          </c:val>
        </c:ser>
        <c:dLbls>
          <c:showLegendKey val="0"/>
          <c:showVal val="0"/>
          <c:showCatName val="1"/>
          <c:showSerName val="0"/>
          <c:showPercent val="1"/>
          <c:showBubbleSize val="0"/>
          <c:showLeaderLines val="0"/>
        </c:dLbls>
        <c:firstSliceAng val="200"/>
        <c:extLst>
          <c:ext xmlns:c15="http://schemas.microsoft.com/office/drawing/2012/chart" uri="{02D57815-91ED-43cb-92C2-25804820EDAC}">
            <c15:filteredPieSeries>
              <c15:ser>
                <c:idx val="1"/>
                <c:order val="1"/>
                <c:tx>
                  <c:strRef>
                    <c:extLst>
                      <c:ext uri="{02D57815-91ED-43cb-92C2-25804820EDAC}">
                        <c15:formulaRef>
                          <c15:sqref>'[2020年全省贫困人口与全国、全省农村居民人均收入对比情况.xlsx]Sheet3 (3)'!$B$4</c15:sqref>
                        </c15:formulaRef>
                      </c:ext>
                    </c:extLst>
                    <c:strCache>
                      <c:ptCount val="1"/>
                      <c:pt idx="0">
                        <c:v>全国贫困地区农村居民</c:v>
                      </c:pt>
                    </c:strCache>
                  </c:strRef>
                </c:tx>
                <c:spPr>
                  <a:ln w="6350">
                    <a:noFill/>
                  </a:ln>
                  <a:effectLst>
                    <a:outerShdw blurRad="50800" dist="38100" dir="18900000" algn="bl" rotWithShape="0">
                      <a:schemeClr val="tx1">
                        <a:lumMod val="75000"/>
                        <a:lumOff val="25000"/>
                        <a:alpha val="40000"/>
                      </a:schemeClr>
                    </a:outerShdw>
                  </a:effectLst>
                </c:spPr>
                <c:explosion val="7"/>
                <c:dPt>
                  <c:idx val="0"/>
                  <c:bubble3D val="0"/>
                  <c:spPr>
                    <a:solidFill>
                      <a:srgbClr val="69B76B"/>
                    </a:solidFill>
                    <a:ln w="6350">
                      <a:noFill/>
                    </a:ln>
                    <a:effectLst>
                      <a:outerShdw blurRad="50800" dist="38100" dir="18900000" algn="bl" rotWithShape="0">
                        <a:schemeClr val="tx1">
                          <a:lumMod val="75000"/>
                          <a:lumOff val="25000"/>
                          <a:alpha val="40000"/>
                        </a:schemeClr>
                      </a:outerShdw>
                    </a:effectLst>
                  </c:spPr>
                </c:dPt>
                <c:dPt>
                  <c:idx val="1"/>
                  <c:bubble3D val="0"/>
                  <c:spPr>
                    <a:solidFill>
                      <a:srgbClr val="EFAC05"/>
                    </a:solidFill>
                    <a:ln w="6350">
                      <a:noFill/>
                    </a:ln>
                    <a:effectLst>
                      <a:outerShdw blurRad="50800" dist="38100" dir="18900000" algn="bl" rotWithShape="0">
                        <a:schemeClr val="tx1">
                          <a:lumMod val="75000"/>
                          <a:lumOff val="25000"/>
                          <a:alpha val="40000"/>
                        </a:schemeClr>
                      </a:outerShdw>
                    </a:effectLst>
                  </c:spPr>
                </c:dPt>
                <c:dPt>
                  <c:idx val="2"/>
                  <c:bubble3D val="0"/>
                  <c:spPr>
                    <a:solidFill>
                      <a:srgbClr val="E7697C"/>
                    </a:solidFill>
                    <a:ln w="6350">
                      <a:noFill/>
                    </a:ln>
                    <a:effectLst>
                      <a:outerShdw blurRad="50800" dist="38100" dir="18900000" algn="bl" rotWithShape="0">
                        <a:schemeClr val="tx1">
                          <a:lumMod val="75000"/>
                          <a:lumOff val="25000"/>
                          <a:alpha val="40000"/>
                        </a:schemeClr>
                      </a:outerShdw>
                    </a:effectLst>
                  </c:spPr>
                </c:dPt>
                <c:dPt>
                  <c:idx val="3"/>
                  <c:bubble3D val="0"/>
                  <c:spPr>
                    <a:solidFill>
                      <a:srgbClr val="63B2CF"/>
                    </a:solidFill>
                    <a:ln w="6350">
                      <a:noFill/>
                    </a:ln>
                    <a:effectLst>
                      <a:outerShdw blurRad="50800" dist="38100" dir="18900000" algn="bl" rotWithShape="0">
                        <a:schemeClr val="tx1">
                          <a:lumMod val="75000"/>
                          <a:lumOff val="25000"/>
                          <a:alpha val="40000"/>
                        </a:schemeClr>
                      </a:outerShdw>
                    </a:effectLst>
                  </c:spPr>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rgbClr val="2B466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'[2020年全省贫困人口与全国、全省农村居民人均收入对比情况.xlsx]Sheet3 (3)'!$C$2:$F$2</c15:sqref>
                        </c15:formulaRef>
                      </c:ext>
                    </c:extLst>
                    <c:strCache>
                      <c:ptCount val="4"/>
                      <c:pt idx="0">
                        <c:v>工资性收入</c:v>
                      </c:pt>
                      <c:pt idx="1">
                        <c:v>经营性收入</c:v>
                      </c:pt>
                      <c:pt idx="2">
                        <c:v>转移性收入</c:v>
                      </c:pt>
                      <c:pt idx="3">
                        <c:v>财产性收入</c:v>
                      </c:pt>
                    </c:strCache>
                  </c:strRef>
                </c:cat>
                <c:val>
                  <c:numRef>
                    <c:extLst>
                      <c:ext uri="{02D57815-91ED-43cb-92C2-25804820EDAC}">
                        <c15:formulaRef>
                          <c15:sqref>{4442.31140312959,4530.46113944843,3442.19278983315,173.03466758883}</c15:sqref>
                        </c15:formulaRef>
                      </c:ext>
                    </c:extLst>
                    <c:numCache>
                      <c:formatCode>General</c:formatCode>
                      <c:ptCount val="4"/>
                      <c:pt idx="0">
                        <c:v>4442.31140312959</c:v>
                      </c:pt>
                      <c:pt idx="1">
                        <c:v>4530.46113944843</c:v>
                      </c:pt>
                      <c:pt idx="2">
                        <c:v>3442.19278983315</c:v>
                      </c:pt>
                      <c:pt idx="3">
                        <c:v>173.03466758883</c:v>
                      </c:pt>
                    </c:numCache>
                  </c:numRef>
                </c:val>
              </c15:ser>
            </c15:filteredPieSeries>
            <c15:filteredPieSeries>
              <c15:ser>
                <c:idx val="2"/>
                <c:order val="2"/>
                <c:tx>
                  <c:strRef>
                    <c:extLst>
                      <c:ext uri="{02D57815-91ED-43cb-92C2-25804820EDAC}">
                        <c15:formulaRef>
                          <c15:sqref>'[2020年全省贫困人口与全国、全省农村居民人均收入对比情况.xlsx]Sheet3 (3)'!$B$5</c15:sqref>
                        </c15:formulaRef>
                      </c:ext>
                    </c:extLst>
                    <c:strCache>
                      <c:ptCount val="1"/>
                      <c:pt idx="0">
                        <c:v>全国建档立卡脱贫人口</c:v>
                      </c:pt>
                    </c:strCache>
                  </c:strRef>
                </c:tx>
                <c:spPr>
                  <a:ln w="6350">
                    <a:noFill/>
                  </a:ln>
                  <a:effectLst>
                    <a:outerShdw blurRad="50800" dist="38100" dir="18900000" algn="bl" rotWithShape="0">
                      <a:schemeClr val="tx1">
                        <a:lumMod val="75000"/>
                        <a:lumOff val="25000"/>
                        <a:alpha val="40000"/>
                      </a:schemeClr>
                    </a:outerShdw>
                  </a:effectLst>
                </c:spPr>
                <c:explosion val="7"/>
                <c:dPt>
                  <c:idx val="0"/>
                  <c:bubble3D val="0"/>
                  <c:spPr>
                    <a:solidFill>
                      <a:srgbClr val="69B76B"/>
                    </a:solidFill>
                    <a:ln w="6350">
                      <a:noFill/>
                    </a:ln>
                    <a:effectLst>
                      <a:outerShdw blurRad="50800" dist="38100" dir="18900000" algn="bl" rotWithShape="0">
                        <a:schemeClr val="tx1">
                          <a:lumMod val="75000"/>
                          <a:lumOff val="25000"/>
                          <a:alpha val="40000"/>
                        </a:schemeClr>
                      </a:outerShdw>
                    </a:effectLst>
                  </c:spPr>
                </c:dPt>
                <c:dPt>
                  <c:idx val="1"/>
                  <c:bubble3D val="0"/>
                  <c:spPr>
                    <a:solidFill>
                      <a:srgbClr val="EFAC05"/>
                    </a:solidFill>
                    <a:ln w="6350">
                      <a:noFill/>
                    </a:ln>
                    <a:effectLst>
                      <a:outerShdw blurRad="50800" dist="38100" dir="18900000" algn="bl" rotWithShape="0">
                        <a:schemeClr val="tx1">
                          <a:lumMod val="75000"/>
                          <a:lumOff val="25000"/>
                          <a:alpha val="40000"/>
                        </a:schemeClr>
                      </a:outerShdw>
                    </a:effectLst>
                  </c:spPr>
                </c:dPt>
                <c:dPt>
                  <c:idx val="2"/>
                  <c:bubble3D val="0"/>
                  <c:spPr>
                    <a:solidFill>
                      <a:srgbClr val="E7697C"/>
                    </a:solidFill>
                    <a:ln w="6350">
                      <a:noFill/>
                    </a:ln>
                    <a:effectLst>
                      <a:outerShdw blurRad="50800" dist="38100" dir="18900000" algn="bl" rotWithShape="0">
                        <a:schemeClr val="tx1">
                          <a:lumMod val="75000"/>
                          <a:lumOff val="25000"/>
                          <a:alpha val="40000"/>
                        </a:schemeClr>
                      </a:outerShdw>
                    </a:effectLst>
                  </c:spPr>
                </c:dPt>
                <c:dPt>
                  <c:idx val="3"/>
                  <c:bubble3D val="0"/>
                  <c:spPr>
                    <a:solidFill>
                      <a:srgbClr val="63B2CF"/>
                    </a:solidFill>
                    <a:ln w="6350">
                      <a:noFill/>
                    </a:ln>
                    <a:effectLst>
                      <a:outerShdw blurRad="50800" dist="38100" dir="18900000" algn="bl" rotWithShape="0">
                        <a:schemeClr val="tx1">
                          <a:lumMod val="75000"/>
                          <a:lumOff val="25000"/>
                          <a:alpha val="40000"/>
                        </a:schemeClr>
                      </a:outerShdw>
                    </a:effectLst>
                  </c:spPr>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rgbClr val="2B466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'[2020年全省贫困人口与全国、全省农村居民人均收入对比情况.xlsx]Sheet3 (3)'!$C$2:$F$2</c15:sqref>
                        </c15:formulaRef>
                      </c:ext>
                    </c:extLst>
                    <c:strCache>
                      <c:ptCount val="4"/>
                      <c:pt idx="0">
                        <c:v>工资性收入</c:v>
                      </c:pt>
                      <c:pt idx="1">
                        <c:v>经营性收入</c:v>
                      </c:pt>
                      <c:pt idx="2">
                        <c:v>转移性收入</c:v>
                      </c:pt>
                      <c:pt idx="3">
                        <c:v>财产性收入</c:v>
                      </c:pt>
                    </c:strCache>
                  </c:strRef>
                </c:cat>
                <c:val>
                  <c:numRef>
                    <c:extLst>
                      <c:ext uri="{02D57815-91ED-43cb-92C2-25804820EDAC}">
                        <c15:formulaRef>
                          <c15:sqref>{6953.55,1544.53,1926.51,315.68}</c15:sqref>
                        </c15:formulaRef>
                      </c:ext>
                    </c:extLst>
                    <c:numCache>
                      <c:formatCode>General</c:formatCode>
                      <c:ptCount val="4"/>
                      <c:pt idx="0">
                        <c:v>6953.55</c:v>
                      </c:pt>
                      <c:pt idx="1">
                        <c:v>1544.53</c:v>
                      </c:pt>
                      <c:pt idx="2">
                        <c:v>1926.51</c:v>
                      </c:pt>
                      <c:pt idx="3">
                        <c:v>315.68</c:v>
                      </c:pt>
                    </c:numCache>
                  </c:numRef>
                </c:val>
              </c15:ser>
            </c15:filteredPieSeries>
            <c15:filteredPieSeries>
              <c15:ser>
                <c:idx val="3"/>
                <c:order val="3"/>
                <c:tx>
                  <c:strRef>
                    <c:extLst>
                      <c:ext uri="{02D57815-91ED-43cb-92C2-25804820EDAC}">
                        <c15:formulaRef>
                          <c15:sqref>'[2020年全省贫困人口与全国、全省农村居民人均收入对比情况.xlsx]Sheet3 (3)'!$B$6</c15:sqref>
                        </c15:formulaRef>
                      </c:ext>
                    </c:extLst>
                    <c:strCache>
                      <c:ptCount val="1"/>
                      <c:pt idx="0">
                        <c:v>全省农村居民</c:v>
                      </c:pt>
                    </c:strCache>
                  </c:strRef>
                </c:tx>
                <c:spPr>
                  <a:ln w="6350">
                    <a:noFill/>
                  </a:ln>
                  <a:effectLst>
                    <a:outerShdw blurRad="50800" dist="38100" dir="18900000" algn="bl" rotWithShape="0">
                      <a:schemeClr val="tx1">
                        <a:lumMod val="75000"/>
                        <a:lumOff val="25000"/>
                        <a:alpha val="40000"/>
                      </a:schemeClr>
                    </a:outerShdw>
                  </a:effectLst>
                </c:spPr>
                <c:explosion val="7"/>
                <c:dPt>
                  <c:idx val="0"/>
                  <c:bubble3D val="0"/>
                  <c:spPr>
                    <a:solidFill>
                      <a:srgbClr val="69B76B"/>
                    </a:solidFill>
                    <a:ln w="6350">
                      <a:noFill/>
                    </a:ln>
                    <a:effectLst>
                      <a:outerShdw blurRad="50800" dist="38100" dir="18900000" algn="bl" rotWithShape="0">
                        <a:schemeClr val="tx1">
                          <a:lumMod val="75000"/>
                          <a:lumOff val="25000"/>
                          <a:alpha val="40000"/>
                        </a:schemeClr>
                      </a:outerShdw>
                    </a:effectLst>
                  </c:spPr>
                </c:dPt>
                <c:dPt>
                  <c:idx val="1"/>
                  <c:bubble3D val="0"/>
                  <c:spPr>
                    <a:solidFill>
                      <a:srgbClr val="EFAC05"/>
                    </a:solidFill>
                    <a:ln w="6350">
                      <a:noFill/>
                    </a:ln>
                    <a:effectLst>
                      <a:outerShdw blurRad="50800" dist="38100" dir="18900000" algn="bl" rotWithShape="0">
                        <a:schemeClr val="tx1">
                          <a:lumMod val="75000"/>
                          <a:lumOff val="25000"/>
                          <a:alpha val="40000"/>
                        </a:schemeClr>
                      </a:outerShdw>
                    </a:effectLst>
                  </c:spPr>
                </c:dPt>
                <c:dPt>
                  <c:idx val="2"/>
                  <c:bubble3D val="0"/>
                  <c:spPr>
                    <a:solidFill>
                      <a:srgbClr val="E7697C"/>
                    </a:solidFill>
                    <a:ln w="6350">
                      <a:noFill/>
                    </a:ln>
                    <a:effectLst>
                      <a:outerShdw blurRad="50800" dist="38100" dir="18900000" algn="bl" rotWithShape="0">
                        <a:schemeClr val="tx1">
                          <a:lumMod val="75000"/>
                          <a:lumOff val="25000"/>
                          <a:alpha val="40000"/>
                        </a:schemeClr>
                      </a:outerShdw>
                    </a:effectLst>
                  </c:spPr>
                </c:dPt>
                <c:dPt>
                  <c:idx val="3"/>
                  <c:bubble3D val="0"/>
                  <c:spPr>
                    <a:solidFill>
                      <a:srgbClr val="63B2CF"/>
                    </a:solidFill>
                    <a:ln w="6350">
                      <a:noFill/>
                    </a:ln>
                    <a:effectLst>
                      <a:outerShdw blurRad="50800" dist="38100" dir="18900000" algn="bl" rotWithShape="0">
                        <a:schemeClr val="tx1">
                          <a:lumMod val="75000"/>
                          <a:lumOff val="25000"/>
                          <a:alpha val="40000"/>
                        </a:schemeClr>
                      </a:outerShdw>
                    </a:effectLst>
                  </c:spPr>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rgbClr val="2B466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'[2020年全省贫困人口与全国、全省农村居民人均收入对比情况.xlsx]Sheet3 (3)'!$C$2:$F$2</c15:sqref>
                        </c15:formulaRef>
                      </c:ext>
                    </c:extLst>
                    <c:strCache>
                      <c:ptCount val="4"/>
                      <c:pt idx="0">
                        <c:v>工资性收入</c:v>
                      </c:pt>
                      <c:pt idx="1">
                        <c:v>经营性收入</c:v>
                      </c:pt>
                      <c:pt idx="2">
                        <c:v>转移性收入</c:v>
                      </c:pt>
                      <c:pt idx="3">
                        <c:v>财产性收入</c:v>
                      </c:pt>
                    </c:strCache>
                  </c:strRef>
                </c:cat>
                <c:val>
                  <c:numRef>
                    <c:extLst>
                      <c:ext uri="{02D57815-91ED-43cb-92C2-25804820EDAC}">
                        <c15:formulaRef>
                          <c15:sqref>{2985.9,4650.5,2572.6,135.3}</c15:sqref>
                        </c15:formulaRef>
                      </c:ext>
                    </c:extLst>
                    <c:numCache>
                      <c:formatCode>General</c:formatCode>
                      <c:ptCount val="4"/>
                      <c:pt idx="0">
                        <c:v>2985.9</c:v>
                      </c:pt>
                      <c:pt idx="1">
                        <c:v>4650.5</c:v>
                      </c:pt>
                      <c:pt idx="2">
                        <c:v>2572.6</c:v>
                      </c:pt>
                      <c:pt idx="3">
                        <c:v>135.3</c:v>
                      </c:pt>
                    </c:numCache>
                  </c:numRef>
                </c:val>
              </c15:ser>
            </c15:filteredPieSeries>
            <c15:filteredPieSeries>
              <c15:ser>
                <c:idx val="4"/>
                <c:order val="4"/>
                <c:tx>
                  <c:strRef>
                    <c:extLst>
                      <c:ext uri="{02D57815-91ED-43cb-92C2-25804820EDAC}">
                        <c15:formulaRef>
                          <c15:sqref>'[2020年全省贫困人口与全国、全省农村居民人均收入对比情况.xlsx]Sheet3 (3)'!$B$7</c15:sqref>
                        </c15:formulaRef>
                      </c:ext>
                    </c:extLst>
                    <c:strCache>
                      <c:ptCount val="1"/>
                      <c:pt idx="0">
                        <c:v>全省贫困地区农村居民</c:v>
                      </c:pt>
                    </c:strCache>
                  </c:strRef>
                </c:tx>
                <c:spPr>
                  <a:ln w="6350">
                    <a:noFill/>
                  </a:ln>
                  <a:effectLst>
                    <a:outerShdw blurRad="50800" dist="38100" dir="18900000" algn="bl" rotWithShape="0">
                      <a:schemeClr val="tx1">
                        <a:lumMod val="75000"/>
                        <a:lumOff val="25000"/>
                        <a:alpha val="40000"/>
                      </a:schemeClr>
                    </a:outerShdw>
                  </a:effectLst>
                </c:spPr>
                <c:explosion val="7"/>
                <c:dPt>
                  <c:idx val="0"/>
                  <c:bubble3D val="0"/>
                  <c:spPr>
                    <a:solidFill>
                      <a:srgbClr val="69B76B"/>
                    </a:solidFill>
                    <a:ln w="6350">
                      <a:noFill/>
                    </a:ln>
                    <a:effectLst>
                      <a:outerShdw blurRad="50800" dist="38100" dir="18900000" algn="bl" rotWithShape="0">
                        <a:schemeClr val="tx1">
                          <a:lumMod val="75000"/>
                          <a:lumOff val="25000"/>
                          <a:alpha val="40000"/>
                        </a:schemeClr>
                      </a:outerShdw>
                    </a:effectLst>
                  </c:spPr>
                </c:dPt>
                <c:dPt>
                  <c:idx val="1"/>
                  <c:bubble3D val="0"/>
                  <c:spPr>
                    <a:solidFill>
                      <a:srgbClr val="EFAC05"/>
                    </a:solidFill>
                    <a:ln w="6350">
                      <a:noFill/>
                    </a:ln>
                    <a:effectLst>
                      <a:outerShdw blurRad="50800" dist="38100" dir="18900000" algn="bl" rotWithShape="0">
                        <a:schemeClr val="tx1">
                          <a:lumMod val="75000"/>
                          <a:lumOff val="25000"/>
                          <a:alpha val="40000"/>
                        </a:schemeClr>
                      </a:outerShdw>
                    </a:effectLst>
                  </c:spPr>
                </c:dPt>
                <c:dPt>
                  <c:idx val="2"/>
                  <c:bubble3D val="0"/>
                  <c:spPr>
                    <a:solidFill>
                      <a:srgbClr val="E7697C"/>
                    </a:solidFill>
                    <a:ln w="6350">
                      <a:noFill/>
                    </a:ln>
                    <a:effectLst>
                      <a:outerShdw blurRad="50800" dist="38100" dir="18900000" algn="bl" rotWithShape="0">
                        <a:schemeClr val="tx1">
                          <a:lumMod val="75000"/>
                          <a:lumOff val="25000"/>
                          <a:alpha val="40000"/>
                        </a:schemeClr>
                      </a:outerShdw>
                    </a:effectLst>
                  </c:spPr>
                </c:dPt>
                <c:dPt>
                  <c:idx val="3"/>
                  <c:bubble3D val="0"/>
                  <c:spPr>
                    <a:solidFill>
                      <a:srgbClr val="63B2CF"/>
                    </a:solidFill>
                    <a:ln w="6350">
                      <a:noFill/>
                    </a:ln>
                    <a:effectLst>
                      <a:outerShdw blurRad="50800" dist="38100" dir="18900000" algn="bl" rotWithShape="0">
                        <a:schemeClr val="tx1">
                          <a:lumMod val="75000"/>
                          <a:lumOff val="25000"/>
                          <a:alpha val="40000"/>
                        </a:schemeClr>
                      </a:outerShdw>
                    </a:effectLst>
                  </c:spPr>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rgbClr val="2B466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'[2020年全省贫困人口与全国、全省农村居民人均收入对比情况.xlsx]Sheet3 (3)'!$C$2:$F$2</c15:sqref>
                        </c15:formulaRef>
                      </c:ext>
                    </c:extLst>
                    <c:strCache>
                      <c:ptCount val="4"/>
                      <c:pt idx="0">
                        <c:v>工资性收入</c:v>
                      </c:pt>
                      <c:pt idx="1">
                        <c:v>经营性收入</c:v>
                      </c:pt>
                      <c:pt idx="2">
                        <c:v>转移性收入</c:v>
                      </c:pt>
                      <c:pt idx="3">
                        <c:v>财产性收入</c:v>
                      </c:pt>
                    </c:strCache>
                  </c:strRef>
                </c:cat>
                <c:val>
                  <c:numRef>
                    <c:extLst>
                      <c:ext uri="{02D57815-91ED-43cb-92C2-25804820EDAC}">
                        <c15:formulaRef>
                          <c15:sqref>{2891.17,3642.33,2766.96,84.83}</c15:sqref>
                        </c15:formulaRef>
                      </c:ext>
                    </c:extLst>
                    <c:numCache>
                      <c:formatCode>General</c:formatCode>
                      <c:ptCount val="4"/>
                      <c:pt idx="0">
                        <c:v>2891.17</c:v>
                      </c:pt>
                      <c:pt idx="1">
                        <c:v>3642.33</c:v>
                      </c:pt>
                      <c:pt idx="2">
                        <c:v>2766.96</c:v>
                      </c:pt>
                      <c:pt idx="3">
                        <c:v>84.83</c:v>
                      </c:pt>
                    </c:numCache>
                  </c:numRef>
                </c:val>
              </c15:ser>
            </c15:filteredPieSeries>
            <c15:filteredPieSeries>
              <c15:ser>
                <c:idx val="5"/>
                <c:order val="5"/>
                <c:tx>
                  <c:strRef>
                    <c:extLst>
                      <c:ext uri="{02D57815-91ED-43cb-92C2-25804820EDAC}">
                        <c15:formulaRef>
                          <c15:sqref>'[2020年全省贫困人口与全国、全省农村居民人均收入对比情况.xlsx]Sheet3 (3)'!$B$8</c15:sqref>
                        </c15:formulaRef>
                      </c:ext>
                    </c:extLst>
                    <c:strCache>
                      <c:ptCount val="1"/>
                      <c:pt idx="0">
                        <c:v>全省建档立卡脱贫人口</c:v>
                      </c:pt>
                    </c:strCache>
                  </c:strRef>
                </c:tx>
                <c:spPr>
                  <a:ln w="6350">
                    <a:noFill/>
                  </a:ln>
                  <a:effectLst>
                    <a:outerShdw blurRad="50800" dist="38100" dir="18900000" algn="bl" rotWithShape="0">
                      <a:schemeClr val="tx1">
                        <a:lumMod val="75000"/>
                        <a:lumOff val="25000"/>
                        <a:alpha val="40000"/>
                      </a:schemeClr>
                    </a:outerShdw>
                  </a:effectLst>
                </c:spPr>
                <c:explosion val="7"/>
                <c:dPt>
                  <c:idx val="0"/>
                  <c:bubble3D val="0"/>
                  <c:spPr>
                    <a:solidFill>
                      <a:srgbClr val="69B76B"/>
                    </a:solidFill>
                    <a:ln w="6350">
                      <a:noFill/>
                    </a:ln>
                    <a:effectLst>
                      <a:outerShdw blurRad="50800" dist="38100" dir="18900000" algn="bl" rotWithShape="0">
                        <a:schemeClr val="tx1">
                          <a:lumMod val="75000"/>
                          <a:lumOff val="25000"/>
                          <a:alpha val="40000"/>
                        </a:schemeClr>
                      </a:outerShdw>
                    </a:effectLst>
                  </c:spPr>
                </c:dPt>
                <c:dPt>
                  <c:idx val="1"/>
                  <c:bubble3D val="0"/>
                  <c:spPr>
                    <a:solidFill>
                      <a:srgbClr val="EFAC05"/>
                    </a:solidFill>
                    <a:ln w="6350">
                      <a:noFill/>
                    </a:ln>
                    <a:effectLst>
                      <a:outerShdw blurRad="50800" dist="38100" dir="18900000" algn="bl" rotWithShape="0">
                        <a:schemeClr val="tx1">
                          <a:lumMod val="75000"/>
                          <a:lumOff val="25000"/>
                          <a:alpha val="40000"/>
                        </a:schemeClr>
                      </a:outerShdw>
                    </a:effectLst>
                  </c:spPr>
                </c:dPt>
                <c:dPt>
                  <c:idx val="2"/>
                  <c:bubble3D val="0"/>
                  <c:spPr>
                    <a:solidFill>
                      <a:srgbClr val="E7697C"/>
                    </a:solidFill>
                    <a:ln w="6350">
                      <a:noFill/>
                    </a:ln>
                    <a:effectLst>
                      <a:outerShdw blurRad="50800" dist="38100" dir="18900000" algn="bl" rotWithShape="0">
                        <a:schemeClr val="tx1">
                          <a:lumMod val="75000"/>
                          <a:lumOff val="25000"/>
                          <a:alpha val="40000"/>
                        </a:schemeClr>
                      </a:outerShdw>
                    </a:effectLst>
                  </c:spPr>
                </c:dPt>
                <c:dPt>
                  <c:idx val="3"/>
                  <c:bubble3D val="0"/>
                  <c:spPr>
                    <a:solidFill>
                      <a:srgbClr val="63B2CF"/>
                    </a:solidFill>
                    <a:ln w="6350">
                      <a:noFill/>
                    </a:ln>
                    <a:effectLst>
                      <a:outerShdw blurRad="50800" dist="38100" dir="18900000" algn="bl" rotWithShape="0">
                        <a:schemeClr val="tx1">
                          <a:lumMod val="75000"/>
                          <a:lumOff val="25000"/>
                          <a:alpha val="40000"/>
                        </a:schemeClr>
                      </a:outerShdw>
                    </a:effectLst>
                  </c:spPr>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rgbClr val="2B466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'[2020年全省贫困人口与全国、全省农村居民人均收入对比情况.xlsx]Sheet3 (3)'!$C$2:$F$2</c15:sqref>
                        </c15:formulaRef>
                      </c:ext>
                    </c:extLst>
                    <c:strCache>
                      <c:ptCount val="4"/>
                      <c:pt idx="0">
                        <c:v>工资性收入</c:v>
                      </c:pt>
                      <c:pt idx="1">
                        <c:v>经营性收入</c:v>
                      </c:pt>
                      <c:pt idx="2">
                        <c:v>转移性收入</c:v>
                      </c:pt>
                      <c:pt idx="3">
                        <c:v>财产性收入</c:v>
                      </c:pt>
                    </c:strCache>
                  </c:strRef>
                </c:cat>
                <c:val>
                  <c:numRef>
                    <c:extLst>
                      <c:ext uri="{02D57815-91ED-43cb-92C2-25804820EDAC}">
                        <c15:formulaRef>
                          <c15:sqref>{5826.5,1566.4,987.9,158.3}</c15:sqref>
                        </c15:formulaRef>
                      </c:ext>
                    </c:extLst>
                    <c:numCache>
                      <c:formatCode>General</c:formatCode>
                      <c:ptCount val="4"/>
                      <c:pt idx="0">
                        <c:v>5826.5</c:v>
                      </c:pt>
                      <c:pt idx="1">
                        <c:v>1566.4</c:v>
                      </c:pt>
                      <c:pt idx="2">
                        <c:v>987.9</c:v>
                      </c:pt>
                      <c:pt idx="3">
                        <c:v>158.3</c:v>
                      </c:pt>
                    </c:numCache>
                  </c:numRef>
                </c:val>
              </c15:ser>
            </c15:filteredPieSeries>
          </c:ext>
        </c:extLst>
      </c:pieChart>
      <c:spPr>
        <a:noFill/>
        <a:ln>
          <a:noFill/>
        </a:ln>
        <a:effectLst/>
      </c:spPr>
    </c:plotArea>
    <c:plotVisOnly val="1"/>
    <c:dispBlanksAs val="gap"/>
    <c:showDLblsOverMax val="0"/>
  </c:chart>
  <c:spPr>
    <a:solidFill>
      <a:srgbClr val="F9E8D0"/>
    </a:solidFill>
    <a:ln w="9525" cap="flat" cmpd="sng" algn="ctr">
      <a:noFill/>
      <a:round/>
    </a:ln>
    <a:effectLst>
      <a:outerShdw blurRad="63500" dist="37357" dir="2700000" sx="0" sy="0" rotWithShape="0">
        <a:scrgbClr r="0" g="0" b="0"/>
      </a:outerShdw>
    </a:effectLst>
  </c:spPr>
  <c:txPr>
    <a:bodyPr/>
    <a:lstStyle/>
    <a:p>
      <a:pPr>
        <a:defRPr lang="zh-CN" sz="1000">
          <a:solidFill>
            <a:srgbClr val="2B466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72863204687816"/>
          <c:y val="0.00626959247648903"/>
          <c:w val="0.868054152354011"/>
          <c:h val="0.897805642633229"/>
        </c:manualLayout>
      </c:layout>
      <c:pieChart>
        <c:varyColors val="1"/>
        <c:ser>
          <c:idx val="3"/>
          <c:order val="3"/>
          <c:tx>
            <c:strRef>
              <c:f>'[2020年全省贫困人口与全国、全省农村居民人均收入对比情况.xlsx]Sheet3 (3)'!$B$6</c:f>
              <c:strCache>
                <c:ptCount val="1"/>
                <c:pt idx="0">
                  <c:v>全省农村居民</c:v>
                </c:pt>
              </c:strCache>
            </c:strRef>
          </c:tx>
          <c:spPr>
            <a:blipFill rotWithShape="1">
              <a:blip xmlns:r="http://schemas.openxmlformats.org/officeDocument/2006/relationships" r:embed="rId3"/>
              <a:stretch>
                <a:fillRect/>
              </a:stretch>
            </a:blipFill>
            <a:ln w="12700" cmpd="sng">
              <a:solidFill>
                <a:sysClr val="window" lastClr="FFFFFF"/>
              </a:solidFill>
              <a:prstDash val="solid"/>
            </a:ln>
            <a:effectLst>
              <a:outerShdw blurRad="50800" dist="38100" dir="18900000" algn="bl" rotWithShape="0">
                <a:schemeClr val="tx1">
                  <a:lumMod val="75000"/>
                  <a:lumOff val="25000"/>
                  <a:alpha val="40000"/>
                </a:schemeClr>
              </a:outerShdw>
            </a:effectLst>
          </c:spPr>
          <c:explosion val="6"/>
          <c:dPt>
            <c:idx val="0"/>
            <c:bubble3D val="0"/>
            <c:spPr>
              <a:solidFill>
                <a:srgbClr val="5B9BD5">
                  <a:lumMod val="50000"/>
                </a:srgbClr>
              </a:solidFill>
              <a:ln w="12700" cmpd="sng">
                <a:solidFill>
                  <a:sysClr val="window" lastClr="FFFFFF"/>
                </a:solidFill>
                <a:prstDash val="solid"/>
              </a:ln>
              <a:effectLst>
                <a:outerShdw blurRad="50800" dist="38100" dir="18900000" algn="bl" rotWithShape="0">
                  <a:schemeClr val="tx1">
                    <a:lumMod val="75000"/>
                    <a:lumOff val="25000"/>
                    <a:alpha val="40000"/>
                  </a:schemeClr>
                </a:outerShdw>
              </a:effectLst>
            </c:spPr>
          </c:dPt>
          <c:dPt>
            <c:idx val="1"/>
            <c:bubble3D val="0"/>
            <c:spPr>
              <a:solidFill>
                <a:srgbClr val="EFAC05"/>
              </a:solidFill>
              <a:ln w="12700" cmpd="sng">
                <a:solidFill>
                  <a:sysClr val="window" lastClr="FFFFFF"/>
                </a:solidFill>
                <a:prstDash val="solid"/>
              </a:ln>
              <a:effectLst>
                <a:outerShdw blurRad="50800" dist="38100" dir="18900000" algn="bl" rotWithShape="0">
                  <a:schemeClr val="tx1">
                    <a:lumMod val="75000"/>
                    <a:lumOff val="25000"/>
                    <a:alpha val="40000"/>
                  </a:schemeClr>
                </a:outerShdw>
              </a:effectLst>
            </c:spPr>
          </c:dPt>
          <c:dPt>
            <c:idx val="2"/>
            <c:bubble3D val="0"/>
            <c:spPr>
              <a:solidFill>
                <a:srgbClr val="E7697C"/>
              </a:solidFill>
              <a:ln w="12700" cmpd="sng">
                <a:solidFill>
                  <a:sysClr val="window" lastClr="FFFFFF"/>
                </a:solidFill>
                <a:prstDash val="solid"/>
              </a:ln>
              <a:effectLst>
                <a:outerShdw blurRad="50800" dist="38100" dir="18900000" algn="bl" rotWithShape="0">
                  <a:schemeClr val="tx1">
                    <a:lumMod val="75000"/>
                    <a:lumOff val="25000"/>
                    <a:alpha val="40000"/>
                  </a:schemeClr>
                </a:outerShdw>
              </a:effectLst>
            </c:spPr>
          </c:dPt>
          <c:dPt>
            <c:idx val="3"/>
            <c:bubble3D val="0"/>
            <c:spPr>
              <a:solidFill>
                <a:srgbClr val="63B2CF"/>
              </a:solidFill>
              <a:ln w="12700" cmpd="sng">
                <a:solidFill>
                  <a:sysClr val="window" lastClr="FFFFFF"/>
                </a:solidFill>
                <a:prstDash val="solid"/>
              </a:ln>
              <a:effectLst>
                <a:outerShdw blurRad="50800" dist="38100" dir="18900000" algn="bl" rotWithShape="0">
                  <a:schemeClr val="tx1">
                    <a:lumMod val="75000"/>
                    <a:lumOff val="25000"/>
                    <a:alpha val="40000"/>
                  </a:schemeClr>
                </a:outerShdw>
              </a:effectLst>
            </c:spPr>
          </c:dPt>
          <c:dLbls>
            <c:dLbl>
              <c:idx val="0"/>
              <c:layout>
                <c:manualLayout>
                  <c:x val="0.0693564924012465"/>
                  <c:y val="-0.0671446360153257"/>
                </c:manualLayout>
              </c:layout>
              <c:numFmt formatCode="General" sourceLinked="1"/>
              <c:spPr>
                <a:noFill/>
                <a:ln>
                  <a:noFill/>
                </a:ln>
                <a:effectLst/>
              </c:spPr>
              <c:txPr>
                <a:bodyPr rot="0" spcFirstLastPara="0" vertOverflow="ellipsis" vert="horz" wrap="square" lIns="0" tIns="0" rIns="0" bIns="0" anchor="ctr" anchorCtr="1"/>
                <a:lstStyle/>
                <a:p>
                  <a:pPr>
                    <a:defRPr lang="zh-CN" sz="1500" b="1" i="0" u="none" strike="noStrike" kern="1200" baseline="300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81831680918012"/>
                      <c:h val="0.258620689655172"/>
                    </c:manualLayout>
                  </c15:layout>
                </c:ext>
              </c:extLst>
            </c:dLbl>
            <c:dLbl>
              <c:idx val="1"/>
              <c:layout>
                <c:manualLayout>
                  <c:x val="-0.209538562208641"/>
                  <c:y val="0.18443324649728"/>
                </c:manualLayout>
              </c:layout>
              <c:numFmt formatCode="General" sourceLinked="1"/>
              <c:spPr>
                <a:noFill/>
                <a:ln>
                  <a:noFill/>
                </a:ln>
                <a:effectLst/>
              </c:spPr>
              <c:txPr>
                <a:bodyPr rot="0" spcFirstLastPara="0" vertOverflow="ellipsis" vert="horz" wrap="square" lIns="0" tIns="0" rIns="0" bIns="0" anchor="ctr" anchorCtr="1"/>
                <a:lstStyle/>
                <a:p>
                  <a:pPr>
                    <a:defRPr lang="zh-CN" sz="1500" b="1" i="0" u="none" strike="noStrike" kern="1200" baseline="30000">
                      <a:solidFill>
                        <a:srgbClr val="2B466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81831680918012"/>
                      <c:h val="0.258620689655172"/>
                    </c:manualLayout>
                  </c15:layout>
                </c:ext>
              </c:extLst>
            </c:dLbl>
            <c:dLbl>
              <c:idx val="2"/>
              <c:layout>
                <c:manualLayout>
                  <c:x val="-0.103842159916926"/>
                  <c:y val="-0.144562938431629"/>
                </c:manualLayout>
              </c:layout>
              <c:numFmt formatCode="General" sourceLinked="1"/>
              <c:spPr>
                <a:noFill/>
                <a:ln>
                  <a:noFill/>
                </a:ln>
                <a:effectLst/>
              </c:spPr>
              <c:txPr>
                <a:bodyPr rot="0" spcFirstLastPara="0" vertOverflow="ellipsis" vert="horz" wrap="square" lIns="0" tIns="0" rIns="0" bIns="0" anchor="ctr" anchorCtr="1"/>
                <a:lstStyle/>
                <a:p>
                  <a:pPr>
                    <a:defRPr lang="zh-CN" sz="1500" b="1" i="0" u="none" strike="noStrike" kern="1200" baseline="30000">
                      <a:solidFill>
                        <a:srgbClr val="2B466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81975625400898"/>
                      <c:h val="0.260340632603406"/>
                    </c:manualLayout>
                  </c15:layout>
                </c:ext>
              </c:extLst>
            </c:dLbl>
            <c:dLbl>
              <c:idx val="3"/>
              <c:layout>
                <c:manualLayout>
                  <c:x val="0.0176799179768982"/>
                  <c:y val="0.00750143678160908"/>
                </c:manualLayout>
              </c:layout>
              <c:numFmt formatCode="General" sourceLinked="1"/>
              <c:spPr>
                <a:noFill/>
                <a:ln>
                  <a:noFill/>
                </a:ln>
                <a:effectLst/>
              </c:spPr>
              <c:txPr>
                <a:bodyPr rot="0" spcFirstLastPara="0" vertOverflow="ellipsis" vert="horz" wrap="square" lIns="0" tIns="0" rIns="0" bIns="0" anchor="ctr" anchorCtr="1"/>
                <a:lstStyle/>
                <a:p>
                  <a:pPr>
                    <a:defRPr lang="zh-CN" sz="1500" b="1" i="0" u="none" strike="noStrike" kern="1200" baseline="30000">
                      <a:solidFill>
                        <a:srgbClr val="2B466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636386134863354"/>
                      <c:h val="0.120689655172414"/>
                    </c:manualLayout>
                  </c15:layout>
                </c:ext>
              </c:extLst>
            </c:dLbl>
            <c:spPr>
              <a:noFill/>
              <a:ln>
                <a:noFill/>
              </a:ln>
              <a:effectLst/>
            </c:spPr>
            <c:txPr>
              <a:bodyPr rot="0" spcFirstLastPara="0" vertOverflow="ellipsis" vert="horz" wrap="square" lIns="0" tIns="0" rIns="0" bIns="0" anchor="ctr" anchorCtr="1">
                <a:noAutofit/>
              </a:bodyPr>
              <a:lstStyle/>
              <a:p>
                <a:pPr>
                  <a:defRPr lang="zh-CN" sz="1500" b="1" i="0" u="none" strike="noStrike" kern="1200" baseline="30000">
                    <a:solidFill>
                      <a:srgbClr val="2B466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inEnd"/>
            <c:showLegendKey val="0"/>
            <c:showVal val="0"/>
            <c:showCatName val="1"/>
            <c:showSerName val="0"/>
            <c:showPercent val="1"/>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'[2020年全省贫困人口与全国、全省农村居民人均收入对比情况.xlsx]Sheet3 (3)'!$C$2:$F$2</c:f>
              <c:strCache>
                <c:ptCount val="4"/>
                <c:pt idx="0">
                  <c:v>工资性收入</c:v>
                </c:pt>
                <c:pt idx="1">
                  <c:v>经营性收入</c:v>
                </c:pt>
                <c:pt idx="2">
                  <c:v>转移性收入</c:v>
                </c:pt>
                <c:pt idx="3">
                  <c:v>财产性收入</c:v>
                </c:pt>
              </c:strCache>
            </c:strRef>
          </c:cat>
          <c:val>
            <c:numRef>
              <c:f>{2985.9,4650.5,2572.6,135.3}</c:f>
              <c:numCache>
                <c:formatCode>General</c:formatCode>
                <c:ptCount val="4"/>
                <c:pt idx="0">
                  <c:v>2985.9</c:v>
                </c:pt>
                <c:pt idx="1">
                  <c:v>4650.5</c:v>
                </c:pt>
                <c:pt idx="2">
                  <c:v>2572.6</c:v>
                </c:pt>
                <c:pt idx="3">
                  <c:v>135.3</c:v>
                </c:pt>
              </c:numCache>
            </c:numRef>
          </c:val>
        </c:ser>
        <c:dLbls>
          <c:showLegendKey val="0"/>
          <c:showVal val="0"/>
          <c:showCatName val="1"/>
          <c:showSerName val="0"/>
          <c:showPercent val="1"/>
          <c:showBubbleSize val="0"/>
          <c:showLeaderLines val="0"/>
        </c:dLbls>
        <c:firstSliceAng val="200"/>
        <c:extLst>
          <c:ext xmlns:c15="http://schemas.microsoft.com/office/drawing/2012/chart" uri="{02D57815-91ED-43cb-92C2-25804820EDAC}">
            <c15:filteredPieSeries>
              <c15:ser>
                <c:idx val="0"/>
                <c:order val="0"/>
                <c:tx>
                  <c:strRef>
                    <c:extLst>
                      <c:ext uri="{02D57815-91ED-43cb-92C2-25804820EDAC}">
                        <c15:formulaRef>
                          <c15:sqref>'[2020年全省贫困人口与全国、全省农村居民人均收入对比情况.xlsx]Sheet3 (3)'!$B$3</c15:sqref>
                        </c15:formulaRef>
                      </c:ext>
                    </c:extLst>
                    <c:strCache>
                      <c:ptCount val="1"/>
                      <c:pt idx="0">
                        <c:v>全国农村居民</c:v>
                      </c:pt>
                    </c:strCache>
                  </c:strRef>
                </c:tx>
                <c:spPr>
                  <a:ln w="12700" cmpd="sng">
                    <a:solidFill>
                      <a:srgbClr val="FFFFFF"/>
                    </a:solidFill>
                    <a:prstDash val="solid"/>
                  </a:ln>
                  <a:effectLst>
                    <a:outerShdw blurRad="50800" dist="38100" dir="18900000" algn="bl" rotWithShape="0">
                      <a:schemeClr val="tx1">
                        <a:lumMod val="75000"/>
                        <a:lumOff val="25000"/>
                        <a:alpha val="40000"/>
                      </a:schemeClr>
                    </a:outerShdw>
                  </a:effectLst>
                </c:spPr>
                <c:explosion val="4"/>
                <c:dPt>
                  <c:idx val="0"/>
                  <c:bubble3D val="0"/>
                  <c:spPr>
                    <a:solidFill>
                      <a:srgbClr val="69B76B"/>
                    </a:solidFill>
                    <a:ln w="12700" cmpd="sng">
                      <a:solidFill>
                        <a:srgbClr val="FFFFFF"/>
                      </a:solidFill>
                      <a:prstDash val="solid"/>
                    </a:ln>
                    <a:effectLst>
                      <a:outerShdw blurRad="50800" dist="38100" dir="18900000" algn="bl" rotWithShape="0">
                        <a:schemeClr val="tx1">
                          <a:lumMod val="75000"/>
                          <a:lumOff val="25000"/>
                          <a:alpha val="40000"/>
                        </a:schemeClr>
                      </a:outerShdw>
                    </a:effectLst>
                  </c:spPr>
                </c:dPt>
                <c:dPt>
                  <c:idx val="1"/>
                  <c:bubble3D val="0"/>
                  <c:spPr>
                    <a:solidFill>
                      <a:srgbClr val="EFAC05"/>
                    </a:solidFill>
                    <a:ln w="12700" cmpd="sng">
                      <a:solidFill>
                        <a:srgbClr val="FFFFFF"/>
                      </a:solidFill>
                      <a:prstDash val="solid"/>
                    </a:ln>
                    <a:effectLst>
                      <a:outerShdw blurRad="50800" dist="38100" dir="18900000" algn="bl" rotWithShape="0">
                        <a:schemeClr val="tx1">
                          <a:lumMod val="75000"/>
                          <a:lumOff val="25000"/>
                          <a:alpha val="40000"/>
                        </a:schemeClr>
                      </a:outerShdw>
                    </a:effectLst>
                  </c:spPr>
                </c:dPt>
                <c:dPt>
                  <c:idx val="2"/>
                  <c:bubble3D val="0"/>
                  <c:spPr>
                    <a:solidFill>
                      <a:srgbClr val="E7697C"/>
                    </a:solidFill>
                    <a:ln w="12700" cmpd="sng">
                      <a:solidFill>
                        <a:srgbClr val="FFFFFF"/>
                      </a:solidFill>
                      <a:prstDash val="solid"/>
                    </a:ln>
                    <a:effectLst>
                      <a:outerShdw blurRad="50800" dist="38100" dir="18900000" algn="bl" rotWithShape="0">
                        <a:schemeClr val="tx1">
                          <a:lumMod val="75000"/>
                          <a:lumOff val="25000"/>
                          <a:alpha val="40000"/>
                        </a:schemeClr>
                      </a:outerShdw>
                    </a:effectLst>
                  </c:spPr>
                </c:dPt>
                <c:dPt>
                  <c:idx val="3"/>
                  <c:bubble3D val="0"/>
                  <c:spPr>
                    <a:solidFill>
                      <a:srgbClr val="63B2CF"/>
                    </a:solidFill>
                    <a:ln w="12700" cmpd="sng">
                      <a:solidFill>
                        <a:srgbClr val="FFFFFF"/>
                      </a:solidFill>
                      <a:prstDash val="solid"/>
                    </a:ln>
                    <a:effectLst>
                      <a:outerShdw blurRad="50800" dist="38100" dir="18900000" algn="bl" rotWithShape="0">
                        <a:schemeClr val="tx1">
                          <a:lumMod val="75000"/>
                          <a:lumOff val="25000"/>
                          <a:alpha val="40000"/>
                        </a:schemeClr>
                      </a:outerShdw>
                    </a:effectLst>
                  </c:spPr>
                </c:dPt>
                <c:dLbls>
                  <c:dLbl>
                    <c:idx val="0"/>
                    <c:layout>
                      <c:manualLayout>
                        <c:x val="0.0313285435392101"/>
                        <c:y val="-0.0916068583565215"/>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472097498396408"/>
                            <c:h val="0.26940346375882"/>
                          </c:manualLayout>
                        </c15:layout>
                      </c:ext>
                    </c:extLst>
                  </c:dLbl>
                  <c:dLbl>
                    <c:idx val="1"/>
                    <c:layout>
                      <c:manualLayout>
                        <c:x val="-0.186189795616365"/>
                        <c:y val="0.0915673413299723"/>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406350224502886"/>
                            <c:h val="0.291533033996151"/>
                          </c:manualLayout>
                        </c15:layout>
                      </c:ext>
                    </c:extLst>
                  </c:dLbl>
                  <c:dLbl>
                    <c:idx val="2"/>
                    <c:layout>
                      <c:manualLayout>
                        <c:x val="-0.0743045988911018"/>
                        <c:y val="-0.176690628960854"/>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40314304041052"/>
                            <c:h val="0.344772289929442"/>
                          </c:manualLayout>
                        </c15:layout>
                      </c:ext>
                    </c:extLst>
                  </c:dLbl>
                  <c:dLbl>
                    <c:idx val="3"/>
                    <c:layout>
                      <c:manualLayout>
                        <c:x val="-0.00852008457079646"/>
                        <c:y val="-9.83032645270398e-5"/>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714239897370109"/>
                            <c:h val="0.0734445157152021"/>
                          </c:manualLayout>
                        </c15:layout>
                      </c:ext>
                    </c:extLst>
                  </c:dLbl>
                  <c:spPr>
                    <a:noFill/>
                    <a:ln>
                      <a:noFill/>
                    </a:ln>
                    <a:effectLst/>
                  </c:spPr>
                  <c:txPr>
                    <a:bodyPr rot="0" spcFirstLastPara="0" vertOverflow="ellipsis" vert="horz" wrap="square" lIns="38100" tIns="19050" rIns="38100" bIns="19050" anchor="ctr" anchorCtr="1" forceAA="0"/>
                    <a:lstStyle/>
                    <a:p>
                      <a:pPr>
                        <a:defRPr lang="zh-CN" sz="1500" b="1" i="0" u="none" strike="noStrike" kern="1200" baseline="0">
                          <a:solidFill>
                            <a:schemeClr val="accent6"/>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eparator>
</c:separator>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'[2020年全省贫困人口与全国、全省农村居民人均收入对比情况.xlsx]Sheet3 (3)'!$C$2:$F$2</c15:sqref>
                        </c15:formulaRef>
                      </c:ext>
                    </c:extLst>
                    <c:strCache>
                      <c:ptCount val="4"/>
                      <c:pt idx="0">
                        <c:v>工资性收入</c:v>
                      </c:pt>
                      <c:pt idx="1">
                        <c:v>经营性收入</c:v>
                      </c:pt>
                      <c:pt idx="2">
                        <c:v>转移性收入</c:v>
                      </c:pt>
                      <c:pt idx="3">
                        <c:v>财产性收入</c:v>
                      </c:pt>
                    </c:strCache>
                  </c:strRef>
                </c:cat>
                <c:val>
                  <c:numRef>
                    <c:extLst>
                      <c:ext uri="{02D57815-91ED-43cb-92C2-25804820EDAC}">
                        <c15:formulaRef>
                          <c15:sqref>{6974,6077,3661,419}</c15:sqref>
                        </c15:formulaRef>
                      </c:ext>
                    </c:extLst>
                    <c:numCache>
                      <c:formatCode>#,##0_ </c:formatCode>
                      <c:ptCount val="4"/>
                      <c:pt idx="0">
                        <c:v>6974</c:v>
                      </c:pt>
                      <c:pt idx="1">
                        <c:v>6077</c:v>
                      </c:pt>
                      <c:pt idx="2">
                        <c:v>3661</c:v>
                      </c:pt>
                      <c:pt idx="3">
                        <c:v>419</c:v>
                      </c:pt>
                    </c:numCache>
                  </c:numRef>
                </c:val>
              </c15:ser>
            </c15:filteredPieSeries>
            <c15:filteredPieSeries>
              <c15:ser>
                <c:idx val="1"/>
                <c:order val="1"/>
                <c:tx>
                  <c:strRef>
                    <c:extLst>
                      <c:ext uri="{02D57815-91ED-43cb-92C2-25804820EDAC}">
                        <c15:formulaRef>
                          <c15:sqref>'[2020年全省贫困人口与全国、全省农村居民人均收入对比情况.xlsx]Sheet3 (3)'!$B$4</c15:sqref>
                        </c15:formulaRef>
                      </c:ext>
                    </c:extLst>
                    <c:strCache>
                      <c:ptCount val="1"/>
                      <c:pt idx="0">
                        <c:v>全国贫困地区农村居民</c:v>
                      </c:pt>
                    </c:strCache>
                  </c:strRef>
                </c:tx>
                <c:spPr>
                  <a:ln w="6350">
                    <a:noFill/>
                  </a:ln>
                  <a:effectLst>
                    <a:outerShdw blurRad="50800" dist="38100" dir="18900000" algn="bl" rotWithShape="0">
                      <a:schemeClr val="tx1">
                        <a:lumMod val="75000"/>
                        <a:lumOff val="25000"/>
                        <a:alpha val="40000"/>
                      </a:schemeClr>
                    </a:outerShdw>
                  </a:effectLst>
                </c:spPr>
                <c:explosion val="7"/>
                <c:dPt>
                  <c:idx val="0"/>
                  <c:bubble3D val="0"/>
                  <c:spPr>
                    <a:solidFill>
                      <a:srgbClr val="69B76B"/>
                    </a:solidFill>
                    <a:ln w="6350">
                      <a:noFill/>
                    </a:ln>
                    <a:effectLst>
                      <a:outerShdw blurRad="50800" dist="38100" dir="18900000" algn="bl" rotWithShape="0">
                        <a:schemeClr val="tx1">
                          <a:lumMod val="75000"/>
                          <a:lumOff val="25000"/>
                          <a:alpha val="40000"/>
                        </a:schemeClr>
                      </a:outerShdw>
                    </a:effectLst>
                  </c:spPr>
                </c:dPt>
                <c:dPt>
                  <c:idx val="1"/>
                  <c:bubble3D val="0"/>
                  <c:spPr>
                    <a:solidFill>
                      <a:srgbClr val="EFAC05"/>
                    </a:solidFill>
                    <a:ln w="6350">
                      <a:noFill/>
                    </a:ln>
                    <a:effectLst>
                      <a:outerShdw blurRad="50800" dist="38100" dir="18900000" algn="bl" rotWithShape="0">
                        <a:schemeClr val="tx1">
                          <a:lumMod val="75000"/>
                          <a:lumOff val="25000"/>
                          <a:alpha val="40000"/>
                        </a:schemeClr>
                      </a:outerShdw>
                    </a:effectLst>
                  </c:spPr>
                </c:dPt>
                <c:dPt>
                  <c:idx val="2"/>
                  <c:bubble3D val="0"/>
                  <c:spPr>
                    <a:solidFill>
                      <a:srgbClr val="E7697C"/>
                    </a:solidFill>
                    <a:ln w="6350">
                      <a:noFill/>
                    </a:ln>
                    <a:effectLst>
                      <a:outerShdw blurRad="50800" dist="38100" dir="18900000" algn="bl" rotWithShape="0">
                        <a:schemeClr val="tx1">
                          <a:lumMod val="75000"/>
                          <a:lumOff val="25000"/>
                          <a:alpha val="40000"/>
                        </a:schemeClr>
                      </a:outerShdw>
                    </a:effectLst>
                  </c:spPr>
                </c:dPt>
                <c:dPt>
                  <c:idx val="3"/>
                  <c:bubble3D val="0"/>
                  <c:spPr>
                    <a:solidFill>
                      <a:srgbClr val="63B2CF"/>
                    </a:solidFill>
                    <a:ln w="6350">
                      <a:noFill/>
                    </a:ln>
                    <a:effectLst>
                      <a:outerShdw blurRad="50800" dist="38100" dir="18900000" algn="bl" rotWithShape="0">
                        <a:schemeClr val="tx1">
                          <a:lumMod val="75000"/>
                          <a:lumOff val="25000"/>
                          <a:alpha val="40000"/>
                        </a:schemeClr>
                      </a:outerShdw>
                    </a:effectLst>
                  </c:spPr>
                </c:dPt>
                <c:dLbls>
                  <c:spPr>
                    <a:noFill/>
                    <a:ln>
                      <a:noFill/>
                    </a:ln>
                    <a:effectLst/>
                  </c:spPr>
                  <c:txPr>
                    <a:bodyPr rot="0" spcFirstLastPara="0" vertOverflow="ellipsis" vert="horz" wrap="square" lIns="38100" tIns="19050" rIns="38100" bIns="19050" anchor="ctr" anchorCtr="1"/>
                    <a:lstStyle/>
                    <a:p>
                      <a:pPr>
                        <a:defRPr lang="zh-CN" sz="1500" b="1" i="0" u="none" strike="noStrike" kern="1200" baseline="0">
                          <a:solidFill>
                            <a:schemeClr val="accent6"/>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'[2020年全省贫困人口与全国、全省农村居民人均收入对比情况.xlsx]Sheet3 (3)'!$C$2:$F$2</c15:sqref>
                        </c15:formulaRef>
                      </c:ext>
                    </c:extLst>
                    <c:strCache>
                      <c:ptCount val="4"/>
                      <c:pt idx="0">
                        <c:v>工资性收入</c:v>
                      </c:pt>
                      <c:pt idx="1">
                        <c:v>经营性收入</c:v>
                      </c:pt>
                      <c:pt idx="2">
                        <c:v>转移性收入</c:v>
                      </c:pt>
                      <c:pt idx="3">
                        <c:v>财产性收入</c:v>
                      </c:pt>
                    </c:strCache>
                  </c:strRef>
                </c:cat>
                <c:val>
                  <c:numRef>
                    <c:extLst>
                      <c:ext uri="{02D57815-91ED-43cb-92C2-25804820EDAC}">
                        <c15:formulaRef>
                          <c15:sqref>{4442.31140312959,4530.46113944843,3442.19278983315,173.03466758883}</c15:sqref>
                        </c15:formulaRef>
                      </c:ext>
                    </c:extLst>
                    <c:numCache>
                      <c:formatCode>General</c:formatCode>
                      <c:ptCount val="4"/>
                      <c:pt idx="0">
                        <c:v>4442.31140312959</c:v>
                      </c:pt>
                      <c:pt idx="1">
                        <c:v>4530.46113944843</c:v>
                      </c:pt>
                      <c:pt idx="2">
                        <c:v>3442.19278983315</c:v>
                      </c:pt>
                      <c:pt idx="3">
                        <c:v>173.03466758883</c:v>
                      </c:pt>
                    </c:numCache>
                  </c:numRef>
                </c:val>
              </c15:ser>
            </c15:filteredPieSeries>
            <c15:filteredPieSeries>
              <c15:ser>
                <c:idx val="2"/>
                <c:order val="2"/>
                <c:tx>
                  <c:strRef>
                    <c:extLst>
                      <c:ext uri="{02D57815-91ED-43cb-92C2-25804820EDAC}">
                        <c15:formulaRef>
                          <c15:sqref>'[2020年全省贫困人口与全国、全省农村居民人均收入对比情况.xlsx]Sheet3 (3)'!$B$5</c15:sqref>
                        </c15:formulaRef>
                      </c:ext>
                    </c:extLst>
                    <c:strCache>
                      <c:ptCount val="1"/>
                      <c:pt idx="0">
                        <c:v>全国建档立卡脱贫人口</c:v>
                      </c:pt>
                    </c:strCache>
                  </c:strRef>
                </c:tx>
                <c:spPr>
                  <a:ln w="6350">
                    <a:noFill/>
                  </a:ln>
                  <a:effectLst>
                    <a:outerShdw blurRad="50800" dist="38100" dir="18900000" algn="bl" rotWithShape="0">
                      <a:schemeClr val="tx1">
                        <a:lumMod val="75000"/>
                        <a:lumOff val="25000"/>
                        <a:alpha val="40000"/>
                      </a:schemeClr>
                    </a:outerShdw>
                  </a:effectLst>
                </c:spPr>
                <c:explosion val="7"/>
                <c:dPt>
                  <c:idx val="0"/>
                  <c:bubble3D val="0"/>
                  <c:spPr>
                    <a:solidFill>
                      <a:srgbClr val="69B76B"/>
                    </a:solidFill>
                    <a:ln w="6350">
                      <a:noFill/>
                    </a:ln>
                    <a:effectLst>
                      <a:outerShdw blurRad="50800" dist="38100" dir="18900000" algn="bl" rotWithShape="0">
                        <a:schemeClr val="tx1">
                          <a:lumMod val="75000"/>
                          <a:lumOff val="25000"/>
                          <a:alpha val="40000"/>
                        </a:schemeClr>
                      </a:outerShdw>
                    </a:effectLst>
                  </c:spPr>
                </c:dPt>
                <c:dPt>
                  <c:idx val="1"/>
                  <c:bubble3D val="0"/>
                  <c:spPr>
                    <a:solidFill>
                      <a:srgbClr val="EFAC05"/>
                    </a:solidFill>
                    <a:ln w="6350">
                      <a:noFill/>
                    </a:ln>
                    <a:effectLst>
                      <a:outerShdw blurRad="50800" dist="38100" dir="18900000" algn="bl" rotWithShape="0">
                        <a:schemeClr val="tx1">
                          <a:lumMod val="75000"/>
                          <a:lumOff val="25000"/>
                          <a:alpha val="40000"/>
                        </a:schemeClr>
                      </a:outerShdw>
                    </a:effectLst>
                  </c:spPr>
                </c:dPt>
                <c:dPt>
                  <c:idx val="2"/>
                  <c:bubble3D val="0"/>
                  <c:spPr>
                    <a:solidFill>
                      <a:srgbClr val="E7697C"/>
                    </a:solidFill>
                    <a:ln w="6350">
                      <a:noFill/>
                    </a:ln>
                    <a:effectLst>
                      <a:outerShdw blurRad="50800" dist="38100" dir="18900000" algn="bl" rotWithShape="0">
                        <a:schemeClr val="tx1">
                          <a:lumMod val="75000"/>
                          <a:lumOff val="25000"/>
                          <a:alpha val="40000"/>
                        </a:schemeClr>
                      </a:outerShdw>
                    </a:effectLst>
                  </c:spPr>
                </c:dPt>
                <c:dPt>
                  <c:idx val="3"/>
                  <c:bubble3D val="0"/>
                  <c:spPr>
                    <a:solidFill>
                      <a:srgbClr val="63B2CF"/>
                    </a:solidFill>
                    <a:ln w="6350">
                      <a:noFill/>
                    </a:ln>
                    <a:effectLst>
                      <a:outerShdw blurRad="50800" dist="38100" dir="18900000" algn="bl" rotWithShape="0">
                        <a:schemeClr val="tx1">
                          <a:lumMod val="75000"/>
                          <a:lumOff val="25000"/>
                          <a:alpha val="40000"/>
                        </a:schemeClr>
                      </a:outerShdw>
                    </a:effectLst>
                  </c:spPr>
                </c:dPt>
                <c:dLbls>
                  <c:spPr>
                    <a:noFill/>
                    <a:ln>
                      <a:noFill/>
                    </a:ln>
                    <a:effectLst/>
                  </c:spPr>
                  <c:txPr>
                    <a:bodyPr rot="0" spcFirstLastPara="0" vertOverflow="ellipsis" vert="horz" wrap="square" lIns="38100" tIns="19050" rIns="38100" bIns="19050" anchor="ctr" anchorCtr="1"/>
                    <a:lstStyle/>
                    <a:p>
                      <a:pPr>
                        <a:defRPr lang="zh-CN" sz="1500" b="1" i="0" u="none" strike="noStrike" kern="1200" baseline="0">
                          <a:solidFill>
                            <a:schemeClr val="accent6"/>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'[2020年全省贫困人口与全国、全省农村居民人均收入对比情况.xlsx]Sheet3 (3)'!$C$2:$F$2</c15:sqref>
                        </c15:formulaRef>
                      </c:ext>
                    </c:extLst>
                    <c:strCache>
                      <c:ptCount val="4"/>
                      <c:pt idx="0">
                        <c:v>工资性收入</c:v>
                      </c:pt>
                      <c:pt idx="1">
                        <c:v>经营性收入</c:v>
                      </c:pt>
                      <c:pt idx="2">
                        <c:v>转移性收入</c:v>
                      </c:pt>
                      <c:pt idx="3">
                        <c:v>财产性收入</c:v>
                      </c:pt>
                    </c:strCache>
                  </c:strRef>
                </c:cat>
                <c:val>
                  <c:numRef>
                    <c:extLst>
                      <c:ext uri="{02D57815-91ED-43cb-92C2-25804820EDAC}">
                        <c15:formulaRef>
                          <c15:sqref>{6953.55,1544.53,1926.51,315.68}</c15:sqref>
                        </c15:formulaRef>
                      </c:ext>
                    </c:extLst>
                    <c:numCache>
                      <c:formatCode>General</c:formatCode>
                      <c:ptCount val="4"/>
                      <c:pt idx="0">
                        <c:v>6953.55</c:v>
                      </c:pt>
                      <c:pt idx="1">
                        <c:v>1544.53</c:v>
                      </c:pt>
                      <c:pt idx="2">
                        <c:v>1926.51</c:v>
                      </c:pt>
                      <c:pt idx="3">
                        <c:v>315.68</c:v>
                      </c:pt>
                    </c:numCache>
                  </c:numRef>
                </c:val>
              </c15:ser>
            </c15:filteredPieSeries>
            <c15:filteredPieSeries>
              <c15:ser>
                <c:idx val="4"/>
                <c:order val="4"/>
                <c:tx>
                  <c:strRef>
                    <c:extLst>
                      <c:ext uri="{02D57815-91ED-43cb-92C2-25804820EDAC}">
                        <c15:formulaRef>
                          <c15:sqref>'[2020年全省贫困人口与全国、全省农村居民人均收入对比情况.xlsx]Sheet3 (3)'!$B$7</c15:sqref>
                        </c15:formulaRef>
                      </c:ext>
                    </c:extLst>
                    <c:strCache>
                      <c:ptCount val="1"/>
                      <c:pt idx="0">
                        <c:v>全省贫困地区农村居民</c:v>
                      </c:pt>
                    </c:strCache>
                  </c:strRef>
                </c:tx>
                <c:spPr>
                  <a:ln w="6350">
                    <a:noFill/>
                  </a:ln>
                  <a:effectLst>
                    <a:outerShdw blurRad="50800" dist="38100" dir="18900000" algn="bl" rotWithShape="0">
                      <a:schemeClr val="tx1">
                        <a:lumMod val="75000"/>
                        <a:lumOff val="25000"/>
                        <a:alpha val="40000"/>
                      </a:schemeClr>
                    </a:outerShdw>
                  </a:effectLst>
                </c:spPr>
                <c:explosion val="7"/>
                <c:dPt>
                  <c:idx val="0"/>
                  <c:bubble3D val="0"/>
                  <c:spPr>
                    <a:solidFill>
                      <a:srgbClr val="69B76B"/>
                    </a:solidFill>
                    <a:ln w="6350">
                      <a:noFill/>
                    </a:ln>
                    <a:effectLst>
                      <a:outerShdw blurRad="50800" dist="38100" dir="18900000" algn="bl" rotWithShape="0">
                        <a:schemeClr val="tx1">
                          <a:lumMod val="75000"/>
                          <a:lumOff val="25000"/>
                          <a:alpha val="40000"/>
                        </a:schemeClr>
                      </a:outerShdw>
                    </a:effectLst>
                  </c:spPr>
                </c:dPt>
                <c:dPt>
                  <c:idx val="1"/>
                  <c:bubble3D val="0"/>
                  <c:spPr>
                    <a:solidFill>
                      <a:srgbClr val="EFAC05"/>
                    </a:solidFill>
                    <a:ln w="6350">
                      <a:noFill/>
                    </a:ln>
                    <a:effectLst>
                      <a:outerShdw blurRad="50800" dist="38100" dir="18900000" algn="bl" rotWithShape="0">
                        <a:schemeClr val="tx1">
                          <a:lumMod val="75000"/>
                          <a:lumOff val="25000"/>
                          <a:alpha val="40000"/>
                        </a:schemeClr>
                      </a:outerShdw>
                    </a:effectLst>
                  </c:spPr>
                </c:dPt>
                <c:dPt>
                  <c:idx val="2"/>
                  <c:bubble3D val="0"/>
                  <c:spPr>
                    <a:solidFill>
                      <a:srgbClr val="E7697C"/>
                    </a:solidFill>
                    <a:ln w="6350">
                      <a:noFill/>
                    </a:ln>
                    <a:effectLst>
                      <a:outerShdw blurRad="50800" dist="38100" dir="18900000" algn="bl" rotWithShape="0">
                        <a:schemeClr val="tx1">
                          <a:lumMod val="75000"/>
                          <a:lumOff val="25000"/>
                          <a:alpha val="40000"/>
                        </a:schemeClr>
                      </a:outerShdw>
                    </a:effectLst>
                  </c:spPr>
                </c:dPt>
                <c:dPt>
                  <c:idx val="3"/>
                  <c:bubble3D val="0"/>
                  <c:spPr>
                    <a:solidFill>
                      <a:srgbClr val="63B2CF"/>
                    </a:solidFill>
                    <a:ln w="6350">
                      <a:noFill/>
                    </a:ln>
                    <a:effectLst>
                      <a:outerShdw blurRad="50800" dist="38100" dir="18900000" algn="bl" rotWithShape="0">
                        <a:schemeClr val="tx1">
                          <a:lumMod val="75000"/>
                          <a:lumOff val="25000"/>
                          <a:alpha val="40000"/>
                        </a:schemeClr>
                      </a:outerShdw>
                    </a:effectLst>
                  </c:spPr>
                </c:dPt>
                <c:dLbls>
                  <c:spPr>
                    <a:noFill/>
                    <a:ln>
                      <a:noFill/>
                    </a:ln>
                    <a:effectLst/>
                  </c:spPr>
                  <c:txPr>
                    <a:bodyPr rot="0" spcFirstLastPara="0" vertOverflow="ellipsis" vert="horz" wrap="square" lIns="38100" tIns="19050" rIns="38100" bIns="19050" anchor="ctr" anchorCtr="1"/>
                    <a:lstStyle/>
                    <a:p>
                      <a:pPr>
                        <a:defRPr lang="zh-CN" sz="1500" b="1" i="0" u="none" strike="noStrike" kern="1200" baseline="0">
                          <a:solidFill>
                            <a:schemeClr val="accent6"/>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'[2020年全省贫困人口与全国、全省农村居民人均收入对比情况.xlsx]Sheet3 (3)'!$C$2:$F$2</c15:sqref>
                        </c15:formulaRef>
                      </c:ext>
                    </c:extLst>
                    <c:strCache>
                      <c:ptCount val="4"/>
                      <c:pt idx="0">
                        <c:v>工资性收入</c:v>
                      </c:pt>
                      <c:pt idx="1">
                        <c:v>经营性收入</c:v>
                      </c:pt>
                      <c:pt idx="2">
                        <c:v>转移性收入</c:v>
                      </c:pt>
                      <c:pt idx="3">
                        <c:v>财产性收入</c:v>
                      </c:pt>
                    </c:strCache>
                  </c:strRef>
                </c:cat>
                <c:val>
                  <c:numRef>
                    <c:extLst>
                      <c:ext uri="{02D57815-91ED-43cb-92C2-25804820EDAC}">
                        <c15:formulaRef>
                          <c15:sqref>{2891.17,3642.33,2766.96,84.83}</c15:sqref>
                        </c15:formulaRef>
                      </c:ext>
                    </c:extLst>
                    <c:numCache>
                      <c:formatCode>General</c:formatCode>
                      <c:ptCount val="4"/>
                      <c:pt idx="0">
                        <c:v>2891.17</c:v>
                      </c:pt>
                      <c:pt idx="1">
                        <c:v>3642.33</c:v>
                      </c:pt>
                      <c:pt idx="2">
                        <c:v>2766.96</c:v>
                      </c:pt>
                      <c:pt idx="3">
                        <c:v>84.83</c:v>
                      </c:pt>
                    </c:numCache>
                  </c:numRef>
                </c:val>
              </c15:ser>
            </c15:filteredPieSeries>
            <c15:filteredPieSeries>
              <c15:ser>
                <c:idx val="5"/>
                <c:order val="5"/>
                <c:tx>
                  <c:strRef>
                    <c:extLst>
                      <c:ext uri="{02D57815-91ED-43cb-92C2-25804820EDAC}">
                        <c15:formulaRef>
                          <c15:sqref>'[2020年全省贫困人口与全国、全省农村居民人均收入对比情况.xlsx]Sheet3 (3)'!$B$8</c15:sqref>
                        </c15:formulaRef>
                      </c:ext>
                    </c:extLst>
                    <c:strCache>
                      <c:ptCount val="1"/>
                      <c:pt idx="0">
                        <c:v>全省建档立卡脱贫人口</c:v>
                      </c:pt>
                    </c:strCache>
                  </c:strRef>
                </c:tx>
                <c:spPr>
                  <a:ln w="6350">
                    <a:noFill/>
                  </a:ln>
                  <a:effectLst>
                    <a:outerShdw blurRad="50800" dist="38100" dir="18900000" algn="bl" rotWithShape="0">
                      <a:schemeClr val="tx1">
                        <a:lumMod val="75000"/>
                        <a:lumOff val="25000"/>
                        <a:alpha val="40000"/>
                      </a:schemeClr>
                    </a:outerShdw>
                  </a:effectLst>
                </c:spPr>
                <c:explosion val="7"/>
                <c:dPt>
                  <c:idx val="0"/>
                  <c:bubble3D val="0"/>
                  <c:spPr>
                    <a:solidFill>
                      <a:srgbClr val="69B76B"/>
                    </a:solidFill>
                    <a:ln w="6350">
                      <a:noFill/>
                    </a:ln>
                    <a:effectLst>
                      <a:outerShdw blurRad="50800" dist="38100" dir="18900000" algn="bl" rotWithShape="0">
                        <a:schemeClr val="tx1">
                          <a:lumMod val="75000"/>
                          <a:lumOff val="25000"/>
                          <a:alpha val="40000"/>
                        </a:schemeClr>
                      </a:outerShdw>
                    </a:effectLst>
                  </c:spPr>
                </c:dPt>
                <c:dPt>
                  <c:idx val="1"/>
                  <c:bubble3D val="0"/>
                  <c:spPr>
                    <a:solidFill>
                      <a:srgbClr val="EFAC05"/>
                    </a:solidFill>
                    <a:ln w="6350">
                      <a:noFill/>
                    </a:ln>
                    <a:effectLst>
                      <a:outerShdw blurRad="50800" dist="38100" dir="18900000" algn="bl" rotWithShape="0">
                        <a:schemeClr val="tx1">
                          <a:lumMod val="75000"/>
                          <a:lumOff val="25000"/>
                          <a:alpha val="40000"/>
                        </a:schemeClr>
                      </a:outerShdw>
                    </a:effectLst>
                  </c:spPr>
                </c:dPt>
                <c:dPt>
                  <c:idx val="2"/>
                  <c:bubble3D val="0"/>
                  <c:spPr>
                    <a:solidFill>
                      <a:srgbClr val="E7697C"/>
                    </a:solidFill>
                    <a:ln w="6350">
                      <a:noFill/>
                    </a:ln>
                    <a:effectLst>
                      <a:outerShdw blurRad="50800" dist="38100" dir="18900000" algn="bl" rotWithShape="0">
                        <a:schemeClr val="tx1">
                          <a:lumMod val="75000"/>
                          <a:lumOff val="25000"/>
                          <a:alpha val="40000"/>
                        </a:schemeClr>
                      </a:outerShdw>
                    </a:effectLst>
                  </c:spPr>
                </c:dPt>
                <c:dPt>
                  <c:idx val="3"/>
                  <c:bubble3D val="0"/>
                  <c:spPr>
                    <a:solidFill>
                      <a:srgbClr val="63B2CF"/>
                    </a:solidFill>
                    <a:ln w="6350">
                      <a:noFill/>
                    </a:ln>
                    <a:effectLst>
                      <a:outerShdw blurRad="50800" dist="38100" dir="18900000" algn="bl" rotWithShape="0">
                        <a:schemeClr val="tx1">
                          <a:lumMod val="75000"/>
                          <a:lumOff val="25000"/>
                          <a:alpha val="40000"/>
                        </a:schemeClr>
                      </a:outerShdw>
                    </a:effectLst>
                  </c:spPr>
                </c:dPt>
                <c:dLbls>
                  <c:spPr>
                    <a:noFill/>
                    <a:ln>
                      <a:noFill/>
                    </a:ln>
                    <a:effectLst/>
                  </c:spPr>
                  <c:txPr>
                    <a:bodyPr rot="0" spcFirstLastPara="0" vertOverflow="ellipsis" vert="horz" wrap="square" lIns="38100" tIns="19050" rIns="38100" bIns="19050" anchor="ctr" anchorCtr="1"/>
                    <a:lstStyle/>
                    <a:p>
                      <a:pPr>
                        <a:defRPr lang="zh-CN" sz="1500" b="1" i="0" u="none" strike="noStrike" kern="1200" baseline="0">
                          <a:solidFill>
                            <a:schemeClr val="accent6"/>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'[2020年全省贫困人口与全国、全省农村居民人均收入对比情况.xlsx]Sheet3 (3)'!$C$2:$F$2</c15:sqref>
                        </c15:formulaRef>
                      </c:ext>
                    </c:extLst>
                    <c:strCache>
                      <c:ptCount val="4"/>
                      <c:pt idx="0">
                        <c:v>工资性收入</c:v>
                      </c:pt>
                      <c:pt idx="1">
                        <c:v>经营性收入</c:v>
                      </c:pt>
                      <c:pt idx="2">
                        <c:v>转移性收入</c:v>
                      </c:pt>
                      <c:pt idx="3">
                        <c:v>财产性收入</c:v>
                      </c:pt>
                    </c:strCache>
                  </c:strRef>
                </c:cat>
                <c:val>
                  <c:numRef>
                    <c:extLst>
                      <c:ext uri="{02D57815-91ED-43cb-92C2-25804820EDAC}">
                        <c15:formulaRef>
                          <c15:sqref>{5826.5,1566.4,987.9,158.3}</c15:sqref>
                        </c15:formulaRef>
                      </c:ext>
                    </c:extLst>
                    <c:numCache>
                      <c:formatCode>General</c:formatCode>
                      <c:ptCount val="4"/>
                      <c:pt idx="0">
                        <c:v>5826.5</c:v>
                      </c:pt>
                      <c:pt idx="1">
                        <c:v>1566.4</c:v>
                      </c:pt>
                      <c:pt idx="2">
                        <c:v>987.9</c:v>
                      </c:pt>
                      <c:pt idx="3">
                        <c:v>158.3</c:v>
                      </c:pt>
                    </c:numCache>
                  </c:numRef>
                </c:val>
              </c15:ser>
            </c15:filteredPieSeries>
          </c:ext>
        </c:extLst>
      </c:pieChart>
      <c:spPr>
        <a:noFill/>
        <a:ln>
          <a:noFill/>
        </a:ln>
        <a:effectLst/>
      </c:spPr>
    </c:plotArea>
    <c:plotVisOnly val="1"/>
    <c:dispBlanksAs val="gap"/>
    <c:showDLblsOverMax val="0"/>
  </c:chart>
  <c:spPr>
    <a:solidFill>
      <a:srgbClr val="F9E8D0"/>
    </a:solidFill>
    <a:ln w="9525" cap="flat" cmpd="sng" algn="ctr">
      <a:noFill/>
      <a:round/>
    </a:ln>
    <a:effectLst>
      <a:outerShdw blurRad="63500" dist="37357" dir="2700000" sx="0" sy="0" rotWithShape="0">
        <a:scrgbClr r="0" g="0" b="0"/>
      </a:outerShdw>
    </a:effectLst>
  </c:spPr>
  <c:txPr>
    <a:bodyPr/>
    <a:lstStyle/>
    <a:p>
      <a:pPr>
        <a:defRPr lang="zh-CN" sz="1500" b="1">
          <a:solidFill>
            <a:schemeClr val="accent6"/>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72863204687816"/>
          <c:y val="0.00626959247648903"/>
          <c:w val="0.868054152354011"/>
          <c:h val="0.897805642633229"/>
        </c:manualLayout>
      </c:layout>
      <c:pieChart>
        <c:varyColors val="1"/>
        <c:ser>
          <c:idx val="5"/>
          <c:order val="5"/>
          <c:tx>
            <c:strRef>
              <c:f>'Sheet3 (3)'!$B$8</c:f>
              <c:strCache>
                <c:ptCount val="1"/>
                <c:pt idx="0">
                  <c:v>全省建档立卡脱贫人口</c:v>
                </c:pt>
              </c:strCache>
            </c:strRef>
          </c:tx>
          <c:spPr>
            <a:blipFill rotWithShape="1">
              <a:blip xmlns:r="http://schemas.openxmlformats.org/officeDocument/2006/relationships" r:embed="rId3"/>
              <a:stretch>
                <a:fillRect/>
              </a:stretch>
            </a:blipFill>
            <a:ln w="12700" cmpd="sng">
              <a:solidFill>
                <a:sysClr val="window" lastClr="FFFFFF"/>
              </a:solidFill>
              <a:prstDash val="solid"/>
            </a:ln>
            <a:effectLst>
              <a:outerShdw blurRad="50800" dist="38100" dir="18900000" algn="bl" rotWithShape="0">
                <a:schemeClr val="tx1">
                  <a:lumMod val="75000"/>
                  <a:lumOff val="25000"/>
                  <a:alpha val="40000"/>
                </a:schemeClr>
              </a:outerShdw>
            </a:effectLst>
          </c:spPr>
          <c:explosion val="6"/>
          <c:dPt>
            <c:idx val="0"/>
            <c:bubble3D val="0"/>
            <c:spPr>
              <a:solidFill>
                <a:srgbClr val="5B9BD5">
                  <a:lumMod val="50000"/>
                </a:srgbClr>
              </a:solidFill>
              <a:ln w="12700" cmpd="sng">
                <a:solidFill>
                  <a:sysClr val="window" lastClr="FFFFFF"/>
                </a:solidFill>
                <a:prstDash val="solid"/>
              </a:ln>
              <a:effectLst>
                <a:outerShdw blurRad="50800" dist="38100" dir="18900000" algn="bl" rotWithShape="0">
                  <a:schemeClr val="tx1">
                    <a:lumMod val="75000"/>
                    <a:lumOff val="25000"/>
                    <a:alpha val="40000"/>
                  </a:schemeClr>
                </a:outerShdw>
              </a:effectLst>
            </c:spPr>
          </c:dPt>
          <c:dPt>
            <c:idx val="1"/>
            <c:bubble3D val="0"/>
            <c:spPr>
              <a:solidFill>
                <a:srgbClr val="EFAC05"/>
              </a:solidFill>
              <a:ln w="12700" cmpd="sng">
                <a:solidFill>
                  <a:sysClr val="window" lastClr="FFFFFF"/>
                </a:solidFill>
                <a:prstDash val="solid"/>
              </a:ln>
              <a:effectLst>
                <a:outerShdw blurRad="50800" dist="38100" dir="18900000" algn="bl" rotWithShape="0">
                  <a:schemeClr val="tx1">
                    <a:lumMod val="75000"/>
                    <a:lumOff val="25000"/>
                    <a:alpha val="40000"/>
                  </a:schemeClr>
                </a:outerShdw>
              </a:effectLst>
            </c:spPr>
          </c:dPt>
          <c:dPt>
            <c:idx val="2"/>
            <c:bubble3D val="0"/>
            <c:spPr>
              <a:solidFill>
                <a:srgbClr val="E7697C"/>
              </a:solidFill>
              <a:ln w="12700" cmpd="sng">
                <a:solidFill>
                  <a:sysClr val="window" lastClr="FFFFFF"/>
                </a:solidFill>
                <a:prstDash val="solid"/>
              </a:ln>
              <a:effectLst>
                <a:outerShdw blurRad="50800" dist="38100" dir="18900000" algn="bl" rotWithShape="0">
                  <a:schemeClr val="tx1">
                    <a:lumMod val="75000"/>
                    <a:lumOff val="25000"/>
                    <a:alpha val="40000"/>
                  </a:schemeClr>
                </a:outerShdw>
              </a:effectLst>
            </c:spPr>
          </c:dPt>
          <c:dPt>
            <c:idx val="3"/>
            <c:bubble3D val="0"/>
            <c:spPr>
              <a:solidFill>
                <a:srgbClr val="63B2CF"/>
              </a:solidFill>
              <a:ln w="12700" cmpd="sng">
                <a:solidFill>
                  <a:sysClr val="window" lastClr="FFFFFF"/>
                </a:solidFill>
                <a:prstDash val="solid"/>
              </a:ln>
              <a:effectLst>
                <a:outerShdw blurRad="50800" dist="38100" dir="18900000" algn="bl" rotWithShape="0">
                  <a:schemeClr val="tx1">
                    <a:lumMod val="75000"/>
                    <a:lumOff val="25000"/>
                    <a:alpha val="40000"/>
                  </a:schemeClr>
                </a:outerShdw>
              </a:effectLst>
            </c:spPr>
          </c:dPt>
          <c:dLbls>
            <c:dLbl>
              <c:idx val="0"/>
              <c:layout>
                <c:manualLayout>
                  <c:x val="0.0877541125191295"/>
                  <c:y val="0.341950191570881"/>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418196602910204"/>
                      <c:h val="0.258620689655172"/>
                    </c:manualLayout>
                  </c15:layout>
                </c:ext>
              </c:extLst>
            </c:dLbl>
            <c:dLbl>
              <c:idx val="1"/>
              <c:layout>
                <c:manualLayout>
                  <c:x val="7.80974043239603e-17"/>
                  <c:y val="-0.0449291029490729"/>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rgbClr val="2B466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402553891470755"/>
                      <c:h val="0.258630665447916"/>
                    </c:manualLayout>
                  </c15:layout>
                </c:ext>
              </c:extLst>
            </c:dLbl>
            <c:dLbl>
              <c:idx val="2"/>
              <c:layout>
                <c:manualLayout>
                  <c:x val="0.136733197931231"/>
                  <c:y val="2.7661031075819e-16"/>
                </c:manualLayout>
              </c:layout>
              <c:tx>
                <c:rich>
                  <a:bodyPr rot="0" spcFirstLastPara="0" vertOverflow="overflow" horzOverflow="overflow" vert="horz" wrap="square" lIns="0" tIns="0" rIns="0" bIns="0" anchor="t" anchorCtr="0">
                    <a:noAutofit/>
                  </a:bodyPr>
                  <a:lstStyle/>
                  <a:p>
                    <a:pPr algn="ctr">
                      <a:defRPr lang="zh-CN" sz="1000" b="1" i="0" u="none" strike="noStrike" kern="1200" baseline="0">
                        <a:solidFill>
                          <a:srgbClr val="2B466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000" dirty="0">
                        <a:solidFill>
                          <a:srgbClr val="2B4663"/>
                        </a:solidFill>
                      </a:rPr>
                      <a:t>转移性收入 </a:t>
                    </a:r>
                    <a:r>
                      <a:rPr lang="en-US" altLang="zh-CN" sz="1000" dirty="0">
                        <a:solidFill>
                          <a:srgbClr val="2B4663"/>
                        </a:solidFill>
                      </a:rPr>
                      <a:t>12%</a:t>
                    </a:r>
                    <a:endParaRPr lang="en-US" altLang="zh-CN" sz="1000" dirty="0">
                      <a:solidFill>
                        <a:srgbClr val="2B4663"/>
                      </a:solidFill>
                    </a:endParaRPr>
                  </a:p>
                </c:rich>
              </c:tx>
              <c:numFmt formatCode="General" sourceLinked="1"/>
              <c:spPr>
                <a:noFill/>
                <a:ln>
                  <a:noFill/>
                </a:ln>
                <a:effectLst/>
              </c:spPr>
              <c:txPr>
                <a:bodyPr rot="0" spcFirstLastPara="0" vertOverflow="overflow" horzOverflow="overflow" vert="horz" wrap="square" lIns="0" tIns="0" rIns="0" bIns="0" anchor="t" anchorCtr="0">
                  <a:noAutofit/>
                </a:bodyPr>
                <a:lstStyle/>
                <a:p>
                  <a:pPr algn="ctr">
                    <a:defRPr lang="zh-CN" sz="1000" b="1" i="0" u="none" strike="noStrike" kern="1200" baseline="0">
                      <a:solidFill>
                        <a:srgbClr val="2B466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65618986529827"/>
                      <c:h val="0.15845498783455"/>
                    </c:manualLayout>
                  </c15:layout>
                </c:ext>
              </c:extLst>
            </c:dLbl>
            <c:dLbl>
              <c:idx val="3"/>
              <c:layout>
                <c:manualLayout>
                  <c:x val="-0.145787982403418"/>
                  <c:y val="-0.0121647509578545"/>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600021212871162"/>
                      <c:h val="0.120689655172414"/>
                    </c:manualLayout>
                  </c15:layout>
                </c:ext>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rgbClr val="2B466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inEnd"/>
            <c:showLegendKey val="0"/>
            <c:showVal val="0"/>
            <c:showCatName val="1"/>
            <c:showSerName val="0"/>
            <c:showPercent val="1"/>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'Sheet3 (3)'!$C$2:$F$2</c:f>
              <c:strCache>
                <c:ptCount val="4"/>
                <c:pt idx="0">
                  <c:v>工资性收入</c:v>
                </c:pt>
                <c:pt idx="1">
                  <c:v>经营性收入</c:v>
                </c:pt>
                <c:pt idx="2">
                  <c:v>转移性收入</c:v>
                </c:pt>
                <c:pt idx="3">
                  <c:v>财产性收入</c:v>
                </c:pt>
              </c:strCache>
            </c:strRef>
          </c:cat>
          <c:val>
            <c:numRef>
              <c:f>{5826.5,1566.4,987.9,158.3}</c:f>
              <c:numCache>
                <c:formatCode>General</c:formatCode>
                <c:ptCount val="4"/>
                <c:pt idx="0">
                  <c:v>5826.5</c:v>
                </c:pt>
                <c:pt idx="1">
                  <c:v>1566.4</c:v>
                </c:pt>
                <c:pt idx="2">
                  <c:v>987.9</c:v>
                </c:pt>
                <c:pt idx="3">
                  <c:v>158.3</c:v>
                </c:pt>
              </c:numCache>
            </c:numRef>
          </c:val>
        </c:ser>
        <c:dLbls>
          <c:showLegendKey val="0"/>
          <c:showVal val="0"/>
          <c:showCatName val="1"/>
          <c:showSerName val="0"/>
          <c:showPercent val="1"/>
          <c:showBubbleSize val="0"/>
          <c:showLeaderLines val="0"/>
        </c:dLbls>
        <c:firstSliceAng val="185"/>
        <c:extLst>
          <c:ext xmlns:c15="http://schemas.microsoft.com/office/drawing/2012/chart" uri="{02D57815-91ED-43cb-92C2-25804820EDAC}">
            <c15:filteredPieSeries>
              <c15:ser>
                <c:idx val="0"/>
                <c:order val="0"/>
                <c:tx>
                  <c:strRef>
                    <c:extLst>
                      <c:ext uri="{02D57815-91ED-43cb-92C2-25804820EDAC}">
                        <c15:formulaRef>
                          <c15:sqref>'Sheet3 (3)'!$B$3</c15:sqref>
                        </c15:formulaRef>
                      </c:ext>
                    </c:extLst>
                    <c:strCache>
                      <c:ptCount val="1"/>
                      <c:pt idx="0">
                        <c:v>全国农村居民</c:v>
                      </c:pt>
                    </c:strCache>
                  </c:strRef>
                </c:tx>
                <c:spPr>
                  <a:ln w="12700" cmpd="sng">
                    <a:solidFill>
                      <a:srgbClr val="FFFFFF"/>
                    </a:solidFill>
                    <a:prstDash val="solid"/>
                  </a:ln>
                  <a:effectLst>
                    <a:outerShdw blurRad="50800" dist="38100" dir="18900000" algn="bl" rotWithShape="0">
                      <a:schemeClr val="tx1">
                        <a:lumMod val="75000"/>
                        <a:lumOff val="25000"/>
                        <a:alpha val="40000"/>
                      </a:schemeClr>
                    </a:outerShdw>
                  </a:effectLst>
                </c:spPr>
                <c:explosion val="4"/>
                <c:dPt>
                  <c:idx val="0"/>
                  <c:bubble3D val="0"/>
                  <c:spPr>
                    <a:solidFill>
                      <a:srgbClr val="69B76B"/>
                    </a:solidFill>
                    <a:ln w="12700" cmpd="sng">
                      <a:solidFill>
                        <a:srgbClr val="FFFFFF"/>
                      </a:solidFill>
                      <a:prstDash val="solid"/>
                    </a:ln>
                    <a:effectLst>
                      <a:outerShdw blurRad="50800" dist="38100" dir="18900000" algn="bl" rotWithShape="0">
                        <a:schemeClr val="tx1">
                          <a:lumMod val="75000"/>
                          <a:lumOff val="25000"/>
                          <a:alpha val="40000"/>
                        </a:schemeClr>
                      </a:outerShdw>
                    </a:effectLst>
                  </c:spPr>
                </c:dPt>
                <c:dPt>
                  <c:idx val="1"/>
                  <c:bubble3D val="0"/>
                  <c:spPr>
                    <a:solidFill>
                      <a:srgbClr val="EFAC05"/>
                    </a:solidFill>
                    <a:ln w="12700" cmpd="sng">
                      <a:solidFill>
                        <a:srgbClr val="FFFFFF"/>
                      </a:solidFill>
                      <a:prstDash val="solid"/>
                    </a:ln>
                    <a:effectLst>
                      <a:outerShdw blurRad="50800" dist="38100" dir="18900000" algn="bl" rotWithShape="0">
                        <a:schemeClr val="tx1">
                          <a:lumMod val="75000"/>
                          <a:lumOff val="25000"/>
                          <a:alpha val="40000"/>
                        </a:schemeClr>
                      </a:outerShdw>
                    </a:effectLst>
                  </c:spPr>
                </c:dPt>
                <c:dPt>
                  <c:idx val="2"/>
                  <c:bubble3D val="0"/>
                  <c:spPr>
                    <a:solidFill>
                      <a:srgbClr val="E7697C"/>
                    </a:solidFill>
                    <a:ln w="12700" cmpd="sng">
                      <a:solidFill>
                        <a:srgbClr val="FFFFFF"/>
                      </a:solidFill>
                      <a:prstDash val="solid"/>
                    </a:ln>
                    <a:effectLst>
                      <a:outerShdw blurRad="50800" dist="38100" dir="18900000" algn="bl" rotWithShape="0">
                        <a:schemeClr val="tx1">
                          <a:lumMod val="75000"/>
                          <a:lumOff val="25000"/>
                          <a:alpha val="40000"/>
                        </a:schemeClr>
                      </a:outerShdw>
                    </a:effectLst>
                  </c:spPr>
                </c:dPt>
                <c:dPt>
                  <c:idx val="3"/>
                  <c:bubble3D val="0"/>
                  <c:spPr>
                    <a:solidFill>
                      <a:srgbClr val="63B2CF"/>
                    </a:solidFill>
                    <a:ln w="12700" cmpd="sng">
                      <a:solidFill>
                        <a:srgbClr val="FFFFFF"/>
                      </a:solidFill>
                      <a:prstDash val="solid"/>
                    </a:ln>
                    <a:effectLst>
                      <a:outerShdw blurRad="50800" dist="38100" dir="18900000" algn="bl" rotWithShape="0">
                        <a:schemeClr val="tx1">
                          <a:lumMod val="75000"/>
                          <a:lumOff val="25000"/>
                          <a:alpha val="40000"/>
                        </a:schemeClr>
                      </a:outerShdw>
                    </a:effectLst>
                  </c:spPr>
                </c:dPt>
                <c:dLbls>
                  <c:dLbl>
                    <c:idx val="0"/>
                    <c:layout>
                      <c:manualLayout>
                        <c:x val="0.0313285435392101"/>
                        <c:y val="-0.0916068583565215"/>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472097498396408"/>
                            <c:h val="0.26940346375882"/>
                          </c:manualLayout>
                        </c15:layout>
                      </c:ext>
                    </c:extLst>
                  </c:dLbl>
                  <c:dLbl>
                    <c:idx val="1"/>
                    <c:layout>
                      <c:manualLayout>
                        <c:x val="-0.186189795616365"/>
                        <c:y val="0.0915673413299723"/>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406350224502886"/>
                            <c:h val="0.291533033996151"/>
                          </c:manualLayout>
                        </c15:layout>
                      </c:ext>
                    </c:extLst>
                  </c:dLbl>
                  <c:dLbl>
                    <c:idx val="2"/>
                    <c:layout>
                      <c:manualLayout>
                        <c:x val="-0.0743045988911018"/>
                        <c:y val="-0.176690628960854"/>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40314304041052"/>
                            <c:h val="0.344772289929442"/>
                          </c:manualLayout>
                        </c15:layout>
                      </c:ext>
                    </c:extLst>
                  </c:dLbl>
                  <c:dLbl>
                    <c:idx val="3"/>
                    <c:layout>
                      <c:manualLayout>
                        <c:x val="-0.00852008457079646"/>
                        <c:y val="-9.83032645270398e-5"/>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714239897370109"/>
                            <c:h val="0.0734445157152021"/>
                          </c:manualLayout>
                        </c15:layout>
                      </c:ext>
                    </c:extLst>
                  </c:dLbl>
                  <c:spPr>
                    <a:noFill/>
                    <a:ln>
                      <a:noFill/>
                    </a:ln>
                    <a:effectLst/>
                  </c:spPr>
                  <c:txPr>
                    <a:bodyPr rot="0" spcFirstLastPara="0" vertOverflow="ellipsis" vert="horz" wrap="square" lIns="38100" tIns="19050" rIns="38100" bIns="19050" anchor="ctr" anchorCtr="1" forceAA="0"/>
                    <a:lstStyle/>
                    <a:p>
                      <a:pPr>
                        <a:defRPr lang="zh-CN" sz="1000" b="1" i="0" u="none" strike="noStrike" kern="1200" baseline="0">
                          <a:solidFill>
                            <a:srgbClr val="2B466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eparator>
</c:separator>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'Sheet3 (3)'!$C$2:$F$2</c15:sqref>
                        </c15:formulaRef>
                      </c:ext>
                    </c:extLst>
                    <c:strCache>
                      <c:ptCount val="4"/>
                      <c:pt idx="0">
                        <c:v>工资性收入</c:v>
                      </c:pt>
                      <c:pt idx="1">
                        <c:v>经营性收入</c:v>
                      </c:pt>
                      <c:pt idx="2">
                        <c:v>转移性收入</c:v>
                      </c:pt>
                      <c:pt idx="3">
                        <c:v>财产性收入</c:v>
                      </c:pt>
                    </c:strCache>
                  </c:strRef>
                </c:cat>
                <c:val>
                  <c:numRef>
                    <c:extLst>
                      <c:ext uri="{02D57815-91ED-43cb-92C2-25804820EDAC}">
                        <c15:formulaRef>
                          <c15:sqref>{6974,6077,3661,419}</c15:sqref>
                        </c15:formulaRef>
                      </c:ext>
                    </c:extLst>
                    <c:numCache>
                      <c:formatCode>General</c:formatCode>
                      <c:ptCount val="4"/>
                      <c:pt idx="0">
                        <c:v>6974</c:v>
                      </c:pt>
                      <c:pt idx="1">
                        <c:v>6077</c:v>
                      </c:pt>
                      <c:pt idx="2">
                        <c:v>3661</c:v>
                      </c:pt>
                      <c:pt idx="3">
                        <c:v>419</c:v>
                      </c:pt>
                    </c:numCache>
                  </c:numRef>
                </c:val>
              </c15:ser>
            </c15:filteredPieSeries>
            <c15:filteredPieSeries>
              <c15:ser>
                <c:idx val="1"/>
                <c:order val="1"/>
                <c:tx>
                  <c:strRef>
                    <c:extLst>
                      <c:ext uri="{02D57815-91ED-43cb-92C2-25804820EDAC}">
                        <c15:formulaRef>
                          <c15:sqref>'Sheet3 (3)'!$B$4</c15:sqref>
                        </c15:formulaRef>
                      </c:ext>
                    </c:extLst>
                    <c:strCache>
                      <c:ptCount val="1"/>
                      <c:pt idx="0">
                        <c:v>全国贫困地区农村居民</c:v>
                      </c:pt>
                    </c:strCache>
                  </c:strRef>
                </c:tx>
                <c:spPr>
                  <a:ln w="6350">
                    <a:noFill/>
                  </a:ln>
                  <a:effectLst>
                    <a:outerShdw blurRad="50800" dist="38100" dir="18900000" algn="bl" rotWithShape="0">
                      <a:schemeClr val="tx1">
                        <a:lumMod val="75000"/>
                        <a:lumOff val="25000"/>
                        <a:alpha val="40000"/>
                      </a:schemeClr>
                    </a:outerShdw>
                  </a:effectLst>
                </c:spPr>
                <c:explosion val="7"/>
                <c:dPt>
                  <c:idx val="0"/>
                  <c:bubble3D val="0"/>
                  <c:spPr>
                    <a:solidFill>
                      <a:srgbClr val="69B76B"/>
                    </a:solidFill>
                    <a:ln w="6350">
                      <a:noFill/>
                    </a:ln>
                    <a:effectLst>
                      <a:outerShdw blurRad="50800" dist="38100" dir="18900000" algn="bl" rotWithShape="0">
                        <a:schemeClr val="tx1">
                          <a:lumMod val="75000"/>
                          <a:lumOff val="25000"/>
                          <a:alpha val="40000"/>
                        </a:schemeClr>
                      </a:outerShdw>
                    </a:effectLst>
                  </c:spPr>
                </c:dPt>
                <c:dPt>
                  <c:idx val="1"/>
                  <c:bubble3D val="0"/>
                  <c:spPr>
                    <a:solidFill>
                      <a:srgbClr val="EFAC05"/>
                    </a:solidFill>
                    <a:ln w="6350">
                      <a:noFill/>
                    </a:ln>
                    <a:effectLst>
                      <a:outerShdw blurRad="50800" dist="38100" dir="18900000" algn="bl" rotWithShape="0">
                        <a:schemeClr val="tx1">
                          <a:lumMod val="75000"/>
                          <a:lumOff val="25000"/>
                          <a:alpha val="40000"/>
                        </a:schemeClr>
                      </a:outerShdw>
                    </a:effectLst>
                  </c:spPr>
                </c:dPt>
                <c:dPt>
                  <c:idx val="2"/>
                  <c:bubble3D val="0"/>
                  <c:spPr>
                    <a:solidFill>
                      <a:srgbClr val="E7697C"/>
                    </a:solidFill>
                    <a:ln w="6350">
                      <a:noFill/>
                    </a:ln>
                    <a:effectLst>
                      <a:outerShdw blurRad="50800" dist="38100" dir="18900000" algn="bl" rotWithShape="0">
                        <a:schemeClr val="tx1">
                          <a:lumMod val="75000"/>
                          <a:lumOff val="25000"/>
                          <a:alpha val="40000"/>
                        </a:schemeClr>
                      </a:outerShdw>
                    </a:effectLst>
                  </c:spPr>
                </c:dPt>
                <c:dPt>
                  <c:idx val="3"/>
                  <c:bubble3D val="0"/>
                  <c:spPr>
                    <a:solidFill>
                      <a:srgbClr val="63B2CF"/>
                    </a:solidFill>
                    <a:ln w="6350">
                      <a:noFill/>
                    </a:ln>
                    <a:effectLst>
                      <a:outerShdw blurRad="50800" dist="38100" dir="18900000" algn="bl" rotWithShape="0">
                        <a:schemeClr val="tx1">
                          <a:lumMod val="75000"/>
                          <a:lumOff val="25000"/>
                          <a:alpha val="40000"/>
                        </a:schemeClr>
                      </a:outerShdw>
                    </a:effectLst>
                  </c:spPr>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rgbClr val="2B466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'Sheet3 (3)'!$C$2:$F$2</c15:sqref>
                        </c15:formulaRef>
                      </c:ext>
                    </c:extLst>
                    <c:strCache>
                      <c:ptCount val="4"/>
                      <c:pt idx="0">
                        <c:v>工资性收入</c:v>
                      </c:pt>
                      <c:pt idx="1">
                        <c:v>经营性收入</c:v>
                      </c:pt>
                      <c:pt idx="2">
                        <c:v>转移性收入</c:v>
                      </c:pt>
                      <c:pt idx="3">
                        <c:v>财产性收入</c:v>
                      </c:pt>
                    </c:strCache>
                  </c:strRef>
                </c:cat>
                <c:val>
                  <c:numRef>
                    <c:extLst>
                      <c:ext uri="{02D57815-91ED-43cb-92C2-25804820EDAC}">
                        <c15:formulaRef>
                          <c15:sqref>{4442.311403,4530.461139,3442.19279,173.0346676}</c15:sqref>
                        </c15:formulaRef>
                      </c:ext>
                    </c:extLst>
                    <c:numCache>
                      <c:formatCode>General</c:formatCode>
                      <c:ptCount val="4"/>
                      <c:pt idx="0">
                        <c:v>4442.31140312959</c:v>
                      </c:pt>
                      <c:pt idx="1">
                        <c:v>4530.46113944843</c:v>
                      </c:pt>
                      <c:pt idx="2">
                        <c:v>3442.19278983315</c:v>
                      </c:pt>
                      <c:pt idx="3">
                        <c:v>173.03466758883</c:v>
                      </c:pt>
                    </c:numCache>
                  </c:numRef>
                </c:val>
              </c15:ser>
            </c15:filteredPieSeries>
            <c15:filteredPieSeries>
              <c15:ser>
                <c:idx val="2"/>
                <c:order val="2"/>
                <c:tx>
                  <c:strRef>
                    <c:extLst>
                      <c:ext uri="{02D57815-91ED-43cb-92C2-25804820EDAC}">
                        <c15:formulaRef>
                          <c15:sqref>'Sheet3 (3)'!$B$5</c15:sqref>
                        </c15:formulaRef>
                      </c:ext>
                    </c:extLst>
                    <c:strCache>
                      <c:ptCount val="1"/>
                      <c:pt idx="0">
                        <c:v>全国建档立卡脱贫人口</c:v>
                      </c:pt>
                    </c:strCache>
                  </c:strRef>
                </c:tx>
                <c:spPr>
                  <a:ln w="6350">
                    <a:noFill/>
                  </a:ln>
                  <a:effectLst>
                    <a:outerShdw blurRad="50800" dist="38100" dir="18900000" algn="bl" rotWithShape="0">
                      <a:schemeClr val="tx1">
                        <a:lumMod val="75000"/>
                        <a:lumOff val="25000"/>
                        <a:alpha val="40000"/>
                      </a:schemeClr>
                    </a:outerShdw>
                  </a:effectLst>
                </c:spPr>
                <c:explosion val="7"/>
                <c:dPt>
                  <c:idx val="0"/>
                  <c:bubble3D val="0"/>
                  <c:spPr>
                    <a:solidFill>
                      <a:srgbClr val="69B76B"/>
                    </a:solidFill>
                    <a:ln w="6350">
                      <a:noFill/>
                    </a:ln>
                    <a:effectLst>
                      <a:outerShdw blurRad="50800" dist="38100" dir="18900000" algn="bl" rotWithShape="0">
                        <a:schemeClr val="tx1">
                          <a:lumMod val="75000"/>
                          <a:lumOff val="25000"/>
                          <a:alpha val="40000"/>
                        </a:schemeClr>
                      </a:outerShdw>
                    </a:effectLst>
                  </c:spPr>
                </c:dPt>
                <c:dPt>
                  <c:idx val="1"/>
                  <c:bubble3D val="0"/>
                  <c:spPr>
                    <a:solidFill>
                      <a:srgbClr val="EFAC05"/>
                    </a:solidFill>
                    <a:ln w="6350">
                      <a:noFill/>
                    </a:ln>
                    <a:effectLst>
                      <a:outerShdw blurRad="50800" dist="38100" dir="18900000" algn="bl" rotWithShape="0">
                        <a:schemeClr val="tx1">
                          <a:lumMod val="75000"/>
                          <a:lumOff val="25000"/>
                          <a:alpha val="40000"/>
                        </a:schemeClr>
                      </a:outerShdw>
                    </a:effectLst>
                  </c:spPr>
                </c:dPt>
                <c:dPt>
                  <c:idx val="2"/>
                  <c:bubble3D val="0"/>
                  <c:spPr>
                    <a:solidFill>
                      <a:srgbClr val="E7697C"/>
                    </a:solidFill>
                    <a:ln w="6350">
                      <a:noFill/>
                    </a:ln>
                    <a:effectLst>
                      <a:outerShdw blurRad="50800" dist="38100" dir="18900000" algn="bl" rotWithShape="0">
                        <a:schemeClr val="tx1">
                          <a:lumMod val="75000"/>
                          <a:lumOff val="25000"/>
                          <a:alpha val="40000"/>
                        </a:schemeClr>
                      </a:outerShdw>
                    </a:effectLst>
                  </c:spPr>
                </c:dPt>
                <c:dPt>
                  <c:idx val="3"/>
                  <c:bubble3D val="0"/>
                  <c:spPr>
                    <a:solidFill>
                      <a:srgbClr val="63B2CF"/>
                    </a:solidFill>
                    <a:ln w="6350">
                      <a:noFill/>
                    </a:ln>
                    <a:effectLst>
                      <a:outerShdw blurRad="50800" dist="38100" dir="18900000" algn="bl" rotWithShape="0">
                        <a:schemeClr val="tx1">
                          <a:lumMod val="75000"/>
                          <a:lumOff val="25000"/>
                          <a:alpha val="40000"/>
                        </a:schemeClr>
                      </a:outerShdw>
                    </a:effectLst>
                  </c:spPr>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rgbClr val="2B466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'Sheet3 (3)'!$C$2:$F$2</c15:sqref>
                        </c15:formulaRef>
                      </c:ext>
                    </c:extLst>
                    <c:strCache>
                      <c:ptCount val="4"/>
                      <c:pt idx="0">
                        <c:v>工资性收入</c:v>
                      </c:pt>
                      <c:pt idx="1">
                        <c:v>经营性收入</c:v>
                      </c:pt>
                      <c:pt idx="2">
                        <c:v>转移性收入</c:v>
                      </c:pt>
                      <c:pt idx="3">
                        <c:v>财产性收入</c:v>
                      </c:pt>
                    </c:strCache>
                  </c:strRef>
                </c:cat>
                <c:val>
                  <c:numRef>
                    <c:extLst>
                      <c:ext uri="{02D57815-91ED-43cb-92C2-25804820EDAC}">
                        <c15:formulaRef>
                          <c15:sqref>{6953.55,1544.53,1926.51,315.68}</c15:sqref>
                        </c15:formulaRef>
                      </c:ext>
                    </c:extLst>
                    <c:numCache>
                      <c:formatCode>General</c:formatCode>
                      <c:ptCount val="4"/>
                      <c:pt idx="0">
                        <c:v>6953.55</c:v>
                      </c:pt>
                      <c:pt idx="1">
                        <c:v>1544.53</c:v>
                      </c:pt>
                      <c:pt idx="2">
                        <c:v>1926.51</c:v>
                      </c:pt>
                      <c:pt idx="3">
                        <c:v>315.68</c:v>
                      </c:pt>
                    </c:numCache>
                  </c:numRef>
                </c:val>
              </c15:ser>
            </c15:filteredPieSeries>
            <c15:filteredPieSeries>
              <c15:ser>
                <c:idx val="3"/>
                <c:order val="3"/>
                <c:tx>
                  <c:strRef>
                    <c:extLst>
                      <c:ext uri="{02D57815-91ED-43cb-92C2-25804820EDAC}">
                        <c15:formulaRef>
                          <c15:sqref>'Sheet3 (3)'!$B$6</c15:sqref>
                        </c15:formulaRef>
                      </c:ext>
                    </c:extLst>
                    <c:strCache>
                      <c:ptCount val="1"/>
                      <c:pt idx="0">
                        <c:v>全省农村居民</c:v>
                      </c:pt>
                    </c:strCache>
                  </c:strRef>
                </c:tx>
                <c:spPr>
                  <a:ln w="6350">
                    <a:noFill/>
                  </a:ln>
                  <a:effectLst>
                    <a:outerShdw blurRad="50800" dist="38100" dir="18900000" algn="bl" rotWithShape="0">
                      <a:schemeClr val="tx1">
                        <a:lumMod val="75000"/>
                        <a:lumOff val="25000"/>
                        <a:alpha val="40000"/>
                      </a:schemeClr>
                    </a:outerShdw>
                  </a:effectLst>
                </c:spPr>
                <c:explosion val="7"/>
                <c:dPt>
                  <c:idx val="0"/>
                  <c:bubble3D val="0"/>
                  <c:spPr>
                    <a:solidFill>
                      <a:srgbClr val="69B76B"/>
                    </a:solidFill>
                    <a:ln w="6350">
                      <a:noFill/>
                    </a:ln>
                    <a:effectLst>
                      <a:outerShdw blurRad="50800" dist="38100" dir="18900000" algn="bl" rotWithShape="0">
                        <a:schemeClr val="tx1">
                          <a:lumMod val="75000"/>
                          <a:lumOff val="25000"/>
                          <a:alpha val="40000"/>
                        </a:schemeClr>
                      </a:outerShdw>
                    </a:effectLst>
                  </c:spPr>
                </c:dPt>
                <c:dPt>
                  <c:idx val="1"/>
                  <c:bubble3D val="0"/>
                  <c:spPr>
                    <a:solidFill>
                      <a:srgbClr val="EFAC05"/>
                    </a:solidFill>
                    <a:ln w="6350">
                      <a:noFill/>
                    </a:ln>
                    <a:effectLst>
                      <a:outerShdw blurRad="50800" dist="38100" dir="18900000" algn="bl" rotWithShape="0">
                        <a:schemeClr val="tx1">
                          <a:lumMod val="75000"/>
                          <a:lumOff val="25000"/>
                          <a:alpha val="40000"/>
                        </a:schemeClr>
                      </a:outerShdw>
                    </a:effectLst>
                  </c:spPr>
                </c:dPt>
                <c:dPt>
                  <c:idx val="2"/>
                  <c:bubble3D val="0"/>
                  <c:spPr>
                    <a:solidFill>
                      <a:srgbClr val="E7697C"/>
                    </a:solidFill>
                    <a:ln w="6350">
                      <a:noFill/>
                    </a:ln>
                    <a:effectLst>
                      <a:outerShdw blurRad="50800" dist="38100" dir="18900000" algn="bl" rotWithShape="0">
                        <a:schemeClr val="tx1">
                          <a:lumMod val="75000"/>
                          <a:lumOff val="25000"/>
                          <a:alpha val="40000"/>
                        </a:schemeClr>
                      </a:outerShdw>
                    </a:effectLst>
                  </c:spPr>
                </c:dPt>
                <c:dPt>
                  <c:idx val="3"/>
                  <c:bubble3D val="0"/>
                  <c:spPr>
                    <a:solidFill>
                      <a:srgbClr val="63B2CF"/>
                    </a:solidFill>
                    <a:ln w="6350">
                      <a:noFill/>
                    </a:ln>
                    <a:effectLst>
                      <a:outerShdw blurRad="50800" dist="38100" dir="18900000" algn="bl" rotWithShape="0">
                        <a:schemeClr val="tx1">
                          <a:lumMod val="75000"/>
                          <a:lumOff val="25000"/>
                          <a:alpha val="40000"/>
                        </a:schemeClr>
                      </a:outerShdw>
                    </a:effectLst>
                  </c:spPr>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rgbClr val="2B466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'Sheet3 (3)'!$C$2:$F$2</c15:sqref>
                        </c15:formulaRef>
                      </c:ext>
                    </c:extLst>
                    <c:strCache>
                      <c:ptCount val="4"/>
                      <c:pt idx="0">
                        <c:v>工资性收入</c:v>
                      </c:pt>
                      <c:pt idx="1">
                        <c:v>经营性收入</c:v>
                      </c:pt>
                      <c:pt idx="2">
                        <c:v>转移性收入</c:v>
                      </c:pt>
                      <c:pt idx="3">
                        <c:v>财产性收入</c:v>
                      </c:pt>
                    </c:strCache>
                  </c:strRef>
                </c:cat>
                <c:val>
                  <c:numRef>
                    <c:extLst>
                      <c:ext uri="{02D57815-91ED-43cb-92C2-25804820EDAC}">
                        <c15:formulaRef>
                          <c15:sqref>{2985.9,4650.5,2572.6,135.3}</c15:sqref>
                        </c15:formulaRef>
                      </c:ext>
                    </c:extLst>
                    <c:numCache>
                      <c:formatCode>General</c:formatCode>
                      <c:ptCount val="4"/>
                      <c:pt idx="0">
                        <c:v>2985.9</c:v>
                      </c:pt>
                      <c:pt idx="1">
                        <c:v>4650.5</c:v>
                      </c:pt>
                      <c:pt idx="2">
                        <c:v>2572.6</c:v>
                      </c:pt>
                      <c:pt idx="3">
                        <c:v>135.3</c:v>
                      </c:pt>
                    </c:numCache>
                  </c:numRef>
                </c:val>
              </c15:ser>
            </c15:filteredPieSeries>
            <c15:filteredPieSeries>
              <c15:ser>
                <c:idx val="4"/>
                <c:order val="4"/>
                <c:tx>
                  <c:strRef>
                    <c:extLst>
                      <c:ext uri="{02D57815-91ED-43cb-92C2-25804820EDAC}">
                        <c15:formulaRef>
                          <c15:sqref>'Sheet3 (3)'!$B$7</c15:sqref>
                        </c15:formulaRef>
                      </c:ext>
                    </c:extLst>
                    <c:strCache>
                      <c:ptCount val="1"/>
                      <c:pt idx="0">
                        <c:v>全省贫困地区农村居民</c:v>
                      </c:pt>
                    </c:strCache>
                  </c:strRef>
                </c:tx>
                <c:spPr>
                  <a:ln w="6350">
                    <a:noFill/>
                  </a:ln>
                  <a:effectLst>
                    <a:outerShdw blurRad="50800" dist="38100" dir="18900000" algn="bl" rotWithShape="0">
                      <a:schemeClr val="tx1">
                        <a:lumMod val="75000"/>
                        <a:lumOff val="25000"/>
                        <a:alpha val="40000"/>
                      </a:schemeClr>
                    </a:outerShdw>
                  </a:effectLst>
                </c:spPr>
                <c:explosion val="7"/>
                <c:dPt>
                  <c:idx val="0"/>
                  <c:bubble3D val="0"/>
                  <c:spPr>
                    <a:solidFill>
                      <a:srgbClr val="69B76B"/>
                    </a:solidFill>
                    <a:ln w="6350">
                      <a:noFill/>
                    </a:ln>
                    <a:effectLst>
                      <a:outerShdw blurRad="50800" dist="38100" dir="18900000" algn="bl" rotWithShape="0">
                        <a:schemeClr val="tx1">
                          <a:lumMod val="75000"/>
                          <a:lumOff val="25000"/>
                          <a:alpha val="40000"/>
                        </a:schemeClr>
                      </a:outerShdw>
                    </a:effectLst>
                  </c:spPr>
                </c:dPt>
                <c:dPt>
                  <c:idx val="1"/>
                  <c:bubble3D val="0"/>
                  <c:spPr>
                    <a:solidFill>
                      <a:srgbClr val="EFAC05"/>
                    </a:solidFill>
                    <a:ln w="6350">
                      <a:noFill/>
                    </a:ln>
                    <a:effectLst>
                      <a:outerShdw blurRad="50800" dist="38100" dir="18900000" algn="bl" rotWithShape="0">
                        <a:schemeClr val="tx1">
                          <a:lumMod val="75000"/>
                          <a:lumOff val="25000"/>
                          <a:alpha val="40000"/>
                        </a:schemeClr>
                      </a:outerShdw>
                    </a:effectLst>
                  </c:spPr>
                </c:dPt>
                <c:dPt>
                  <c:idx val="2"/>
                  <c:bubble3D val="0"/>
                  <c:spPr>
                    <a:solidFill>
                      <a:srgbClr val="E7697C"/>
                    </a:solidFill>
                    <a:ln w="6350">
                      <a:noFill/>
                    </a:ln>
                    <a:effectLst>
                      <a:outerShdw blurRad="50800" dist="38100" dir="18900000" algn="bl" rotWithShape="0">
                        <a:schemeClr val="tx1">
                          <a:lumMod val="75000"/>
                          <a:lumOff val="25000"/>
                          <a:alpha val="40000"/>
                        </a:schemeClr>
                      </a:outerShdw>
                    </a:effectLst>
                  </c:spPr>
                </c:dPt>
                <c:dPt>
                  <c:idx val="3"/>
                  <c:bubble3D val="0"/>
                  <c:spPr>
                    <a:solidFill>
                      <a:srgbClr val="63B2CF"/>
                    </a:solidFill>
                    <a:ln w="6350">
                      <a:noFill/>
                    </a:ln>
                    <a:effectLst>
                      <a:outerShdw blurRad="50800" dist="38100" dir="18900000" algn="bl" rotWithShape="0">
                        <a:schemeClr val="tx1">
                          <a:lumMod val="75000"/>
                          <a:lumOff val="25000"/>
                          <a:alpha val="40000"/>
                        </a:schemeClr>
                      </a:outerShdw>
                    </a:effectLst>
                  </c:spPr>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rgbClr val="2B466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'Sheet3 (3)'!$C$2:$F$2</c15:sqref>
                        </c15:formulaRef>
                      </c:ext>
                    </c:extLst>
                    <c:strCache>
                      <c:ptCount val="4"/>
                      <c:pt idx="0">
                        <c:v>工资性收入</c:v>
                      </c:pt>
                      <c:pt idx="1">
                        <c:v>经营性收入</c:v>
                      </c:pt>
                      <c:pt idx="2">
                        <c:v>转移性收入</c:v>
                      </c:pt>
                      <c:pt idx="3">
                        <c:v>财产性收入</c:v>
                      </c:pt>
                    </c:strCache>
                  </c:strRef>
                </c:cat>
                <c:val>
                  <c:numRef>
                    <c:extLst>
                      <c:ext uri="{02D57815-91ED-43cb-92C2-25804820EDAC}">
                        <c15:formulaRef>
                          <c15:sqref>{2891.17,3642.33,2766.96,84.83}</c15:sqref>
                        </c15:formulaRef>
                      </c:ext>
                    </c:extLst>
                    <c:numCache>
                      <c:formatCode>General</c:formatCode>
                      <c:ptCount val="4"/>
                      <c:pt idx="0">
                        <c:v>2891.17</c:v>
                      </c:pt>
                      <c:pt idx="1">
                        <c:v>3642.33</c:v>
                      </c:pt>
                      <c:pt idx="2">
                        <c:v>2766.96</c:v>
                      </c:pt>
                      <c:pt idx="3">
                        <c:v>84.83</c:v>
                      </c:pt>
                    </c:numCache>
                  </c:numRef>
                </c:val>
              </c15:ser>
            </c15:filteredPieSeries>
          </c:ext>
        </c:extLst>
      </c:pieChart>
      <c:spPr>
        <a:noFill/>
        <a:ln>
          <a:noFill/>
        </a:ln>
        <a:effectLst/>
      </c:spPr>
    </c:plotArea>
    <c:plotVisOnly val="1"/>
    <c:dispBlanksAs val="gap"/>
    <c:showDLblsOverMax val="0"/>
  </c:chart>
  <c:spPr>
    <a:solidFill>
      <a:srgbClr val="F9E8D0"/>
    </a:solidFill>
    <a:ln w="9525" cap="flat" cmpd="sng" algn="ctr">
      <a:noFill/>
      <a:round/>
    </a:ln>
    <a:effectLst>
      <a:outerShdw blurRad="63500" dist="37357" dir="2700000" sx="0" sy="0" rotWithShape="0">
        <a:scrgbClr r="0" g="0" b="0"/>
      </a:outerShdw>
    </a:effectLst>
  </c:spPr>
  <c:txPr>
    <a:bodyPr/>
    <a:lstStyle/>
    <a:p>
      <a:pPr>
        <a:defRPr lang="zh-CN" sz="1000">
          <a:solidFill>
            <a:srgbClr val="2B466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46719419716452"/>
          <c:y val="0.0976635514018692"/>
          <c:w val="0.97407682162875"/>
          <c:h val="0.888317757009346"/>
        </c:manualLayout>
      </c:layout>
      <c:lineChart>
        <c:grouping val="standard"/>
        <c:varyColors val="0"/>
        <c:ser>
          <c:idx val="0"/>
          <c:order val="0"/>
          <c:tx>
            <c:strRef>
              <c:f>[工作簿1]Sheet3!$A$12</c:f>
              <c:strCache>
                <c:ptCount val="1"/>
                <c:pt idx="0">
                  <c:v>2000年</c:v>
                </c:pt>
              </c:strCache>
            </c:strRef>
          </c:tx>
          <c:spPr>
            <a:ln w="28575" cap="rnd" cmpd="sng">
              <a:solidFill>
                <a:srgbClr val="002060"/>
              </a:solidFill>
              <a:prstDash val="solid"/>
              <a:round/>
            </a:ln>
            <a:effectLst/>
            <a:sp3d contourW="28575"/>
          </c:spPr>
          <c:marker>
            <c:symbol val="none"/>
          </c:marker>
          <c:dLbls>
            <c:dLbl>
              <c:idx val="0"/>
              <c:delete val="1"/>
            </c:dLbl>
            <c:dLbl>
              <c:idx val="1"/>
              <c:layout/>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ysClr val="windowText" lastClr="000000">
                          <a:lumMod val="75000"/>
                          <a:lumOff val="25000"/>
                        </a:sysClr>
                      </a:solidFill>
                      <a:latin typeface="+mn-lt"/>
                      <a:ea typeface="+mn-ea"/>
                      <a:cs typeface="+mn-cs"/>
                    </a:defRPr>
                  </a:pPr>
                </a:p>
              </c:txPr>
              <c:dLblPos val="r"/>
              <c:showLegendKey val="0"/>
              <c:showVal val="1"/>
              <c:showCatName val="1"/>
              <c:showSerName val="1"/>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ysClr val="windowText" lastClr="000000">
                        <a:lumMod val="75000"/>
                        <a:lumOff val="25000"/>
                      </a:sysClr>
                    </a:solidFill>
                    <a:latin typeface="+mn-lt"/>
                    <a:ea typeface="+mn-ea"/>
                    <a:cs typeface="+mn-cs"/>
                  </a:defRPr>
                </a:pPr>
              </a:p>
            </c:txPr>
            <c:dLblPos val="r"/>
            <c:showLegendKey val="0"/>
            <c:showVal val="1"/>
            <c:showCatName val="1"/>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ysClr val="windowText" lastClr="000000">
                          <a:lumMod val="35000"/>
                          <a:lumOff val="65000"/>
                        </a:sysClr>
                      </a:solidFill>
                      <a:round/>
                    </a:ln>
                    <a:effectLst/>
                  </c:spPr>
                </c15:leaderLines>
              </c:ext>
            </c:extLst>
          </c:dLbls>
          <c:cat>
            <c:strRef>
              <c:f>[工作簿1]Sheet3!$B$11:$C$11</c:f>
              <c:strCache>
                <c:ptCount val="2"/>
                <c:pt idx="0">
                  <c:v>低收入组</c:v>
                </c:pt>
                <c:pt idx="1">
                  <c:v>高收入组</c:v>
                </c:pt>
              </c:strCache>
            </c:strRef>
          </c:cat>
          <c:val>
            <c:numRef>
              <c:f>[工作簿1]Sheet3!$B$12:$C$12</c:f>
              <c:numCache>
                <c:formatCode>General</c:formatCode>
                <c:ptCount val="2"/>
                <c:pt idx="0">
                  <c:v>1</c:v>
                </c:pt>
                <c:pt idx="1">
                  <c:v>6.5</c:v>
                </c:pt>
              </c:numCache>
            </c:numRef>
          </c:val>
          <c:smooth val="0"/>
        </c:ser>
        <c:ser>
          <c:idx val="1"/>
          <c:order val="1"/>
          <c:tx>
            <c:strRef>
              <c:f>[工作簿1]Sheet3!$A$13</c:f>
              <c:strCache>
                <c:ptCount val="1"/>
                <c:pt idx="0">
                  <c:v>2018年</c:v>
                </c:pt>
              </c:strCache>
            </c:strRef>
          </c:tx>
          <c:spPr>
            <a:ln w="28575" cap="rnd" cmpd="sng">
              <a:solidFill>
                <a:srgbClr val="C00000"/>
              </a:solidFill>
              <a:prstDash val="solid"/>
              <a:round/>
            </a:ln>
            <a:effectLst/>
            <a:sp3d contourW="28575"/>
          </c:spPr>
          <c:marker>
            <c:symbol val="none"/>
          </c:marker>
          <c:dLbls>
            <c:dLbl>
              <c:idx val="0"/>
              <c:layout>
                <c:manualLayout>
                  <c:x val="-0.0534394766462514"/>
                  <c:y val="-0.131105398457584"/>
                </c:manualLayout>
              </c:layout>
              <c:dLblPos val="r"/>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ysClr val="windowText" lastClr="000000">
                        <a:lumMod val="75000"/>
                        <a:lumOff val="25000"/>
                      </a:sysClr>
                    </a:solidFill>
                    <a:latin typeface="+mn-lt"/>
                    <a:ea typeface="+mn-ea"/>
                    <a:cs typeface="+mn-cs"/>
                  </a:defRPr>
                </a:pPr>
              </a:p>
            </c:txPr>
            <c:dLblPos val="r"/>
            <c:showLegendKey val="0"/>
            <c:showVal val="1"/>
            <c:showCatName val="1"/>
            <c:showSerName val="1"/>
            <c:showPercent val="0"/>
            <c:showBubbleSize val="0"/>
            <c:showLeaderLines val="0"/>
            <c:extLst>
              <c:ext xmlns:c15="http://schemas.microsoft.com/office/drawing/2012/chart" uri="{CE6537A1-D6FC-4f65-9D91-7224C49458BB}">
                <c15:layout/>
                <c15:showLeaderLines val="0"/>
                <c15:leaderLines>
                  <c:spPr>
                    <a:ln w="9525" cap="flat" cmpd="sng" algn="ctr">
                      <a:solidFill>
                        <a:sysClr val="windowText" lastClr="000000">
                          <a:lumMod val="35000"/>
                          <a:lumOff val="65000"/>
                        </a:sysClr>
                      </a:solidFill>
                      <a:round/>
                    </a:ln>
                    <a:effectLst/>
                  </c:spPr>
                </c15:leaderLines>
              </c:ext>
            </c:extLst>
          </c:dLbls>
          <c:cat>
            <c:strRef>
              <c:f>[工作簿1]Sheet3!$B$11:$C$11</c:f>
              <c:strCache>
                <c:ptCount val="2"/>
                <c:pt idx="0">
                  <c:v>低收入组</c:v>
                </c:pt>
                <c:pt idx="1">
                  <c:v>高收入组</c:v>
                </c:pt>
              </c:strCache>
            </c:strRef>
          </c:cat>
          <c:val>
            <c:numRef>
              <c:f>[工作簿1]Sheet3!$B$13:$C$13</c:f>
              <c:numCache>
                <c:formatCode>General</c:formatCode>
                <c:ptCount val="2"/>
                <c:pt idx="0">
                  <c:v>1</c:v>
                </c:pt>
                <c:pt idx="1">
                  <c:v>9.3</c:v>
                </c:pt>
              </c:numCache>
            </c:numRef>
          </c:val>
          <c:smooth val="0"/>
        </c:ser>
        <c:dLbls>
          <c:showLegendKey val="0"/>
          <c:showVal val="0"/>
          <c:showCatName val="0"/>
          <c:showSerName val="0"/>
          <c:showPercent val="0"/>
          <c:showBubbleSize val="0"/>
        </c:dLbls>
        <c:marker val="0"/>
        <c:smooth val="0"/>
        <c:axId val="522462261"/>
        <c:axId val="480705397"/>
      </c:lineChart>
      <c:catAx>
        <c:axId val="522462261"/>
        <c:scaling>
          <c:orientation val="minMax"/>
        </c:scaling>
        <c:delete val="1"/>
        <c:axPos val="b"/>
        <c:majorTickMark val="none"/>
        <c:minorTickMark val="none"/>
        <c:tickLblPos val="nextTo"/>
        <c:txPr>
          <a:bodyPr rot="-60000000" spcFirstLastPara="0" vertOverflow="ellipsis" vert="horz" wrap="square" anchor="ctr" anchorCtr="1"/>
          <a:lstStyle/>
          <a:p>
            <a:pPr>
              <a:defRPr lang="zh-CN" sz="900" b="0" i="0" u="none" strike="noStrike" kern="120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crossAx val="480705397"/>
        <c:crosses val="autoZero"/>
        <c:auto val="1"/>
        <c:lblAlgn val="ctr"/>
        <c:lblOffset val="100"/>
        <c:noMultiLvlLbl val="0"/>
      </c:catAx>
      <c:valAx>
        <c:axId val="480705397"/>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ysClr val="windowText" lastClr="000000">
                    <a:lumMod val="65000"/>
                    <a:lumOff val="35000"/>
                  </a:sysClr>
                </a:solidFill>
                <a:latin typeface="Calibri" panose="020F0502020204030204" charset="0"/>
                <a:ea typeface="宋体" panose="02010600030101010101" pitchFamily="2" charset="-122"/>
                <a:cs typeface="+mn-ea"/>
              </a:defRPr>
            </a:pPr>
          </a:p>
        </c:txPr>
        <c:crossAx val="522462261"/>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200" b="1" i="0" u="none" strike="noStrike" kern="1200" baseline="0">
                <a:solidFill>
                  <a:sysClr val="windowText" lastClr="000000">
                    <a:lumMod val="65000"/>
                    <a:lumOff val="35000"/>
                  </a:sys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1200" b="1" i="0" u="none" strike="noStrike" kern="1200" baseline="0">
                <a:solidFill>
                  <a:sysClr val="windowText" lastClr="000000">
                    <a:lumMod val="65000"/>
                    <a:lumOff val="35000"/>
                  </a:sys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manualLayout>
          <c:xMode val="edge"/>
          <c:yMode val="edge"/>
          <c:x val="0.734251915118354"/>
          <c:y val="0.574905216102216"/>
        </c:manualLayout>
      </c:layout>
      <c:overlay val="0"/>
      <c:spPr>
        <a:noFill/>
        <a:ln>
          <a:noFill/>
        </a:ln>
        <a:effectLst/>
      </c:spPr>
      <c:txPr>
        <a:bodyPr rot="0" spcFirstLastPara="0" vertOverflow="ellipsis" vert="horz" wrap="square" anchor="ctr" anchorCtr="1"/>
        <a:lstStyle/>
        <a:p>
          <a:pPr>
            <a:defRPr lang="zh-CN" sz="1200" b="1" i="0" u="none" strike="noStrike" kern="1200" baseline="0">
              <a:solidFill>
                <a:sysClr val="windowText" lastClr="000000">
                  <a:lumMod val="65000"/>
                  <a:lumOff val="35000"/>
                </a:sys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16557777337821"/>
          <c:y val="0.108784473953013"/>
          <c:w val="0.809027915264304"/>
          <c:h val="0.7829417773238"/>
        </c:manualLayout>
      </c:layout>
      <c:barChart>
        <c:barDir val="bar"/>
        <c:grouping val="stacked"/>
        <c:varyColors val="0"/>
        <c:ser>
          <c:idx val="0"/>
          <c:order val="0"/>
          <c:tx>
            <c:strRef>
              <c:f>[工作簿1]Sheet3!$B$2</c:f>
              <c:strCache>
                <c:ptCount val="1"/>
                <c:pt idx="0">
                  <c:v>低收入组</c:v>
                </c:pt>
              </c:strCache>
            </c:strRef>
          </c:tx>
          <c:spPr>
            <a:solidFill>
              <a:srgbClr val="0070C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bg1"/>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[工作簿1]Sheet3!$A$3:$A$4</c:f>
              <c:strCache>
                <c:ptCount val="2"/>
                <c:pt idx="0">
                  <c:v>2000年</c:v>
                </c:pt>
                <c:pt idx="1">
                  <c:v>2018年</c:v>
                </c:pt>
              </c:strCache>
            </c:strRef>
          </c:cat>
          <c:val>
            <c:numRef>
              <c:f>[工作簿1]Sheet3!$B$3:$B$4</c:f>
              <c:numCache>
                <c:formatCode>General</c:formatCode>
                <c:ptCount val="2"/>
                <c:pt idx="0">
                  <c:v>1</c:v>
                </c:pt>
                <c:pt idx="1">
                  <c:v>1</c:v>
                </c:pt>
              </c:numCache>
            </c:numRef>
          </c:val>
        </c:ser>
        <c:ser>
          <c:idx val="1"/>
          <c:order val="1"/>
          <c:tx>
            <c:strRef>
              <c:f>[工作簿1]Sheet3!$C$2</c:f>
              <c:strCache>
                <c:ptCount val="1"/>
                <c:pt idx="0">
                  <c:v>高收入组</c:v>
                </c:pt>
              </c:strCache>
            </c:strRef>
          </c:tx>
          <c:spPr>
            <a:solidFill>
              <a:srgbClr val="C00000"/>
            </a:solidFill>
            <a:ln>
              <a:noFill/>
            </a:ln>
            <a:effectLst>
              <a:outerShdw blurRad="57150" dist="19050" dir="5400000" algn="ctr" rotWithShape="0">
                <a:srgbClr val="000000">
                  <a:alpha val="63000"/>
                </a:srgbClr>
              </a:outerShdw>
            </a:effectLst>
          </c:spPr>
          <c:invertIfNegative val="0"/>
          <c:dPt>
            <c:idx val="1"/>
            <c:invertIfNegative val="0"/>
            <c:bubble3D val="0"/>
          </c:dPt>
          <c:dLbls>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bg1"/>
                    </a:solidFill>
                    <a:latin typeface="+mn-lt"/>
                    <a:ea typeface="+mn-ea"/>
                    <a:cs typeface="+mn-cs"/>
                  </a:defRPr>
                </a:pPr>
              </a:p>
            </c:txPr>
            <c:dLblPos val="ct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[工作簿1]Sheet3!$A$3:$A$4</c:f>
              <c:strCache>
                <c:ptCount val="2"/>
                <c:pt idx="0">
                  <c:v>2000年</c:v>
                </c:pt>
                <c:pt idx="1">
                  <c:v>2018年</c:v>
                </c:pt>
              </c:strCache>
            </c:strRef>
          </c:cat>
          <c:val>
            <c:numRef>
              <c:f>[工作簿1]Sheet3!$C$3:$C$4</c:f>
              <c:numCache>
                <c:formatCode>General</c:formatCode>
                <c:ptCount val="2"/>
                <c:pt idx="0">
                  <c:v>6.5</c:v>
                </c:pt>
                <c:pt idx="1">
                  <c:v>9.3</c:v>
                </c:pt>
              </c:numCache>
            </c:numRef>
          </c:val>
        </c:ser>
        <c:dLbls>
          <c:showLegendKey val="0"/>
          <c:showVal val="1"/>
          <c:showCatName val="0"/>
          <c:showSerName val="0"/>
          <c:showPercent val="0"/>
          <c:showBubbleSize val="0"/>
        </c:dLbls>
        <c:gapWidth val="47"/>
        <c:overlap val="100"/>
        <c:axId val="389980596"/>
        <c:axId val="764827525"/>
      </c:barChart>
      <c:catAx>
        <c:axId val="389980596"/>
        <c:scaling>
          <c:orientation val="minMax"/>
        </c:scaling>
        <c:delete val="0"/>
        <c:axPos val="l"/>
        <c:numFmt formatCode="General"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0" vertOverflow="ellipsis" vert="horz" wrap="square" anchor="ctr" anchorCtr="1"/>
          <a:lstStyle/>
          <a:p>
            <a:pPr>
              <a:defRPr lang="zh-CN" sz="1200" b="1" i="0" u="none" strike="noStrike" kern="1200" baseline="0">
                <a:solidFill>
                  <a:schemeClr val="tx1"/>
                </a:solidFill>
                <a:latin typeface="+mn-lt"/>
                <a:ea typeface="+mn-ea"/>
                <a:cs typeface="+mn-cs"/>
              </a:defRPr>
            </a:pPr>
          </a:p>
        </c:txPr>
        <c:crossAx val="764827525"/>
        <c:crosses val="autoZero"/>
        <c:auto val="1"/>
        <c:lblAlgn val="ctr"/>
        <c:lblOffset val="100"/>
        <c:noMultiLvlLbl val="0"/>
      </c:catAx>
      <c:valAx>
        <c:axId val="764827525"/>
        <c:scaling>
          <c:orientation val="minMax"/>
        </c:scaling>
        <c:delete val="1"/>
        <c:axPos val="b"/>
        <c:majorGridlines>
          <c:spPr>
            <a:ln w="9525" cap="flat" cmpd="sng" algn="ctr">
              <a:solidFill>
                <a:schemeClr val="lt1">
                  <a:lumMod val="95000"/>
                  <a:alpha val="10000"/>
                </a:schemeClr>
              </a:solidFill>
              <a:round/>
            </a:ln>
            <a:effectLst/>
          </c:spPr>
        </c:majorGridlines>
        <c:numFmt formatCode="General" sourceLinked="1"/>
        <c:majorTickMark val="out"/>
        <c:minorTickMark val="none"/>
        <c:tickLblPos val="nextTo"/>
        <c:txPr>
          <a:bodyPr rot="-60000000" spcFirstLastPara="0" vertOverflow="ellipsis" vert="horz" wrap="square" anchor="ctr" anchorCtr="1"/>
          <a:lstStyle/>
          <a:p>
            <a:pPr>
              <a:defRPr lang="zh-CN" sz="1000" b="1" i="0" u="none" strike="noStrike" kern="1200" baseline="0">
                <a:solidFill>
                  <a:schemeClr val="tx1"/>
                </a:solidFill>
                <a:latin typeface="+mn-lt"/>
                <a:ea typeface="+mn-ea"/>
                <a:cs typeface="+mn-cs"/>
              </a:defRPr>
            </a:pPr>
          </a:p>
        </c:txPr>
        <c:crossAx val="389980596"/>
        <c:crosses val="autoZero"/>
        <c:crossBetween val="between"/>
        <c:minorUnit val="1"/>
      </c:valAx>
      <c:spPr>
        <a:noFill/>
        <a:ln>
          <a:noFill/>
        </a:ln>
        <a:effectLst/>
      </c:spPr>
    </c:plotArea>
    <c:legend>
      <c:legendPos val="r"/>
      <c:legendEntry>
        <c:idx val="0"/>
        <c:txPr>
          <a:bodyPr rot="0" spcFirstLastPara="0" vertOverflow="ellipsis" vert="horz" wrap="square" anchor="ctr" anchorCtr="1"/>
          <a:lstStyle/>
          <a:p>
            <a:pPr>
              <a:defRPr lang="zh-CN" sz="1200" b="1" i="0" u="none" strike="noStrike" kern="1200" baseline="0">
                <a:solidFill>
                  <a:schemeClr val="tx1"/>
                </a:solidFill>
                <a:latin typeface="+mn-lt"/>
                <a:ea typeface="+mn-ea"/>
                <a:cs typeface="+mn-cs"/>
              </a:defRPr>
            </a:pPr>
          </a:p>
        </c:txPr>
      </c:legendEntry>
      <c:legendEntry>
        <c:idx val="1"/>
        <c:txPr>
          <a:bodyPr rot="0" spcFirstLastPara="0" vertOverflow="ellipsis" vert="horz" wrap="square" anchor="ctr" anchorCtr="1"/>
          <a:lstStyle/>
          <a:p>
            <a:pPr>
              <a:defRPr lang="zh-CN" sz="1200" b="1" i="0" u="none" strike="noStrike" kern="1200" baseline="0">
                <a:solidFill>
                  <a:schemeClr val="tx1"/>
                </a:solidFill>
                <a:latin typeface="+mn-lt"/>
                <a:ea typeface="+mn-ea"/>
                <a:cs typeface="+mn-cs"/>
              </a:defRPr>
            </a:pPr>
          </a:p>
        </c:txPr>
      </c:legendEntry>
      <c:layout>
        <c:manualLayout>
          <c:xMode val="edge"/>
          <c:yMode val="edge"/>
          <c:x val="0.825461406922578"/>
          <c:y val="0.0898203592814371"/>
          <c:w val="0.105607641960021"/>
          <c:h val="0.43603701687534"/>
        </c:manualLayout>
      </c:layout>
      <c:overlay val="0"/>
      <c:spPr>
        <a:noFill/>
        <a:ln>
          <a:noFill/>
        </a:ln>
        <a:effectLst/>
      </c:spPr>
      <c:txPr>
        <a:bodyPr rot="0" spcFirstLastPara="0" vertOverflow="ellipsis" vert="horz" wrap="square" anchor="ctr" anchorCtr="1"/>
        <a:lstStyle/>
        <a:p>
          <a:pPr>
            <a:defRPr lang="zh-CN" sz="1200" b="1" i="0" u="none" strike="noStrike" kern="1200" baseline="0">
              <a:solidFill>
                <a:schemeClr val="tx1"/>
              </a:solidFill>
              <a:latin typeface="+mn-lt"/>
              <a:ea typeface="+mn-ea"/>
              <a:cs typeface="+mn-cs"/>
            </a:defRPr>
          </a:pPr>
        </a:p>
      </c:txPr>
    </c:legend>
    <c:plotVisOnly val="1"/>
    <c:dispBlanksAs val="gap"/>
    <c:showDLblsOverMax val="0"/>
  </c:chart>
  <c:spPr>
    <a:noFill/>
    <a:ln>
      <a:noFill/>
    </a:ln>
    <a:effectLst/>
  </c:spPr>
  <c:txPr>
    <a:bodyPr/>
    <a:lstStyle/>
    <a:p>
      <a:pPr>
        <a:defRPr lang="zh-CN" sz="1000" b="1">
          <a:solidFill>
            <a:schemeClr val="tx1"/>
          </a:solidFill>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ysClr val="windowText" lastClr="000000">
        <a:lumMod val="65000"/>
        <a:lumOff val="35000"/>
      </a:sysClr>
    </cs:fontRef>
    <cs:defRPr sz="1000" kern="1200"/>
  </cs:axisTitle>
  <cs:categoryAxis>
    <cs:lnRef idx="0"/>
    <cs:fillRef idx="0"/>
    <cs:effectRef idx="0"/>
    <cs:fontRef idx="minor">
      <a:sysClr val="windowText" lastClr="000000">
        <a:lumMod val="65000"/>
        <a:lumOff val="35000"/>
      </a:sysClr>
    </cs:fontRef>
    <cs:spPr>
      <a:ln w="9525" cap="flat" cmpd="sng" algn="ctr">
        <a:solidFill>
          <a:sysClr val="windowText" lastClr="000000">
            <a:lumMod val="15000"/>
            <a:lumOff val="85000"/>
          </a:sysClr>
        </a:solidFill>
        <a:round/>
      </a:ln>
    </cs:spPr>
    <cs:defRPr sz="900" kern="1200"/>
  </cs:categoryAxis>
  <cs:chartArea mods="allowNoFillOverride allowNoLineOverride">
    <cs:lnRef idx="0"/>
    <cs:fillRef idx="0"/>
    <cs:effectRef idx="0"/>
    <cs:fontRef idx="minor">
      <a:sysClr val="windowText" lastClr="000000"/>
    </cs:fontRef>
    <cs:spPr>
      <a:solidFill>
        <a:sysClr val="window" lastClr="FFFFFF"/>
      </a:solidFill>
      <a:ln w="9525" cap="flat" cmpd="sng" algn="ctr">
        <a:solidFill>
          <a:sysClr val="windowText" lastClr="000000">
            <a:lumMod val="15000"/>
            <a:lumOff val="85000"/>
          </a:sysClr>
        </a:solidFill>
        <a:round/>
      </a:ln>
    </cs:spPr>
    <cs:defRPr sz="1000" kern="1200"/>
  </cs:chartArea>
  <cs:dataLabel>
    <cs:lnRef idx="0"/>
    <cs:fillRef idx="0"/>
    <cs:effectRef idx="0"/>
    <cs:fontRef idx="minor">
      <a:sysClr val="windowText" lastClr="000000">
        <a:lumMod val="75000"/>
        <a:lumOff val="25000"/>
      </a:sysClr>
    </cs:fontRef>
    <cs:defRPr sz="900" kern="1200"/>
  </cs:dataLabel>
  <cs:dataLabelCallout>
    <cs:lnRef idx="0"/>
    <cs:fillRef idx="0"/>
    <cs:effectRef idx="0"/>
    <cs:fontRef idx="minor">
      <a:sysClr val="windowText" lastClr="000000">
        <a:lumMod val="65000"/>
        <a:lumOff val="35000"/>
      </a:sysClr>
    </cs:fontRef>
    <cs:spPr>
      <a:solidFill>
        <a:sysClr val="window" lastClr="FFFFFF"/>
      </a:solidFill>
      <a:ln>
        <a:solidFill>
          <a:sysClr val="windowText" lastClr="000000">
            <a:lumMod val="25000"/>
            <a:lumOff val="75000"/>
          </a:sys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ysClr val="windowText" lastClr="000000"/>
    </cs:fontRef>
    <cs:spPr>
      <a:solidFill>
        <a:srgbClr val="FFFFFF"/>
      </a:solidFill>
    </cs:spPr>
  </cs:dataPoint>
  <cs:dataPoint3D>
    <cs:lnRef idx="0"/>
    <cs:fillRef idx="1">
      <cs:styleClr val="auto"/>
    </cs:fillRef>
    <cs:effectRef idx="0"/>
    <cs:fontRef idx="minor">
      <a:sysClr val="windowText" lastClr="000000"/>
    </cs:fontRef>
    <cs:spPr>
      <a:solidFill>
        <a:srgbClr val="FFFFFF"/>
      </a:solidFill>
    </cs:spPr>
  </cs:dataPoint3D>
  <cs:dataPointLine>
    <cs:lnRef idx="0">
      <cs:styleClr val="auto"/>
    </cs:lnRef>
    <cs:fillRef idx="1"/>
    <cs:effectRef idx="0"/>
    <cs:fontRef idx="minor">
      <a:sysClr val="windowText" lastClr="000000"/>
    </cs:fontRef>
    <cs:spPr>
      <a:ln w="28575" cap="rnd">
        <a:solidFill>
          <a:srgbClr val="FFFFFF"/>
        </a:solidFill>
        <a:round/>
      </a:ln>
    </cs:spPr>
  </cs:dataPointLine>
  <cs:dataPointMarker>
    <cs:lnRef idx="0">
      <cs:styleClr val="auto"/>
    </cs:lnRef>
    <cs:fillRef idx="1">
      <cs:styleClr val="auto"/>
    </cs:fillRef>
    <cs:effectRef idx="0"/>
    <cs:fontRef idx="minor">
      <a:sysClr val="windowText" lastClr="000000"/>
    </cs:fontRef>
    <cs:spPr>
      <a:solidFill>
        <a:srgbClr val="FFFFFF"/>
      </a:solidFill>
      <a:ln w="9525">
        <a:solidFill>
          <a:srgbClr val="FFFFFF"/>
        </a:solidFill>
      </a:ln>
    </cs:spPr>
  </cs:dataPointMarker>
  <cs:dataPointMarkerLayout symbol="circle" size="5"/>
  <cs:dataPointWireframe>
    <cs:lnRef idx="0">
      <cs:styleClr val="auto"/>
    </cs:lnRef>
    <cs:fillRef idx="1"/>
    <cs:effectRef idx="0"/>
    <cs:fontRef idx="minor">
      <a:sysClr val="windowText" lastClr="000000"/>
    </cs:fontRef>
    <cs:spPr>
      <a:ln w="9525" cap="rnd">
        <a:solidFill>
          <a:srgbClr val="FFFFFF"/>
        </a:solidFill>
        <a:round/>
      </a:ln>
    </cs:spPr>
  </cs:dataPointWireframe>
  <cs:dataTable>
    <cs:lnRef idx="0"/>
    <cs:fillRef idx="0"/>
    <cs:effectRef idx="0"/>
    <cs:fontRef idx="minor">
      <a:sysClr val="windowText" lastClr="000000">
        <a:lumMod val="65000"/>
        <a:lumOff val="35000"/>
      </a:sysClr>
    </cs:fontRef>
    <cs:spPr>
      <a:noFill/>
      <a:ln w="9525" cap="flat" cmpd="sng" algn="ctr">
        <a:solidFill>
          <a:sysClr val="windowText" lastClr="000000">
            <a:lumMod val="15000"/>
            <a:lumOff val="85000"/>
          </a:sysClr>
        </a:solidFill>
        <a:round/>
      </a:ln>
    </cs:spPr>
    <cs:defRPr sz="900" kern="1200"/>
  </cs:dataTable>
  <cs:downBar>
    <cs:lnRef idx="0"/>
    <cs:fillRef idx="0"/>
    <cs:effectRef idx="0"/>
    <cs:fontRef idx="minor">
      <a:sysClr val="windowText" lastClr="000000"/>
    </cs:fontRef>
    <cs:spPr>
      <a:solidFill>
        <a:sysClr val="windowText" lastClr="000000">
          <a:lumMod val="65000"/>
          <a:lumOff val="35000"/>
        </a:sysClr>
      </a:solidFill>
      <a:ln w="9525">
        <a:solidFill>
          <a:sysClr val="windowText" lastClr="000000">
            <a:lumMod val="65000"/>
            <a:lumOff val="35000"/>
          </a:sysClr>
        </a:solidFill>
      </a:ln>
    </cs:spPr>
  </cs:downBar>
  <cs:dropLine>
    <cs:lnRef idx="0"/>
    <cs:fillRef idx="0"/>
    <cs:effectRef idx="0"/>
    <cs:fontRef idx="minor">
      <a:sysClr val="windowText" lastClr="000000"/>
    </cs:fontRef>
    <cs:spPr>
      <a:ln w="9525" cap="flat" cmpd="sng" algn="ctr">
        <a:solidFill>
          <a:sysClr val="windowText" lastClr="000000">
            <a:lumMod val="35000"/>
            <a:lumOff val="65000"/>
          </a:sysClr>
        </a:solidFill>
        <a:round/>
      </a:ln>
    </cs:spPr>
  </cs:dropLine>
  <cs:errorBar>
    <cs:lnRef idx="0"/>
    <cs:fillRef idx="0"/>
    <cs:effectRef idx="0"/>
    <cs:fontRef idx="minor">
      <a:sysClr val="windowText" lastClr="000000"/>
    </cs:fontRef>
    <cs:spPr>
      <a:ln w="9525" cap="flat" cmpd="sng" algn="ctr">
        <a:solidFill>
          <a:sysClr val="windowText" lastClr="000000">
            <a:lumMod val="65000"/>
            <a:lumOff val="35000"/>
          </a:sysClr>
        </a:solidFill>
        <a:round/>
      </a:ln>
    </cs:spPr>
  </cs:errorBar>
  <cs:floor>
    <cs:lnRef idx="0"/>
    <cs:fillRef idx="0"/>
    <cs:effectRef idx="0"/>
    <cs:fontRef idx="minor">
      <a:sysClr val="windowText" lastClr="000000"/>
    </cs:fontRef>
    <cs:spPr>
      <a:noFill/>
      <a:ln>
        <a:noFill/>
      </a:ln>
    </cs:spPr>
  </cs:floor>
  <cs:gridlineMajor>
    <cs:lnRef idx="0"/>
    <cs:fillRef idx="0"/>
    <cs:effectRef idx="0"/>
    <cs:fontRef idx="minor">
      <a:sysClr val="windowText" lastClr="000000"/>
    </cs:fontRef>
    <cs:spPr>
      <a:ln w="9525" cap="flat" cmpd="sng" algn="ctr">
        <a:solidFill>
          <a:sysClr val="windowText" lastClr="000000">
            <a:lumMod val="15000"/>
            <a:lumOff val="85000"/>
          </a:sysClr>
        </a:solidFill>
        <a:round/>
      </a:ln>
    </cs:spPr>
  </cs:gridlineMajor>
  <cs:gridlineMinor>
    <cs:lnRef idx="0"/>
    <cs:fillRef idx="0"/>
    <cs:effectRef idx="0"/>
    <cs:fontRef idx="minor">
      <a:sysClr val="windowText" lastClr="000000"/>
    </cs:fontRef>
    <cs:spPr>
      <a:ln w="9525" cap="flat" cmpd="sng" algn="ctr">
        <a:solidFill>
          <a:sysClr val="windowText" lastClr="000000">
            <a:lumMod val="5000"/>
            <a:lumOff val="95000"/>
          </a:sysClr>
        </a:solidFill>
        <a:round/>
      </a:ln>
    </cs:spPr>
  </cs:gridlineMinor>
  <cs:hiLoLine>
    <cs:lnRef idx="0"/>
    <cs:fillRef idx="0"/>
    <cs:effectRef idx="0"/>
    <cs:fontRef idx="minor">
      <a:sysClr val="windowText" lastClr="000000"/>
    </cs:fontRef>
    <cs:spPr>
      <a:ln w="9525" cap="flat" cmpd="sng" algn="ctr">
        <a:solidFill>
          <a:sysClr val="windowText" lastClr="000000">
            <a:lumMod val="75000"/>
            <a:lumOff val="25000"/>
          </a:sysClr>
        </a:solidFill>
        <a:round/>
      </a:ln>
    </cs:spPr>
  </cs:hiLoLine>
  <cs:leaderLine>
    <cs:lnRef idx="0"/>
    <cs:fillRef idx="0"/>
    <cs:effectRef idx="0"/>
    <cs:fontRef idx="minor">
      <a:sysClr val="windowText" lastClr="000000"/>
    </cs:fontRef>
    <cs:spPr>
      <a:ln w="9525" cap="flat" cmpd="sng" algn="ctr">
        <a:solidFill>
          <a:sysClr val="windowText" lastClr="000000">
            <a:lumMod val="35000"/>
            <a:lumOff val="65000"/>
          </a:sysClr>
        </a:solidFill>
        <a:round/>
      </a:ln>
    </cs:spPr>
  </cs:leaderLine>
  <cs:legend>
    <cs:lnRef idx="0"/>
    <cs:fillRef idx="0"/>
    <cs:effectRef idx="0"/>
    <cs:fontRef idx="minor">
      <a:sysClr val="windowText" lastClr="000000">
        <a:lumMod val="65000"/>
        <a:lumOff val="35000"/>
      </a:sysClr>
    </cs:fontRef>
    <cs:defRPr sz="900" kern="1200"/>
  </cs:legend>
  <cs:plotArea mods="allowNoFillOverride allowNoLineOverride">
    <cs:lnRef idx="0"/>
    <cs:fillRef idx="0"/>
    <cs:effectRef idx="0"/>
    <cs:fontRef idx="minor">
      <a:sysClr val="windowText" lastClr="000000"/>
    </cs:fontRef>
  </cs:plotArea>
  <cs:plotArea3D mods="allowNoFillOverride allowNoLineOverride">
    <cs:lnRef idx="0"/>
    <cs:fillRef idx="0"/>
    <cs:effectRef idx="0"/>
    <cs:fontRef idx="minor">
      <a:sysClr val="windowText" lastClr="000000"/>
    </cs:fontRef>
  </cs:plotArea3D>
  <cs:seriesAxis>
    <cs:lnRef idx="0"/>
    <cs:fillRef idx="0"/>
    <cs:effectRef idx="0"/>
    <cs:fontRef idx="minor">
      <a:sysClr val="windowText" lastClr="000000">
        <a:lumMod val="65000"/>
        <a:lumOff val="35000"/>
      </a:sysClr>
    </cs:fontRef>
    <cs:defRPr sz="900" kern="1200"/>
  </cs:seriesAxis>
  <cs:seriesLine>
    <cs:lnRef idx="0"/>
    <cs:fillRef idx="0"/>
    <cs:effectRef idx="0"/>
    <cs:fontRef idx="minor">
      <a:sysClr val="windowText" lastClr="000000"/>
    </cs:fontRef>
    <cs:spPr>
      <a:ln w="9525" cap="flat" cmpd="sng" algn="ctr">
        <a:solidFill>
          <a:sysClr val="windowText" lastClr="000000">
            <a:lumMod val="35000"/>
            <a:lumOff val="65000"/>
          </a:sysClr>
        </a:solidFill>
        <a:round/>
      </a:ln>
    </cs:spPr>
  </cs:seriesLine>
  <cs:title>
    <cs:lnRef idx="0"/>
    <cs:fillRef idx="0"/>
    <cs:effectRef idx="0"/>
    <cs:fontRef idx="minor">
      <a:sysClr val="windowText" lastClr="000000">
        <a:lumMod val="65000"/>
        <a:lumOff val="35000"/>
      </a:sysClr>
    </cs:fontRef>
    <cs:defRPr sz="1400" b="0" kern="1200" spc="0" baseline="0"/>
  </cs:title>
  <cs:trendline>
    <cs:lnRef idx="0">
      <cs:styleClr val="auto"/>
    </cs:lnRef>
    <cs:fillRef idx="0"/>
    <cs:effectRef idx="0"/>
    <cs:fontRef idx="minor">
      <a:sysClr val="windowText" lastClr="000000"/>
    </cs:fontRef>
    <cs:spPr>
      <a:ln w="19050" cap="rnd">
        <a:solidFill>
          <a:srgbClr val="FFFFFF"/>
        </a:solidFill>
        <a:prstDash val="sysDot"/>
      </a:ln>
    </cs:spPr>
  </cs:trendline>
  <cs:trendlineLabel>
    <cs:lnRef idx="0"/>
    <cs:fillRef idx="0"/>
    <cs:effectRef idx="0"/>
    <cs:fontRef idx="minor">
      <a:sysClr val="windowText" lastClr="000000">
        <a:lumMod val="65000"/>
        <a:lumOff val="35000"/>
      </a:sysClr>
    </cs:fontRef>
    <cs:defRPr sz="900" kern="1200"/>
  </cs:trendlineLabel>
  <cs:upBar>
    <cs:lnRef idx="0"/>
    <cs:fillRef idx="0"/>
    <cs:effectRef idx="0"/>
    <cs:fontRef idx="minor">
      <a:sysClr val="windowText" lastClr="000000"/>
    </cs:fontRef>
    <cs:spPr>
      <a:solidFill>
        <a:sysClr val="window" lastClr="FFFFFF"/>
      </a:solidFill>
      <a:ln w="9525">
        <a:solidFill>
          <a:sysClr val="windowText" lastClr="000000">
            <a:lumMod val="15000"/>
            <a:lumOff val="85000"/>
          </a:sysClr>
        </a:solidFill>
      </a:ln>
    </cs:spPr>
  </cs:upBar>
  <cs:valueAxis>
    <cs:lnRef idx="0"/>
    <cs:fillRef idx="0"/>
    <cs:effectRef idx="0"/>
    <cs:fontRef idx="minor">
      <a:sysClr val="windowText" lastClr="000000">
        <a:lumMod val="65000"/>
        <a:lumOff val="35000"/>
      </a:sysClr>
    </cs:fontRef>
    <cs:defRPr sz="900" kern="1200"/>
  </cs:valueAxis>
  <cs:wall>
    <cs:lnRef idx="0"/>
    <cs:fillRef idx="0"/>
    <cs:effectRef idx="0"/>
    <cs:fontRef idx="minor">
      <a:sysClr val="windowText" lastClr="000000"/>
    </cs:fontRef>
    <cs:spPr>
      <a:noFill/>
      <a:ln>
        <a:noFill/>
      </a:ln>
    </cs:spPr>
  </cs:wall>
</cs:chartStyle>
</file>

<file path=ppt/charts/style6.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5F4068-628E-4D58-8304-7B3579480A0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5F4068-628E-4D58-8304-7B3579480A0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5F4068-628E-4D58-8304-7B3579480A0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image" Target="../media/image3.png"/><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image" Target="../media/image5.jpeg"/><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descr="676756565"/>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78677676"/>
          <p:cNvPicPr>
            <a:picLocks noChangeAspect="1"/>
          </p:cNvPicPr>
          <p:nvPr userDrawn="1"/>
        </p:nvPicPr>
        <p:blipFill>
          <a:blip r:embed="rId3"/>
          <a:srcRect t="19778"/>
          <a:stretch>
            <a:fillRect/>
          </a:stretch>
        </p:blipFill>
        <p:spPr>
          <a:xfrm>
            <a:off x="0" y="0"/>
            <a:ext cx="12192000" cy="7593330"/>
          </a:xfrm>
          <a:prstGeom prst="rect">
            <a:avLst/>
          </a:prstGeom>
        </p:spPr>
      </p:pic>
      <p:sp>
        <p:nvSpPr>
          <p:cNvPr id="2" name="标题 1"/>
          <p:cNvSpPr>
            <a:spLocks noGrp="1"/>
          </p:cNvSpPr>
          <p:nvPr>
            <p:ph type="ctrTitle" hasCustomPrompt="1"/>
            <p:custDataLst>
              <p:tags r:id="rId4"/>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5"/>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p:txBody>
          <a:bodyPr/>
          <a:lstStyle/>
          <a:p>
            <a:endParaRPr lang="zh-CN" altLang="en-US" dirty="0"/>
          </a:p>
        </p:txBody>
      </p:sp>
      <p:sp>
        <p:nvSpPr>
          <p:cNvPr id="18" name="灯片编号占位符 1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矩形 5"/>
          <p:cNvSpPr/>
          <p:nvPr userDrawn="1"/>
        </p:nvSpPr>
        <p:spPr>
          <a:xfrm>
            <a:off x="0" y="0"/>
            <a:ext cx="12204000" cy="1944000"/>
          </a:xfrm>
          <a:prstGeom prst="rect">
            <a:avLst/>
          </a:prstGeom>
          <a:gradFill>
            <a:gsLst>
              <a:gs pos="0">
                <a:srgbClr val="C00000"/>
              </a:gs>
              <a:gs pos="100000">
                <a:srgbClr val="760303"/>
              </a:gs>
            </a:gsLst>
            <a:lin ang="0" scaled="0"/>
          </a:gradFill>
          <a:ln>
            <a:noFill/>
          </a:ln>
          <a:effectLst/>
        </p:spPr>
        <p:txBody>
          <a:bodyPr vert="horz" wrap="square" lIns="91440" tIns="45720" rIns="91440" bIns="45720" numCol="1" anchor="t" anchorCtr="0" compatLnSpc="1"/>
          <a:p>
            <a:endParaRPr lang="zh-CN" altLang="en-US" sz="2400" kern="0"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2" name="标题 1"/>
          <p:cNvSpPr>
            <a:spLocks noGrp="1"/>
          </p:cNvSpPr>
          <p:nvPr userDrawn="1">
            <p:ph type="title" hasCustomPrompt="1"/>
            <p:custDataLst>
              <p:tags r:id="rId2"/>
            </p:custDataLst>
          </p:nvPr>
        </p:nvSpPr>
        <p:spPr>
          <a:xfrm>
            <a:off x="1522800" y="1339200"/>
            <a:ext cx="9144000" cy="2386800"/>
          </a:xfrm>
        </p:spPr>
        <p:txBody>
          <a:bodyPr lIns="100800" tIns="39600" rIns="75600" bIns="39600" anchor="b">
            <a:noAutofit/>
          </a:bodyPr>
          <a:lstStyle>
            <a:lvl1pPr algn="ctr">
              <a:defRPr sz="60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文本占位符 6"/>
          <p:cNvSpPr>
            <a:spLocks noGrp="1"/>
          </p:cNvSpPr>
          <p:nvPr userDrawn="1">
            <p:ph type="body" sz="quarter" idx="13"/>
            <p:custDataLst>
              <p:tags r:id="rId3"/>
            </p:custDataLst>
          </p:nvPr>
        </p:nvSpPr>
        <p:spPr>
          <a:xfrm>
            <a:off x="1522413" y="3862800"/>
            <a:ext cx="9144000" cy="1656000"/>
          </a:xfrm>
        </p:spPr>
        <p:txBody>
          <a:bodyPr lIns="100800" tIns="0" rIns="82800" bIns="0">
            <a:normAutofit/>
          </a:bodyPr>
          <a:lstStyle>
            <a:lvl1pPr marL="0" indent="0" algn="ctr">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6" name="日期占位符 5"/>
          <p:cNvSpPr>
            <a:spLocks noGrp="1"/>
          </p:cNvSpPr>
          <p:nvPr userDrawn="1">
            <p:ph type="dt" sz="half" idx="14"/>
            <p:custDataLst>
              <p:tags r:id="rId4"/>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userDrawn="1">
            <p:ph type="ftr" sz="quarter" idx="15"/>
            <p:custDataLst>
              <p:tags r:id="rId5"/>
            </p:custDataLst>
          </p:nvPr>
        </p:nvSpPr>
        <p:spPr/>
        <p:txBody>
          <a:bodyPr/>
          <a:lstStyle/>
          <a:p>
            <a:endParaRPr lang="zh-CN" altLang="en-US" dirty="0"/>
          </a:p>
        </p:txBody>
      </p:sp>
      <p:sp>
        <p:nvSpPr>
          <p:cNvPr id="9" name="灯片编号占位符 8"/>
          <p:cNvSpPr>
            <a:spLocks noGrp="1"/>
          </p:cNvSpPr>
          <p:nvPr userDrawn="1">
            <p:ph type="sldNum" sz="quarter" idx="16"/>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上下">
    <p:bg>
      <p:bgPr>
        <a:solidFill>
          <a:schemeClr val="bg2"/>
        </a:solidFill>
        <a:effectLst/>
      </p:bgPr>
    </p:bg>
    <p:spTree>
      <p:nvGrpSpPr>
        <p:cNvPr id="1" name=""/>
        <p:cNvGrpSpPr/>
        <p:nvPr/>
      </p:nvGrpSpPr>
      <p:grpSpPr>
        <a:xfrm>
          <a:off x="0" y="0"/>
          <a:ext cx="0" cy="0"/>
          <a:chOff x="0" y="0"/>
          <a:chExt cx="0" cy="0"/>
        </a:xfrm>
      </p:grpSpPr>
      <p:sp>
        <p:nvSpPr>
          <p:cNvPr id="3" name="矩形 2"/>
          <p:cNvSpPr/>
          <p:nvPr userDrawn="1"/>
        </p:nvSpPr>
        <p:spPr>
          <a:xfrm>
            <a:off x="-6000" y="729000"/>
            <a:ext cx="12204000" cy="5400000"/>
          </a:xfrm>
          <a:prstGeom prst="rect">
            <a:avLst/>
          </a:prstGeom>
          <a:gradFill>
            <a:gsLst>
              <a:gs pos="0">
                <a:srgbClr val="C00000"/>
              </a:gs>
              <a:gs pos="100000">
                <a:srgbClr val="760303"/>
              </a:gs>
            </a:gsLst>
            <a:lin ang="0" scaled="0"/>
          </a:gradFill>
          <a:ln>
            <a:noFill/>
          </a:ln>
          <a:effectLst/>
        </p:spPr>
        <p:txBody>
          <a:bodyPr vert="horz" wrap="square" lIns="91440" tIns="45720" rIns="91440" bIns="45720" numCol="1" anchor="t" anchorCtr="0" compatLnSpc="1"/>
          <a:p>
            <a:endParaRPr lang="zh-CN" altLang="en-US" sz="2400" kern="0"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日期占位符 5"/>
          <p:cNvSpPr>
            <a:spLocks noGrp="1"/>
          </p:cNvSpPr>
          <p:nvPr>
            <p:ph type="dt" sz="half" idx="15"/>
            <p:custDataLst>
              <p:tags r:id="rId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3"/>
            </p:custDataLst>
          </p:nvPr>
        </p:nvSpPr>
        <p:spPr/>
        <p:txBody>
          <a:bodyPr/>
          <a:lstStyle/>
          <a:p>
            <a:endParaRPr lang="zh-CN" altLang="en-US" dirty="0"/>
          </a:p>
        </p:txBody>
      </p:sp>
      <p:sp>
        <p:nvSpPr>
          <p:cNvPr id="11" name="灯片编号占位符 10"/>
          <p:cNvSpPr>
            <a:spLocks noGrp="1"/>
          </p:cNvSpPr>
          <p:nvPr>
            <p:ph type="sldNum" sz="quarter" idx="17"/>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3" name="矩形 2"/>
          <p:cNvSpPr/>
          <p:nvPr userDrawn="1"/>
        </p:nvSpPr>
        <p:spPr>
          <a:xfrm>
            <a:off x="0" y="0"/>
            <a:ext cx="12204000" cy="2160000"/>
          </a:xfrm>
          <a:prstGeom prst="rect">
            <a:avLst/>
          </a:prstGeom>
          <a:gradFill>
            <a:gsLst>
              <a:gs pos="0">
                <a:srgbClr val="C00000"/>
              </a:gs>
              <a:gs pos="100000">
                <a:srgbClr val="760303"/>
              </a:gs>
            </a:gsLst>
            <a:lin ang="0" scaled="0"/>
          </a:gradFill>
          <a:ln>
            <a:noFill/>
          </a:ln>
          <a:effectLst/>
        </p:spPr>
        <p:txBody>
          <a:bodyPr vert="horz" wrap="square" lIns="91440" tIns="45720" rIns="91440" bIns="45720" numCol="1" anchor="t" anchorCtr="0" compatLnSpc="1"/>
          <a:p>
            <a:endParaRPr lang="zh-CN" altLang="en-US" sz="2400" kern="0"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内容占位符 8"/>
          <p:cNvSpPr>
            <a:spLocks noGrp="1"/>
          </p:cNvSpPr>
          <p:nvPr>
            <p:ph sz="quarter" idx="14"/>
            <p:custDataLst>
              <p:tags r:id="rId2"/>
            </p:custDataLst>
          </p:nvPr>
        </p:nvSpPr>
        <p:spPr>
          <a:xfrm>
            <a:off x="612775" y="2808000"/>
            <a:ext cx="10965600" cy="34308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3"/>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4"/>
            </p:custDataLst>
          </p:nvPr>
        </p:nvSpPr>
        <p:spPr/>
        <p:txBody>
          <a:bodyPr/>
          <a:lstStyle/>
          <a:p>
            <a:endParaRPr lang="zh-CN" altLang="en-US" dirty="0"/>
          </a:p>
        </p:txBody>
      </p:sp>
      <p:sp>
        <p:nvSpPr>
          <p:cNvPr id="11" name="灯片编号占位符 10"/>
          <p:cNvSpPr>
            <a:spLocks noGrp="1"/>
          </p:cNvSpPr>
          <p:nvPr>
            <p:ph type="sldNum" sz="quarter" idx="17"/>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9" name="矩形 8"/>
          <p:cNvSpPr/>
          <p:nvPr userDrawn="1"/>
        </p:nvSpPr>
        <p:spPr>
          <a:xfrm>
            <a:off x="0" y="0"/>
            <a:ext cx="12204000" cy="1440000"/>
          </a:xfrm>
          <a:prstGeom prst="rect">
            <a:avLst/>
          </a:prstGeom>
          <a:gradFill>
            <a:gsLst>
              <a:gs pos="0">
                <a:srgbClr val="C00000"/>
              </a:gs>
              <a:gs pos="100000">
                <a:srgbClr val="760303"/>
              </a:gs>
            </a:gsLst>
            <a:lin ang="0" scaled="0"/>
          </a:gradFill>
          <a:ln>
            <a:noFill/>
          </a:ln>
          <a:effectLst/>
        </p:spPr>
        <p:txBody>
          <a:bodyPr vert="horz" wrap="square" lIns="91440" tIns="45720" rIns="91440" bIns="45720" numCol="1" anchor="t" anchorCtr="0" compatLnSpc="1"/>
          <a:p>
            <a:endParaRPr lang="zh-CN" altLang="en-US" sz="2400" kern="0"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userDrawn="1"/>
        </p:nvSpPr>
        <p:spPr>
          <a:xfrm>
            <a:off x="432000" y="72000"/>
            <a:ext cx="9684000" cy="461645"/>
          </a:xfrm>
          <a:prstGeom prst="rect">
            <a:avLst/>
          </a:prstGeom>
        </p:spPr>
        <p:txBody>
          <a:bodyPr wrap="square" lIns="0" tIns="0" rIns="0" bIns="0">
            <a:spAutoFit/>
          </a:bodyPr>
          <a:p>
            <a:pPr algn="dist" defTabSz="914400" fontAlgn="auto"/>
            <a:endParaRPr lang="zh-CN" altLang="en-US" sz="3000" b="1" spc="4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D60FB88-3AA4-4F1D-B4D4-3AEDAA1A765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24B6129-D42A-42B2-8E02-448EBEAE205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9" name="矩形 8"/>
          <p:cNvSpPr/>
          <p:nvPr userDrawn="1"/>
        </p:nvSpPr>
        <p:spPr>
          <a:xfrm>
            <a:off x="0" y="0"/>
            <a:ext cx="12204000" cy="1080000"/>
          </a:xfrm>
          <a:prstGeom prst="rect">
            <a:avLst/>
          </a:prstGeom>
          <a:gradFill>
            <a:gsLst>
              <a:gs pos="0">
                <a:srgbClr val="C00000"/>
              </a:gs>
              <a:gs pos="100000">
                <a:srgbClr val="760303"/>
              </a:gs>
            </a:gsLst>
            <a:lin ang="0" scaled="0"/>
          </a:gradFill>
          <a:ln>
            <a:noFill/>
          </a:ln>
          <a:effectLst/>
        </p:spPr>
        <p:txBody>
          <a:bodyPr vert="horz" wrap="square" lIns="91440" tIns="45720" rIns="91440" bIns="45720" numCol="1" anchor="t" anchorCtr="0" compatLnSpc="1"/>
          <a:p>
            <a:endParaRPr lang="zh-CN" altLang="en-US" sz="2400" kern="0"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9864000" y="279745"/>
            <a:ext cx="2316480" cy="807720"/>
          </a:xfrm>
          <a:prstGeom prst="rect">
            <a:avLst/>
          </a:prstGeom>
        </p:spPr>
      </p:pic>
      <p:sp>
        <p:nvSpPr>
          <p:cNvPr id="11" name="矩形 10"/>
          <p:cNvSpPr/>
          <p:nvPr userDrawn="1"/>
        </p:nvSpPr>
        <p:spPr>
          <a:xfrm>
            <a:off x="432000" y="72000"/>
            <a:ext cx="9684000" cy="461645"/>
          </a:xfrm>
          <a:prstGeom prst="rect">
            <a:avLst/>
          </a:prstGeom>
        </p:spPr>
        <p:txBody>
          <a:bodyPr wrap="square" lIns="0" tIns="0" rIns="0" bIns="0">
            <a:spAutoFit/>
          </a:bodyPr>
          <a:p>
            <a:pPr algn="dist" defTabSz="914400" fontAlgn="auto">
              <a:defRPr/>
            </a:pPr>
            <a:endParaRPr lang="zh-CN" altLang="en-US" sz="3000" b="1" spc="4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12" name="标题 11"/>
          <p:cNvSpPr>
            <a:spLocks noGrp="1"/>
          </p:cNvSpPr>
          <p:nvPr>
            <p:ph type="title"/>
            <p:custDataLst>
              <p:tags r:id="rId6"/>
            </p:custDataLst>
          </p:nvPr>
        </p:nvSpPr>
        <p:spPr>
          <a:xfrm>
            <a:off x="431870" y="72000"/>
            <a:ext cx="9720000" cy="534035"/>
          </a:xfrm>
        </p:spPr>
        <p:txBody>
          <a:bodyPr vert="horz" wrap="square" lIns="71755" tIns="36195" rIns="71755" bIns="36195" rtlCol="0" anchor="ctr" anchorCtr="0">
            <a:noAutofit/>
          </a:bodyPr>
          <a:lstStyle>
            <a:lvl1pPr marL="0" marR="0" algn="dist" defTabSz="914400" rtl="0" eaLnBrk="1" fontAlgn="auto" latinLnBrk="0" hangingPunct="1">
              <a:lnSpc>
                <a:spcPct val="100000"/>
              </a:lnSpc>
              <a:buClrTx/>
              <a:buSzTx/>
              <a:buFontTx/>
              <a:buNone/>
              <a:defRPr/>
            </a:lvl1pPr>
          </a:lstStyle>
          <a:p>
            <a:pPr lvl="0"/>
            <a:r>
              <a:rPr>
                <a:sym typeface="+mn-ea"/>
              </a:rPr>
              <a:t>单击此处编辑母版标题样式</a:t>
            </a:r>
            <a:endParaRPr>
              <a:sym typeface="+mn-ea"/>
            </a:endParaRPr>
          </a:p>
        </p:txBody>
      </p:sp>
      <p:sp>
        <p:nvSpPr>
          <p:cNvPr id="2" name="矩形 1"/>
          <p:cNvSpPr/>
          <p:nvPr userDrawn="1"/>
        </p:nvSpPr>
        <p:spPr>
          <a:xfrm>
            <a:off x="0" y="6444000"/>
            <a:ext cx="12204000" cy="432000"/>
          </a:xfrm>
          <a:prstGeom prst="rect">
            <a:avLst/>
          </a:prstGeom>
          <a:gradFill>
            <a:gsLst>
              <a:gs pos="0">
                <a:srgbClr val="C00000"/>
              </a:gs>
              <a:gs pos="100000">
                <a:srgbClr val="760303"/>
              </a:gs>
            </a:gsLst>
            <a:lin ang="0" scaled="0"/>
          </a:gradFill>
          <a:ln>
            <a:noFill/>
          </a:ln>
          <a:effectLst/>
        </p:spPr>
        <p:txBody>
          <a:bodyPr vert="horz" wrap="square" lIns="91440" tIns="45720" rIns="91440" bIns="45720" numCol="1" anchor="t" anchorCtr="0" compatLnSpc="1"/>
          <a:p>
            <a:endParaRPr lang="zh-CN" altLang="en-US" sz="2400" kern="0"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9" name="矩形 8"/>
          <p:cNvSpPr/>
          <p:nvPr userDrawn="1"/>
        </p:nvSpPr>
        <p:spPr>
          <a:xfrm>
            <a:off x="0" y="0"/>
            <a:ext cx="12204000" cy="1080000"/>
          </a:xfrm>
          <a:prstGeom prst="rect">
            <a:avLst/>
          </a:prstGeom>
          <a:gradFill>
            <a:gsLst>
              <a:gs pos="0">
                <a:srgbClr val="C00000"/>
              </a:gs>
              <a:gs pos="100000">
                <a:srgbClr val="760303"/>
              </a:gs>
            </a:gsLst>
            <a:lin ang="0" scaled="0"/>
          </a:gradFill>
          <a:ln>
            <a:noFill/>
          </a:ln>
          <a:effectLst/>
        </p:spPr>
        <p:txBody>
          <a:bodyPr vert="horz" wrap="square" lIns="91440" tIns="45720" rIns="91440" bIns="45720" numCol="1" anchor="t" anchorCtr="0" compatLnSpc="1"/>
          <a:p>
            <a:endParaRPr lang="zh-CN" altLang="en-US" sz="2400" kern="0"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9864000" y="279745"/>
            <a:ext cx="2316480" cy="807720"/>
          </a:xfrm>
          <a:prstGeom prst="rect">
            <a:avLst/>
          </a:prstGeom>
        </p:spPr>
      </p:pic>
      <p:sp>
        <p:nvSpPr>
          <p:cNvPr id="11" name="矩形 10"/>
          <p:cNvSpPr/>
          <p:nvPr userDrawn="1"/>
        </p:nvSpPr>
        <p:spPr>
          <a:xfrm>
            <a:off x="432000" y="72000"/>
            <a:ext cx="9684000" cy="461645"/>
          </a:xfrm>
          <a:prstGeom prst="rect">
            <a:avLst/>
          </a:prstGeom>
        </p:spPr>
        <p:txBody>
          <a:bodyPr wrap="square" lIns="0" tIns="0" rIns="0" bIns="0">
            <a:spAutoFit/>
          </a:bodyPr>
          <a:p>
            <a:pPr algn="dist" defTabSz="914400" fontAlgn="auto">
              <a:defRPr/>
            </a:pPr>
            <a:endParaRPr lang="zh-CN" altLang="en-US" sz="3000" b="1" spc="4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pic>
        <p:nvPicPr>
          <p:cNvPr id="2" name="图片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69177" y="308914"/>
            <a:ext cx="5453647" cy="658522"/>
          </a:xfrm>
          <a:prstGeom prst="rect">
            <a:avLst/>
          </a:prstGeom>
        </p:spPr>
      </p:pic>
      <p:sp>
        <p:nvSpPr>
          <p:cNvPr id="3" name="矩形 2"/>
          <p:cNvSpPr/>
          <p:nvPr userDrawn="1"/>
        </p:nvSpPr>
        <p:spPr>
          <a:xfrm>
            <a:off x="0" y="6408000"/>
            <a:ext cx="12204000" cy="432000"/>
          </a:xfrm>
          <a:prstGeom prst="rect">
            <a:avLst/>
          </a:prstGeom>
          <a:gradFill>
            <a:gsLst>
              <a:gs pos="0">
                <a:srgbClr val="C00000"/>
              </a:gs>
              <a:gs pos="100000">
                <a:srgbClr val="760303"/>
              </a:gs>
            </a:gsLst>
            <a:lin ang="0" scaled="0"/>
          </a:gradFill>
          <a:ln>
            <a:noFill/>
          </a:ln>
          <a:effectLst/>
        </p:spPr>
        <p:txBody>
          <a:bodyPr vert="horz" wrap="square" lIns="91440" tIns="45720" rIns="91440" bIns="45720" numCol="1" anchor="t" anchorCtr="0" compatLnSpc="1"/>
          <a:p>
            <a:endParaRPr lang="zh-CN" altLang="en-US" sz="2400" kern="0"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9" name="矩形 8"/>
          <p:cNvSpPr/>
          <p:nvPr userDrawn="1"/>
        </p:nvSpPr>
        <p:spPr>
          <a:xfrm>
            <a:off x="0" y="0"/>
            <a:ext cx="12204000" cy="1440000"/>
          </a:xfrm>
          <a:prstGeom prst="rect">
            <a:avLst/>
          </a:prstGeom>
          <a:gradFill>
            <a:gsLst>
              <a:gs pos="0">
                <a:srgbClr val="C00000"/>
              </a:gs>
              <a:gs pos="100000">
                <a:srgbClr val="760303"/>
              </a:gs>
            </a:gsLst>
            <a:lin ang="0" scaled="0"/>
          </a:gradFill>
          <a:ln>
            <a:noFill/>
          </a:ln>
          <a:effectLst/>
        </p:spPr>
        <p:txBody>
          <a:bodyPr vert="horz" wrap="square" lIns="91440" tIns="45720" rIns="91440" bIns="45720" numCol="1" anchor="t" anchorCtr="0" compatLnSpc="1"/>
          <a:p>
            <a:endParaRPr lang="zh-CN" altLang="en-US" sz="2400" kern="0"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userDrawn="1"/>
        </p:nvSpPr>
        <p:spPr>
          <a:xfrm>
            <a:off x="432000" y="72000"/>
            <a:ext cx="9684000" cy="461645"/>
          </a:xfrm>
          <a:prstGeom prst="rect">
            <a:avLst/>
          </a:prstGeom>
        </p:spPr>
        <p:txBody>
          <a:bodyPr wrap="square" lIns="0" tIns="0" rIns="0" bIns="0">
            <a:spAutoFit/>
          </a:bodyPr>
          <a:p>
            <a:pPr algn="dist" defTabSz="914400" fontAlgn="auto">
              <a:defRPr/>
            </a:pPr>
            <a:endParaRPr lang="zh-CN" altLang="en-US" sz="3000" b="1" spc="4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矩形 5"/>
          <p:cNvSpPr/>
          <p:nvPr userDrawn="1"/>
        </p:nvSpPr>
        <p:spPr>
          <a:xfrm>
            <a:off x="0" y="0"/>
            <a:ext cx="12204000" cy="1080000"/>
          </a:xfrm>
          <a:prstGeom prst="rect">
            <a:avLst/>
          </a:prstGeom>
          <a:gradFill>
            <a:gsLst>
              <a:gs pos="0">
                <a:srgbClr val="C00000"/>
              </a:gs>
              <a:gs pos="100000">
                <a:srgbClr val="760303"/>
              </a:gs>
            </a:gsLst>
            <a:lin ang="0" scaled="0"/>
          </a:gradFill>
          <a:ln>
            <a:noFill/>
          </a:ln>
          <a:effectLst/>
        </p:spPr>
        <p:txBody>
          <a:bodyPr vert="horz" wrap="square" lIns="91440" tIns="45720" rIns="91440" bIns="45720" numCol="1" anchor="t" anchorCtr="0" compatLnSpc="1"/>
          <a:p>
            <a:endParaRPr lang="zh-CN" altLang="en-US" sz="2400" kern="0"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no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30" name="图片 2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73511" y="-5451"/>
            <a:ext cx="12293679" cy="686890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76.xml"/><Relationship Id="rId23" Type="http://schemas.openxmlformats.org/officeDocument/2006/relationships/image" Target="../media/image7.jpeg"/><Relationship Id="rId22" Type="http://schemas.openxmlformats.org/officeDocument/2006/relationships/tags" Target="../tags/tag75.xml"/><Relationship Id="rId21" Type="http://schemas.openxmlformats.org/officeDocument/2006/relationships/tags" Target="../tags/tag74.xml"/><Relationship Id="rId20" Type="http://schemas.openxmlformats.org/officeDocument/2006/relationships/tags" Target="../tags/tag73.xml"/><Relationship Id="rId2" Type="http://schemas.openxmlformats.org/officeDocument/2006/relationships/slideLayout" Target="../slideLayouts/slideLayout2.xml"/><Relationship Id="rId19" Type="http://schemas.openxmlformats.org/officeDocument/2006/relationships/tags" Target="../tags/tag72.xml"/><Relationship Id="rId18" Type="http://schemas.openxmlformats.org/officeDocument/2006/relationships/tags" Target="../tags/tag71.xml"/><Relationship Id="rId17" Type="http://schemas.openxmlformats.org/officeDocument/2006/relationships/image" Target="../media/image6.pn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image" Target="../media/image7.jpeg"/><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image" Target="../media/image6.png"/><Relationship Id="rId2" Type="http://schemas.openxmlformats.org/officeDocument/2006/relationships/slideLayout" Target="../slideLayouts/slideLayout18.xml"/><Relationship Id="rId11" Type="http://schemas.openxmlformats.org/officeDocument/2006/relationships/theme" Target="../theme/theme2.xml"/><Relationship Id="rId10" Type="http://schemas.openxmlformats.org/officeDocument/2006/relationships/tags" Target="../tags/tag8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7" name="图片 6"/>
          <p:cNvPicPr>
            <a:picLocks noChangeAspect="1"/>
          </p:cNvPicPr>
          <p:nvPr userDrawn="1"/>
        </p:nvPicPr>
        <p:blipFill>
          <a:blip r:embed="rId23">
            <a:alphaModFix amt="50000"/>
            <a:extLst>
              <a:ext uri="{28A0092B-C50C-407E-A947-70E740481C1C}">
                <a14:useLocalDpi xmlns:a14="http://schemas.microsoft.com/office/drawing/2010/main" val="0"/>
              </a:ext>
            </a:extLst>
          </a:blip>
          <a:srcRect b="32639"/>
          <a:stretch>
            <a:fillRect/>
          </a:stretch>
        </p:blipFill>
        <p:spPr>
          <a:xfrm flipV="1">
            <a:off x="-8255" y="0"/>
            <a:ext cx="12192000" cy="6857365"/>
          </a:xfrm>
          <a:prstGeom prst="rect">
            <a:avLst/>
          </a:prstGeom>
        </p:spPr>
      </p:pic>
    </p:spTree>
    <p:custDataLst>
      <p:tags r:id="rId2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7" name="图片 6"/>
          <p:cNvPicPr>
            <a:picLocks noChangeAspect="1"/>
          </p:cNvPicPr>
          <p:nvPr userDrawn="1"/>
        </p:nvPicPr>
        <p:blipFill>
          <a:blip r:embed="rId9">
            <a:alphaModFix amt="50000"/>
          </a:blip>
          <a:srcRect b="32639"/>
          <a:stretch>
            <a:fillRect/>
          </a:stretch>
        </p:blipFill>
        <p:spPr>
          <a:xfrm flipV="1">
            <a:off x="-8255" y="0"/>
            <a:ext cx="12192000" cy="6857365"/>
          </a:xfrm>
          <a:prstGeom prst="rect">
            <a:avLst/>
          </a:prstGeom>
        </p:spPr>
      </p:pic>
    </p:spTree>
    <p:custDataLst>
      <p:tags r:id="rId10"/>
    </p:custData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7.xml"/><Relationship Id="rId1" Type="http://schemas.openxmlformats.org/officeDocument/2006/relationships/tags" Target="../tags/tag86.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5.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6.xml"/><Relationship Id="rId1" Type="http://schemas.openxmlformats.org/officeDocument/2006/relationships/chart" Target="../charts/chart1.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157.xml"/><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chart" Target="../charts/chart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60.xml"/><Relationship Id="rId2" Type="http://schemas.openxmlformats.org/officeDocument/2006/relationships/chart" Target="../charts/chart6.xml"/><Relationship Id="rId1"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8.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6.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9" Type="http://schemas.openxmlformats.org/officeDocument/2006/relationships/tags" Target="../tags/tag175.xml"/><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2" Type="http://schemas.openxmlformats.org/officeDocument/2006/relationships/notesSlide" Target="../notesSlides/notesSlide3.xml"/><Relationship Id="rId11" Type="http://schemas.openxmlformats.org/officeDocument/2006/relationships/slideLayout" Target="../slideLayouts/slideLayout17.xml"/><Relationship Id="rId10" Type="http://schemas.openxmlformats.org/officeDocument/2006/relationships/tags" Target="../tags/tag176.xml"/><Relationship Id="rId1" Type="http://schemas.openxmlformats.org/officeDocument/2006/relationships/tags" Target="../tags/tag16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8.xml"/></Relationships>
</file>

<file path=ppt/slides/_rels/slide27.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2" Type="http://schemas.openxmlformats.org/officeDocument/2006/relationships/slideLayout" Target="../slideLayouts/slideLayout3.xml"/><Relationship Id="rId21" Type="http://schemas.openxmlformats.org/officeDocument/2006/relationships/tags" Target="../tags/tag199.xml"/><Relationship Id="rId20" Type="http://schemas.openxmlformats.org/officeDocument/2006/relationships/tags" Target="../tags/tag198.xml"/><Relationship Id="rId2" Type="http://schemas.openxmlformats.org/officeDocument/2006/relationships/tags" Target="../tags/tag180.xml"/><Relationship Id="rId19" Type="http://schemas.openxmlformats.org/officeDocument/2006/relationships/tags" Target="../tags/tag197.xml"/><Relationship Id="rId18" Type="http://schemas.openxmlformats.org/officeDocument/2006/relationships/tags" Target="../tags/tag196.xml"/><Relationship Id="rId17" Type="http://schemas.openxmlformats.org/officeDocument/2006/relationships/tags" Target="../tags/tag195.xml"/><Relationship Id="rId16" Type="http://schemas.openxmlformats.org/officeDocument/2006/relationships/tags" Target="../tags/tag194.xml"/><Relationship Id="rId15" Type="http://schemas.openxmlformats.org/officeDocument/2006/relationships/tags" Target="../tags/tag193.xml"/><Relationship Id="rId14" Type="http://schemas.openxmlformats.org/officeDocument/2006/relationships/tags" Target="../tags/tag192.xml"/><Relationship Id="rId13" Type="http://schemas.openxmlformats.org/officeDocument/2006/relationships/tags" Target="../tags/tag191.xml"/><Relationship Id="rId12" Type="http://schemas.openxmlformats.org/officeDocument/2006/relationships/tags" Target="../tags/tag190.xml"/><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tags" Target="../tags/tag179.xml"/></Relationships>
</file>

<file path=ppt/slides/_rels/slide28.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1" Type="http://schemas.openxmlformats.org/officeDocument/2006/relationships/slideLayout" Target="../slideLayouts/slideLayout3.xml"/><Relationship Id="rId10" Type="http://schemas.openxmlformats.org/officeDocument/2006/relationships/tags" Target="../tags/tag209.xml"/><Relationship Id="rId1" Type="http://schemas.openxmlformats.org/officeDocument/2006/relationships/tags" Target="../tags/tag200.xml"/></Relationships>
</file>

<file path=ppt/slides/_rels/slide29.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4" Type="http://schemas.openxmlformats.org/officeDocument/2006/relationships/slideLayout" Target="../slideLayouts/slideLayout3.xml"/><Relationship Id="rId13" Type="http://schemas.openxmlformats.org/officeDocument/2006/relationships/tags" Target="../tags/tag222.xml"/><Relationship Id="rId12" Type="http://schemas.openxmlformats.org/officeDocument/2006/relationships/tags" Target="../tags/tag221.xml"/><Relationship Id="rId11" Type="http://schemas.openxmlformats.org/officeDocument/2006/relationships/tags" Target="../tags/tag220.xml"/><Relationship Id="rId10" Type="http://schemas.openxmlformats.org/officeDocument/2006/relationships/tags" Target="../tags/tag219.xml"/><Relationship Id="rId1" Type="http://schemas.openxmlformats.org/officeDocument/2006/relationships/tags" Target="../tags/tag21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9.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5.xml"/></Relationships>
</file>

<file path=ppt/slides/_rels/slide33.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tags" Target="../tags/tag232.xml"/><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4" Type="http://schemas.openxmlformats.org/officeDocument/2006/relationships/slideLayout" Target="../slideLayouts/slideLayout3.xml"/><Relationship Id="rId23" Type="http://schemas.openxmlformats.org/officeDocument/2006/relationships/tags" Target="../tags/tag245.xml"/><Relationship Id="rId22" Type="http://schemas.openxmlformats.org/officeDocument/2006/relationships/tags" Target="../tags/tag244.xml"/><Relationship Id="rId21" Type="http://schemas.openxmlformats.org/officeDocument/2006/relationships/tags" Target="../tags/tag243.xml"/><Relationship Id="rId20" Type="http://schemas.openxmlformats.org/officeDocument/2006/relationships/tags" Target="../tags/tag242.xml"/><Relationship Id="rId2" Type="http://schemas.openxmlformats.org/officeDocument/2006/relationships/image" Target="../media/image12.jpeg"/><Relationship Id="rId19" Type="http://schemas.openxmlformats.org/officeDocument/2006/relationships/tags" Target="../tags/tag241.xml"/><Relationship Id="rId18" Type="http://schemas.openxmlformats.org/officeDocument/2006/relationships/tags" Target="../tags/tag240.xml"/><Relationship Id="rId17" Type="http://schemas.openxmlformats.org/officeDocument/2006/relationships/image" Target="../media/image14.jpeg"/><Relationship Id="rId16" Type="http://schemas.openxmlformats.org/officeDocument/2006/relationships/tags" Target="../tags/tag239.xml"/><Relationship Id="rId15" Type="http://schemas.openxmlformats.org/officeDocument/2006/relationships/tags" Target="../tags/tag238.xml"/><Relationship Id="rId14" Type="http://schemas.openxmlformats.org/officeDocument/2006/relationships/tags" Target="../tags/tag237.xml"/><Relationship Id="rId13" Type="http://schemas.openxmlformats.org/officeDocument/2006/relationships/tags" Target="../tags/tag236.xml"/><Relationship Id="rId12" Type="http://schemas.openxmlformats.org/officeDocument/2006/relationships/tags" Target="../tags/tag235.xml"/><Relationship Id="rId11" Type="http://schemas.openxmlformats.org/officeDocument/2006/relationships/tags" Target="../tags/tag234.xml"/><Relationship Id="rId10" Type="http://schemas.openxmlformats.org/officeDocument/2006/relationships/image" Target="../media/image13.jpeg"/><Relationship Id="rId1" Type="http://schemas.openxmlformats.org/officeDocument/2006/relationships/tags" Target="../tags/tag226.xml"/></Relationships>
</file>

<file path=ppt/slides/_rels/slide34.xml.rels><?xml version="1.0" encoding="UTF-8" standalone="yes"?>
<Relationships xmlns="http://schemas.openxmlformats.org/package/2006/relationships"><Relationship Id="rId9" Type="http://schemas.openxmlformats.org/officeDocument/2006/relationships/tags" Target="../tags/tag254.xml"/><Relationship Id="rId87" Type="http://schemas.openxmlformats.org/officeDocument/2006/relationships/slideLayout" Target="../slideLayouts/slideLayout3.xml"/><Relationship Id="rId86" Type="http://schemas.openxmlformats.org/officeDocument/2006/relationships/tags" Target="../tags/tag331.xml"/><Relationship Id="rId85" Type="http://schemas.openxmlformats.org/officeDocument/2006/relationships/tags" Target="../tags/tag330.xml"/><Relationship Id="rId84" Type="http://schemas.openxmlformats.org/officeDocument/2006/relationships/tags" Target="../tags/tag329.xml"/><Relationship Id="rId83" Type="http://schemas.openxmlformats.org/officeDocument/2006/relationships/tags" Target="../tags/tag328.xml"/><Relationship Id="rId82" Type="http://schemas.openxmlformats.org/officeDocument/2006/relationships/tags" Target="../tags/tag327.xml"/><Relationship Id="rId81" Type="http://schemas.openxmlformats.org/officeDocument/2006/relationships/tags" Target="../tags/tag326.xml"/><Relationship Id="rId80" Type="http://schemas.openxmlformats.org/officeDocument/2006/relationships/tags" Target="../tags/tag325.xml"/><Relationship Id="rId8" Type="http://schemas.openxmlformats.org/officeDocument/2006/relationships/tags" Target="../tags/tag253.xml"/><Relationship Id="rId79" Type="http://schemas.openxmlformats.org/officeDocument/2006/relationships/tags" Target="../tags/tag324.xml"/><Relationship Id="rId78" Type="http://schemas.openxmlformats.org/officeDocument/2006/relationships/tags" Target="../tags/tag323.xml"/><Relationship Id="rId77" Type="http://schemas.openxmlformats.org/officeDocument/2006/relationships/tags" Target="../tags/tag322.xml"/><Relationship Id="rId76" Type="http://schemas.openxmlformats.org/officeDocument/2006/relationships/tags" Target="../tags/tag321.xml"/><Relationship Id="rId75" Type="http://schemas.openxmlformats.org/officeDocument/2006/relationships/tags" Target="../tags/tag320.xml"/><Relationship Id="rId74" Type="http://schemas.openxmlformats.org/officeDocument/2006/relationships/tags" Target="../tags/tag319.xml"/><Relationship Id="rId73" Type="http://schemas.openxmlformats.org/officeDocument/2006/relationships/tags" Target="../tags/tag318.xml"/><Relationship Id="rId72" Type="http://schemas.openxmlformats.org/officeDocument/2006/relationships/tags" Target="../tags/tag317.xml"/><Relationship Id="rId71" Type="http://schemas.openxmlformats.org/officeDocument/2006/relationships/tags" Target="../tags/tag316.xml"/><Relationship Id="rId70" Type="http://schemas.openxmlformats.org/officeDocument/2006/relationships/tags" Target="../tags/tag315.xml"/><Relationship Id="rId7" Type="http://schemas.openxmlformats.org/officeDocument/2006/relationships/tags" Target="../tags/tag252.xml"/><Relationship Id="rId69" Type="http://schemas.openxmlformats.org/officeDocument/2006/relationships/tags" Target="../tags/tag314.xml"/><Relationship Id="rId68" Type="http://schemas.openxmlformats.org/officeDocument/2006/relationships/tags" Target="../tags/tag313.xml"/><Relationship Id="rId67" Type="http://schemas.openxmlformats.org/officeDocument/2006/relationships/tags" Target="../tags/tag312.xml"/><Relationship Id="rId66" Type="http://schemas.openxmlformats.org/officeDocument/2006/relationships/tags" Target="../tags/tag311.xml"/><Relationship Id="rId65" Type="http://schemas.openxmlformats.org/officeDocument/2006/relationships/tags" Target="../tags/tag310.xml"/><Relationship Id="rId64" Type="http://schemas.openxmlformats.org/officeDocument/2006/relationships/tags" Target="../tags/tag309.xml"/><Relationship Id="rId63" Type="http://schemas.openxmlformats.org/officeDocument/2006/relationships/tags" Target="../tags/tag308.xml"/><Relationship Id="rId62" Type="http://schemas.openxmlformats.org/officeDocument/2006/relationships/tags" Target="../tags/tag307.xml"/><Relationship Id="rId61" Type="http://schemas.openxmlformats.org/officeDocument/2006/relationships/tags" Target="../tags/tag306.xml"/><Relationship Id="rId60" Type="http://schemas.openxmlformats.org/officeDocument/2006/relationships/tags" Target="../tags/tag305.xml"/><Relationship Id="rId6" Type="http://schemas.openxmlformats.org/officeDocument/2006/relationships/tags" Target="../tags/tag251.xml"/><Relationship Id="rId59" Type="http://schemas.openxmlformats.org/officeDocument/2006/relationships/tags" Target="../tags/tag304.xml"/><Relationship Id="rId58" Type="http://schemas.openxmlformats.org/officeDocument/2006/relationships/tags" Target="../tags/tag303.xml"/><Relationship Id="rId57" Type="http://schemas.openxmlformats.org/officeDocument/2006/relationships/tags" Target="../tags/tag302.xml"/><Relationship Id="rId56" Type="http://schemas.openxmlformats.org/officeDocument/2006/relationships/tags" Target="../tags/tag301.xml"/><Relationship Id="rId55" Type="http://schemas.openxmlformats.org/officeDocument/2006/relationships/tags" Target="../tags/tag300.xml"/><Relationship Id="rId54" Type="http://schemas.openxmlformats.org/officeDocument/2006/relationships/tags" Target="../tags/tag299.xml"/><Relationship Id="rId53" Type="http://schemas.openxmlformats.org/officeDocument/2006/relationships/tags" Target="../tags/tag298.xml"/><Relationship Id="rId52" Type="http://schemas.openxmlformats.org/officeDocument/2006/relationships/tags" Target="../tags/tag297.xml"/><Relationship Id="rId51" Type="http://schemas.openxmlformats.org/officeDocument/2006/relationships/tags" Target="../tags/tag296.xml"/><Relationship Id="rId50" Type="http://schemas.openxmlformats.org/officeDocument/2006/relationships/tags" Target="../tags/tag295.xml"/><Relationship Id="rId5" Type="http://schemas.openxmlformats.org/officeDocument/2006/relationships/tags" Target="../tags/tag250.xml"/><Relationship Id="rId49" Type="http://schemas.openxmlformats.org/officeDocument/2006/relationships/tags" Target="../tags/tag294.xml"/><Relationship Id="rId48" Type="http://schemas.openxmlformats.org/officeDocument/2006/relationships/tags" Target="../tags/tag293.xml"/><Relationship Id="rId47" Type="http://schemas.openxmlformats.org/officeDocument/2006/relationships/tags" Target="../tags/tag292.xml"/><Relationship Id="rId46" Type="http://schemas.openxmlformats.org/officeDocument/2006/relationships/tags" Target="../tags/tag291.xml"/><Relationship Id="rId45" Type="http://schemas.openxmlformats.org/officeDocument/2006/relationships/tags" Target="../tags/tag290.xml"/><Relationship Id="rId44" Type="http://schemas.openxmlformats.org/officeDocument/2006/relationships/tags" Target="../tags/tag289.xml"/><Relationship Id="rId43" Type="http://schemas.openxmlformats.org/officeDocument/2006/relationships/tags" Target="../tags/tag288.xml"/><Relationship Id="rId42" Type="http://schemas.openxmlformats.org/officeDocument/2006/relationships/tags" Target="../tags/tag287.xml"/><Relationship Id="rId41" Type="http://schemas.openxmlformats.org/officeDocument/2006/relationships/tags" Target="../tags/tag286.xml"/><Relationship Id="rId40" Type="http://schemas.openxmlformats.org/officeDocument/2006/relationships/tags" Target="../tags/tag285.xml"/><Relationship Id="rId4" Type="http://schemas.openxmlformats.org/officeDocument/2006/relationships/tags" Target="../tags/tag249.xml"/><Relationship Id="rId39" Type="http://schemas.openxmlformats.org/officeDocument/2006/relationships/tags" Target="../tags/tag284.xml"/><Relationship Id="rId38" Type="http://schemas.openxmlformats.org/officeDocument/2006/relationships/tags" Target="../tags/tag283.xml"/><Relationship Id="rId37" Type="http://schemas.openxmlformats.org/officeDocument/2006/relationships/tags" Target="../tags/tag282.xml"/><Relationship Id="rId36" Type="http://schemas.openxmlformats.org/officeDocument/2006/relationships/tags" Target="../tags/tag281.xml"/><Relationship Id="rId35" Type="http://schemas.openxmlformats.org/officeDocument/2006/relationships/tags" Target="../tags/tag280.xml"/><Relationship Id="rId34" Type="http://schemas.openxmlformats.org/officeDocument/2006/relationships/tags" Target="../tags/tag279.xml"/><Relationship Id="rId33" Type="http://schemas.openxmlformats.org/officeDocument/2006/relationships/tags" Target="../tags/tag278.xml"/><Relationship Id="rId32" Type="http://schemas.openxmlformats.org/officeDocument/2006/relationships/tags" Target="../tags/tag277.xml"/><Relationship Id="rId31" Type="http://schemas.openxmlformats.org/officeDocument/2006/relationships/tags" Target="../tags/tag276.xml"/><Relationship Id="rId30" Type="http://schemas.openxmlformats.org/officeDocument/2006/relationships/tags" Target="../tags/tag275.xml"/><Relationship Id="rId3" Type="http://schemas.openxmlformats.org/officeDocument/2006/relationships/tags" Target="../tags/tag248.xml"/><Relationship Id="rId29" Type="http://schemas.openxmlformats.org/officeDocument/2006/relationships/tags" Target="../tags/tag274.xml"/><Relationship Id="rId28" Type="http://schemas.openxmlformats.org/officeDocument/2006/relationships/tags" Target="../tags/tag273.xml"/><Relationship Id="rId27" Type="http://schemas.openxmlformats.org/officeDocument/2006/relationships/tags" Target="../tags/tag272.xml"/><Relationship Id="rId26" Type="http://schemas.openxmlformats.org/officeDocument/2006/relationships/tags" Target="../tags/tag271.xml"/><Relationship Id="rId25" Type="http://schemas.openxmlformats.org/officeDocument/2006/relationships/tags" Target="../tags/tag270.xml"/><Relationship Id="rId24" Type="http://schemas.openxmlformats.org/officeDocument/2006/relationships/tags" Target="../tags/tag269.xml"/><Relationship Id="rId23" Type="http://schemas.openxmlformats.org/officeDocument/2006/relationships/tags" Target="../tags/tag268.xml"/><Relationship Id="rId22" Type="http://schemas.openxmlformats.org/officeDocument/2006/relationships/tags" Target="../tags/tag267.xml"/><Relationship Id="rId21" Type="http://schemas.openxmlformats.org/officeDocument/2006/relationships/tags" Target="../tags/tag266.xml"/><Relationship Id="rId20" Type="http://schemas.openxmlformats.org/officeDocument/2006/relationships/tags" Target="../tags/tag265.xml"/><Relationship Id="rId2" Type="http://schemas.openxmlformats.org/officeDocument/2006/relationships/tags" Target="../tags/tag247.xml"/><Relationship Id="rId19" Type="http://schemas.openxmlformats.org/officeDocument/2006/relationships/tags" Target="../tags/tag264.xml"/><Relationship Id="rId18" Type="http://schemas.openxmlformats.org/officeDocument/2006/relationships/tags" Target="../tags/tag263.xml"/><Relationship Id="rId17" Type="http://schemas.openxmlformats.org/officeDocument/2006/relationships/tags" Target="../tags/tag262.xml"/><Relationship Id="rId16" Type="http://schemas.openxmlformats.org/officeDocument/2006/relationships/tags" Target="../tags/tag261.xml"/><Relationship Id="rId15" Type="http://schemas.openxmlformats.org/officeDocument/2006/relationships/tags" Target="../tags/tag260.xml"/><Relationship Id="rId14" Type="http://schemas.openxmlformats.org/officeDocument/2006/relationships/tags" Target="../tags/tag259.xml"/><Relationship Id="rId13" Type="http://schemas.openxmlformats.org/officeDocument/2006/relationships/tags" Target="../tags/tag258.xml"/><Relationship Id="rId12" Type="http://schemas.openxmlformats.org/officeDocument/2006/relationships/tags" Target="../tags/tag257.xml"/><Relationship Id="rId11" Type="http://schemas.openxmlformats.org/officeDocument/2006/relationships/tags" Target="../tags/tag256.xml"/><Relationship Id="rId10" Type="http://schemas.openxmlformats.org/officeDocument/2006/relationships/tags" Target="../tags/tag255.xml"/><Relationship Id="rId1" Type="http://schemas.openxmlformats.org/officeDocument/2006/relationships/tags" Target="../tags/tag246.xml"/></Relationships>
</file>

<file path=ppt/slides/_rels/slide35.xml.rels><?xml version="1.0" encoding="UTF-8" standalone="yes"?>
<Relationships xmlns="http://schemas.openxmlformats.org/package/2006/relationships"><Relationship Id="rId9" Type="http://schemas.openxmlformats.org/officeDocument/2006/relationships/tags" Target="../tags/tag340.xml"/><Relationship Id="rId8" Type="http://schemas.openxmlformats.org/officeDocument/2006/relationships/tags" Target="../tags/tag339.xml"/><Relationship Id="rId7" Type="http://schemas.openxmlformats.org/officeDocument/2006/relationships/tags" Target="../tags/tag338.xml"/><Relationship Id="rId6" Type="http://schemas.openxmlformats.org/officeDocument/2006/relationships/tags" Target="../tags/tag337.xml"/><Relationship Id="rId5" Type="http://schemas.openxmlformats.org/officeDocument/2006/relationships/tags" Target="../tags/tag336.xml"/><Relationship Id="rId4" Type="http://schemas.openxmlformats.org/officeDocument/2006/relationships/tags" Target="../tags/tag335.xml"/><Relationship Id="rId3" Type="http://schemas.openxmlformats.org/officeDocument/2006/relationships/tags" Target="../tags/tag334.xml"/><Relationship Id="rId2" Type="http://schemas.openxmlformats.org/officeDocument/2006/relationships/tags" Target="../tags/tag333.xml"/><Relationship Id="rId11" Type="http://schemas.openxmlformats.org/officeDocument/2006/relationships/slideLayout" Target="../slideLayouts/slideLayout3.xml"/><Relationship Id="rId10" Type="http://schemas.openxmlformats.org/officeDocument/2006/relationships/tags" Target="../tags/tag341.xml"/><Relationship Id="rId1" Type="http://schemas.openxmlformats.org/officeDocument/2006/relationships/tags" Target="../tags/tag33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5.xml"/></Relationships>
</file>

<file path=ppt/slides/_rels/slide4.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5" Type="http://schemas.openxmlformats.org/officeDocument/2006/relationships/notesSlide" Target="../notesSlides/notesSlide1.xml"/><Relationship Id="rId14" Type="http://schemas.openxmlformats.org/officeDocument/2006/relationships/slideLayout" Target="../slideLayouts/slideLayout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tags" Target="../tags/tag90.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352.xml"/><Relationship Id="rId6" Type="http://schemas.openxmlformats.org/officeDocument/2006/relationships/tags" Target="../tags/tag351.xml"/><Relationship Id="rId5" Type="http://schemas.openxmlformats.org/officeDocument/2006/relationships/tags" Target="../tags/tag350.xml"/><Relationship Id="rId4" Type="http://schemas.openxmlformats.org/officeDocument/2006/relationships/tags" Target="../tags/tag349.xml"/><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3.xml"/></Relationships>
</file>

<file path=ppt/slides/_rels/slide42.xml.rels><?xml version="1.0" encoding="UTF-8" standalone="yes"?>
<Relationships xmlns="http://schemas.openxmlformats.org/package/2006/relationships"><Relationship Id="rId9" Type="http://schemas.openxmlformats.org/officeDocument/2006/relationships/tags" Target="../tags/tag362.xml"/><Relationship Id="rId8" Type="http://schemas.openxmlformats.org/officeDocument/2006/relationships/tags" Target="../tags/tag361.xml"/><Relationship Id="rId7" Type="http://schemas.openxmlformats.org/officeDocument/2006/relationships/tags" Target="../tags/tag360.xml"/><Relationship Id="rId6" Type="http://schemas.openxmlformats.org/officeDocument/2006/relationships/tags" Target="../tags/tag359.xml"/><Relationship Id="rId5" Type="http://schemas.openxmlformats.org/officeDocument/2006/relationships/tags" Target="../tags/tag358.xml"/><Relationship Id="rId4" Type="http://schemas.openxmlformats.org/officeDocument/2006/relationships/tags" Target="../tags/tag357.xml"/><Relationship Id="rId3" Type="http://schemas.openxmlformats.org/officeDocument/2006/relationships/tags" Target="../tags/tag356.xml"/><Relationship Id="rId2" Type="http://schemas.openxmlformats.org/officeDocument/2006/relationships/tags" Target="../tags/tag355.xml"/><Relationship Id="rId14" Type="http://schemas.openxmlformats.org/officeDocument/2006/relationships/slideLayout" Target="../slideLayouts/slideLayout3.xml"/><Relationship Id="rId13" Type="http://schemas.openxmlformats.org/officeDocument/2006/relationships/tags" Target="../tags/tag366.xml"/><Relationship Id="rId12" Type="http://schemas.openxmlformats.org/officeDocument/2006/relationships/tags" Target="../tags/tag365.xml"/><Relationship Id="rId11" Type="http://schemas.openxmlformats.org/officeDocument/2006/relationships/tags" Target="../tags/tag364.xml"/><Relationship Id="rId10" Type="http://schemas.openxmlformats.org/officeDocument/2006/relationships/tags" Target="../tags/tag363.xml"/><Relationship Id="rId1" Type="http://schemas.openxmlformats.org/officeDocument/2006/relationships/tags" Target="../tags/tag35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6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6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69.xml"/></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376.xml"/><Relationship Id="rId6" Type="http://schemas.openxmlformats.org/officeDocument/2006/relationships/tags" Target="../tags/tag375.xml"/><Relationship Id="rId5" Type="http://schemas.openxmlformats.org/officeDocument/2006/relationships/tags" Target="../tags/tag374.xml"/><Relationship Id="rId4" Type="http://schemas.openxmlformats.org/officeDocument/2006/relationships/tags" Target="../tags/tag373.xml"/><Relationship Id="rId3" Type="http://schemas.openxmlformats.org/officeDocument/2006/relationships/tags" Target="../tags/tag372.xml"/><Relationship Id="rId2" Type="http://schemas.openxmlformats.org/officeDocument/2006/relationships/tags" Target="../tags/tag371.xml"/><Relationship Id="rId1" Type="http://schemas.openxmlformats.org/officeDocument/2006/relationships/tags" Target="../tags/tag370.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78.xml"/><Relationship Id="rId1" Type="http://schemas.openxmlformats.org/officeDocument/2006/relationships/tags" Target="../tags/tag37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7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8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3.xml"/><Relationship Id="rId1"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8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82.xml"/></Relationships>
</file>

<file path=ppt/slides/_rels/slide52.xml.rels><?xml version="1.0" encoding="UTF-8" standalone="yes"?>
<Relationships xmlns="http://schemas.openxmlformats.org/package/2006/relationships"><Relationship Id="rId9" Type="http://schemas.openxmlformats.org/officeDocument/2006/relationships/tags" Target="../tags/tag391.xml"/><Relationship Id="rId8" Type="http://schemas.openxmlformats.org/officeDocument/2006/relationships/tags" Target="../tags/tag390.xml"/><Relationship Id="rId7" Type="http://schemas.openxmlformats.org/officeDocument/2006/relationships/tags" Target="../tags/tag389.xml"/><Relationship Id="rId6" Type="http://schemas.openxmlformats.org/officeDocument/2006/relationships/tags" Target="../tags/tag388.xml"/><Relationship Id="rId5" Type="http://schemas.openxmlformats.org/officeDocument/2006/relationships/tags" Target="../tags/tag387.xml"/><Relationship Id="rId4" Type="http://schemas.openxmlformats.org/officeDocument/2006/relationships/tags" Target="../tags/tag386.xml"/><Relationship Id="rId3" Type="http://schemas.openxmlformats.org/officeDocument/2006/relationships/tags" Target="../tags/tag385.xml"/><Relationship Id="rId2" Type="http://schemas.openxmlformats.org/officeDocument/2006/relationships/tags" Target="../tags/tag384.xml"/><Relationship Id="rId17" Type="http://schemas.openxmlformats.org/officeDocument/2006/relationships/slideLayout" Target="../slideLayouts/slideLayout3.xml"/><Relationship Id="rId16" Type="http://schemas.openxmlformats.org/officeDocument/2006/relationships/tags" Target="../tags/tag398.xml"/><Relationship Id="rId15" Type="http://schemas.openxmlformats.org/officeDocument/2006/relationships/tags" Target="../tags/tag397.xml"/><Relationship Id="rId14" Type="http://schemas.openxmlformats.org/officeDocument/2006/relationships/tags" Target="../tags/tag396.xml"/><Relationship Id="rId13" Type="http://schemas.openxmlformats.org/officeDocument/2006/relationships/tags" Target="../tags/tag395.xml"/><Relationship Id="rId12" Type="http://schemas.openxmlformats.org/officeDocument/2006/relationships/tags" Target="../tags/tag394.xml"/><Relationship Id="rId11" Type="http://schemas.openxmlformats.org/officeDocument/2006/relationships/tags" Target="../tags/tag393.xml"/><Relationship Id="rId10" Type="http://schemas.openxmlformats.org/officeDocument/2006/relationships/tags" Target="../tags/tag392.xml"/><Relationship Id="rId1" Type="http://schemas.openxmlformats.org/officeDocument/2006/relationships/tags" Target="../tags/tag38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99.xml"/></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tags" Target="../tags/tag400.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04.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05.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06.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0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0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4.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09.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10.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11.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12.xml"/><Relationship Id="rId1" Type="http://schemas.openxmlformats.org/officeDocument/2006/relationships/image" Target="../media/image4.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13.xml"/></Relationships>
</file>

<file path=ppt/slides/_rels/slide65.xml.rels><?xml version="1.0" encoding="UTF-8" standalone="yes"?>
<Relationships xmlns="http://schemas.openxmlformats.org/package/2006/relationships"><Relationship Id="rId9" Type="http://schemas.openxmlformats.org/officeDocument/2006/relationships/tags" Target="../tags/tag422.xml"/><Relationship Id="rId8" Type="http://schemas.openxmlformats.org/officeDocument/2006/relationships/tags" Target="../tags/tag421.xml"/><Relationship Id="rId7" Type="http://schemas.openxmlformats.org/officeDocument/2006/relationships/tags" Target="../tags/tag420.xml"/><Relationship Id="rId6" Type="http://schemas.openxmlformats.org/officeDocument/2006/relationships/tags" Target="../tags/tag419.xml"/><Relationship Id="rId5" Type="http://schemas.openxmlformats.org/officeDocument/2006/relationships/tags" Target="../tags/tag418.xml"/><Relationship Id="rId4" Type="http://schemas.openxmlformats.org/officeDocument/2006/relationships/tags" Target="../tags/tag417.xml"/><Relationship Id="rId3" Type="http://schemas.openxmlformats.org/officeDocument/2006/relationships/tags" Target="../tags/tag416.xml"/><Relationship Id="rId2" Type="http://schemas.openxmlformats.org/officeDocument/2006/relationships/tags" Target="../tags/tag415.xml"/><Relationship Id="rId18" Type="http://schemas.openxmlformats.org/officeDocument/2006/relationships/slideLayout" Target="../slideLayouts/slideLayout3.xml"/><Relationship Id="rId17" Type="http://schemas.openxmlformats.org/officeDocument/2006/relationships/tags" Target="../tags/tag430.xml"/><Relationship Id="rId16" Type="http://schemas.openxmlformats.org/officeDocument/2006/relationships/tags" Target="../tags/tag429.xml"/><Relationship Id="rId15" Type="http://schemas.openxmlformats.org/officeDocument/2006/relationships/tags" Target="../tags/tag428.xml"/><Relationship Id="rId14" Type="http://schemas.openxmlformats.org/officeDocument/2006/relationships/tags" Target="../tags/tag427.xml"/><Relationship Id="rId13" Type="http://schemas.openxmlformats.org/officeDocument/2006/relationships/tags" Target="../tags/tag426.xml"/><Relationship Id="rId12" Type="http://schemas.openxmlformats.org/officeDocument/2006/relationships/tags" Target="../tags/tag425.xml"/><Relationship Id="rId11" Type="http://schemas.openxmlformats.org/officeDocument/2006/relationships/tags" Target="../tags/tag424.xml"/><Relationship Id="rId10" Type="http://schemas.openxmlformats.org/officeDocument/2006/relationships/tags" Target="../tags/tag423.xml"/><Relationship Id="rId1" Type="http://schemas.openxmlformats.org/officeDocument/2006/relationships/tags" Target="../tags/tag414.xml"/></Relationships>
</file>

<file path=ppt/slides/_rels/slide66.xml.rels><?xml version="1.0" encoding="UTF-8" standalone="yes"?>
<Relationships xmlns="http://schemas.openxmlformats.org/package/2006/relationships"><Relationship Id="rId9" Type="http://schemas.openxmlformats.org/officeDocument/2006/relationships/tags" Target="../tags/tag439.xml"/><Relationship Id="rId8" Type="http://schemas.openxmlformats.org/officeDocument/2006/relationships/tags" Target="../tags/tag438.xml"/><Relationship Id="rId7" Type="http://schemas.openxmlformats.org/officeDocument/2006/relationships/tags" Target="../tags/tag437.xml"/><Relationship Id="rId6" Type="http://schemas.openxmlformats.org/officeDocument/2006/relationships/tags" Target="../tags/tag436.xml"/><Relationship Id="rId5" Type="http://schemas.openxmlformats.org/officeDocument/2006/relationships/tags" Target="../tags/tag435.xml"/><Relationship Id="rId4" Type="http://schemas.openxmlformats.org/officeDocument/2006/relationships/tags" Target="../tags/tag434.xml"/><Relationship Id="rId3" Type="http://schemas.openxmlformats.org/officeDocument/2006/relationships/tags" Target="../tags/tag433.xml"/><Relationship Id="rId2" Type="http://schemas.openxmlformats.org/officeDocument/2006/relationships/tags" Target="../tags/tag432.xml"/><Relationship Id="rId17" Type="http://schemas.openxmlformats.org/officeDocument/2006/relationships/slideLayout" Target="../slideLayouts/slideLayout3.xml"/><Relationship Id="rId16" Type="http://schemas.openxmlformats.org/officeDocument/2006/relationships/tags" Target="../tags/tag446.xml"/><Relationship Id="rId15" Type="http://schemas.openxmlformats.org/officeDocument/2006/relationships/tags" Target="../tags/tag445.xml"/><Relationship Id="rId14" Type="http://schemas.openxmlformats.org/officeDocument/2006/relationships/tags" Target="../tags/tag444.xml"/><Relationship Id="rId13" Type="http://schemas.openxmlformats.org/officeDocument/2006/relationships/tags" Target="../tags/tag443.xml"/><Relationship Id="rId12" Type="http://schemas.openxmlformats.org/officeDocument/2006/relationships/tags" Target="../tags/tag442.xml"/><Relationship Id="rId11" Type="http://schemas.openxmlformats.org/officeDocument/2006/relationships/tags" Target="../tags/tag441.xml"/><Relationship Id="rId10" Type="http://schemas.openxmlformats.org/officeDocument/2006/relationships/tags" Target="../tags/tag440.xml"/><Relationship Id="rId1" Type="http://schemas.openxmlformats.org/officeDocument/2006/relationships/tags" Target="../tags/tag431.xml"/></Relationships>
</file>

<file path=ppt/slides/_rels/slide67.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453.xml"/><Relationship Id="rId6" Type="http://schemas.openxmlformats.org/officeDocument/2006/relationships/tags" Target="../tags/tag452.xml"/><Relationship Id="rId5" Type="http://schemas.openxmlformats.org/officeDocument/2006/relationships/tags" Target="../tags/tag451.xml"/><Relationship Id="rId4" Type="http://schemas.openxmlformats.org/officeDocument/2006/relationships/tags" Target="../tags/tag450.xml"/><Relationship Id="rId3" Type="http://schemas.openxmlformats.org/officeDocument/2006/relationships/tags" Target="../tags/tag449.xml"/><Relationship Id="rId2" Type="http://schemas.openxmlformats.org/officeDocument/2006/relationships/tags" Target="../tags/tag448.xml"/><Relationship Id="rId1" Type="http://schemas.openxmlformats.org/officeDocument/2006/relationships/tags" Target="../tags/tag44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54.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55.xml"/></Relationships>
</file>

<file path=ppt/slides/_rels/slide7.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8" Type="http://schemas.openxmlformats.org/officeDocument/2006/relationships/notesSlide" Target="../notesSlides/notesSlide2.xml"/><Relationship Id="rId17" Type="http://schemas.openxmlformats.org/officeDocument/2006/relationships/slideLayout" Target="../slideLayouts/slideLayout5.xml"/><Relationship Id="rId16" Type="http://schemas.openxmlformats.org/officeDocument/2006/relationships/tags" Target="../tags/tag120.xml"/><Relationship Id="rId15" Type="http://schemas.openxmlformats.org/officeDocument/2006/relationships/tags" Target="../tags/tag119.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tags" Target="../tags/tag105.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56.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57.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58.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59.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0.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1.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2.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3.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4.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6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1.xml"/></Relationships>
</file>

<file path=ppt/slides/_rels/slide9.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1" Type="http://schemas.openxmlformats.org/officeDocument/2006/relationships/slideLayout" Target="../slideLayouts/slideLayout3.xml"/><Relationship Id="rId10" Type="http://schemas.openxmlformats.org/officeDocument/2006/relationships/tags" Target="../tags/tag131.xml"/><Relationship Id="rId1" Type="http://schemas.openxmlformats.org/officeDocument/2006/relationships/tags" Target="../tags/tag1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28000" y="1096645"/>
            <a:ext cx="11736000" cy="2725420"/>
          </a:xfrm>
          <a:prstGeom prst="rect">
            <a:avLst/>
          </a:prstGeom>
        </p:spPr>
        <p:txBody>
          <a:bodyPr wrap="square" lIns="323850" tIns="0" rIns="323850" bIns="0">
            <a:noAutofit/>
          </a:bodyPr>
          <a:p>
            <a:pPr algn="ctr" defTabSz="914400" fontAlgn="auto">
              <a:lnSpc>
                <a:spcPct val="120000"/>
              </a:lnSpc>
              <a:defRPr/>
            </a:pPr>
            <a:r>
              <a:rPr lang="zh-CN" altLang="en-US" sz="4800" b="1"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巩固拓展脱贫攻坚成果同乡村</a:t>
            </a:r>
            <a:r>
              <a:rPr lang="zh-CN" altLang="en-US" sz="4800" b="1" spc="1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振兴有效衔接关注重点</a:t>
            </a:r>
            <a:endParaRPr lang="zh-CN" altLang="en-US" sz="4800" b="1" spc="1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a:p>
            <a:pPr algn="ctr" defTabSz="914400" fontAlgn="auto">
              <a:lnSpc>
                <a:spcPct val="120000"/>
              </a:lnSpc>
              <a:defRPr/>
            </a:pPr>
            <a:r>
              <a:rPr lang="zh-CN" altLang="en-US" sz="4800" b="1" spc="1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及相关政策解读</a:t>
            </a:r>
            <a:endParaRPr lang="zh-CN" altLang="en-US" sz="4800" b="1" spc="1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内容占位符 5"/>
          <p:cNvSpPr>
            <a:spLocks noGrp="1"/>
          </p:cNvSpPr>
          <p:nvPr>
            <p:ph idx="4294967295"/>
            <p:custDataLst>
              <p:tags r:id="rId1"/>
            </p:custDataLst>
          </p:nvPr>
        </p:nvSpPr>
        <p:spPr>
          <a:xfrm>
            <a:off x="318" y="5052060"/>
            <a:ext cx="12191365" cy="1261110"/>
          </a:xfrm>
        </p:spPr>
        <p:txBody>
          <a:bodyPr>
            <a:noAutofit/>
          </a:bodyPr>
          <a:p>
            <a:pPr marL="0" lvl="0" algn="ctr">
              <a:lnSpc>
                <a:spcPct val="150000"/>
              </a:lnSpc>
              <a:spcBef>
                <a:spcPts val="0"/>
              </a:spcBef>
              <a:spcAft>
                <a:spcPts val="0"/>
              </a:spcAft>
              <a:buClrTx/>
              <a:buSzTx/>
              <a:buFontTx/>
              <a:buNone/>
            </a:pPr>
            <a:r>
              <a:rPr lang="zh-CN" altLang="en-US" sz="2600" b="1"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甘肃省乡村振兴局</a:t>
            </a:r>
            <a:endParaRPr lang="zh-CN" altLang="en-US" sz="2600" b="1"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a:p>
            <a:pPr marL="0" lvl="0" algn="ctr">
              <a:lnSpc>
                <a:spcPct val="150000"/>
              </a:lnSpc>
              <a:spcBef>
                <a:spcPts val="0"/>
              </a:spcBef>
              <a:spcAft>
                <a:spcPts val="0"/>
              </a:spcAft>
              <a:buClrTx/>
              <a:buSzTx/>
              <a:buFontTx/>
              <a:buNone/>
            </a:pPr>
            <a:r>
              <a:rPr lang="zh-CN" altLang="en-US" sz="2000" b="1"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2021年9月</a:t>
            </a:r>
            <a:endParaRPr lang="zh-CN" altLang="en-US" sz="2000" b="1"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Tree>
    <p:custDataLst>
      <p:tags r:id="rId2"/>
    </p:custDataLst>
  </p:cSld>
  <p:clrMapOvr>
    <a:masterClrMapping/>
  </p:clrMapOvr>
  <p:timing>
    <p:tnLst>
      <p:par>
        <p:cTn id="1" dur="indefinite" restart="never" nodeType="tmRoot"/>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2000"/>
            <a:ext cx="10116000" cy="936000"/>
          </a:xfrm>
        </p:spPr>
        <p:txBody>
          <a:bodyPr lIns="539750">
            <a:noAutofit/>
          </a:bodyPr>
          <a:p>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深入学习领会习近平总书记关</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于</a:t>
            </a:r>
            <a:r>
              <a:rPr lang="zh-CN" altLang="en-US" sz="3000" spc="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三农</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工作的重要论述</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切实肩负起做好有效衔接工作的政治责任</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9406255"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一、牢牢把握全面推进乡村振兴的目标方针和总体要求。</a:t>
            </a:r>
            <a:endPar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grpSp>
        <p:nvGrpSpPr>
          <p:cNvPr id="2" name="组合 1"/>
          <p:cNvGrpSpPr/>
          <p:nvPr/>
        </p:nvGrpSpPr>
        <p:grpSpPr>
          <a:xfrm>
            <a:off x="792000" y="2160000"/>
            <a:ext cx="4464000" cy="3556913"/>
            <a:chOff x="850" y="3685"/>
            <a:chExt cx="3515" cy="5683"/>
          </a:xfrm>
        </p:grpSpPr>
        <p:sp>
          <p:nvSpPr>
            <p:cNvPr id="3" name="流程图: 过程 2"/>
            <p:cNvSpPr/>
            <p:nvPr>
              <p:custDataLst>
                <p:tags r:id="rId1"/>
              </p:custDataLst>
            </p:nvPr>
          </p:nvSpPr>
          <p:spPr>
            <a:xfrm>
              <a:off x="850" y="3699"/>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grpSp>
          <p:nvGrpSpPr>
            <p:cNvPr id="4" name="组合 3"/>
            <p:cNvGrpSpPr/>
            <p:nvPr/>
          </p:nvGrpSpPr>
          <p:grpSpPr>
            <a:xfrm rot="0">
              <a:off x="850" y="3685"/>
              <a:ext cx="3515" cy="5349"/>
              <a:chOff x="794" y="3332"/>
              <a:chExt cx="3515" cy="5349"/>
            </a:xfrm>
          </p:grpSpPr>
          <p:sp>
            <p:nvSpPr>
              <p:cNvPr id="40" name="文本框 39"/>
              <p:cNvSpPr txBox="1"/>
              <p:nvPr>
                <p:custDataLst>
                  <p:tags r:id="rId2"/>
                </p:custDataLst>
              </p:nvPr>
            </p:nvSpPr>
            <p:spPr>
              <a:xfrm>
                <a:off x="794" y="3332"/>
                <a:ext cx="3515" cy="920"/>
              </a:xfrm>
              <a:prstGeom prst="rect">
                <a:avLst/>
              </a:prstGeom>
              <a:solidFill>
                <a:schemeClr val="accent3"/>
              </a:solidFill>
              <a:ln>
                <a:solidFill>
                  <a:schemeClr val="accent1"/>
                </a:solidFill>
              </a:ln>
            </p:spPr>
            <p:txBody>
              <a:bodyPr wrap="square" anchor="ctr" anchorCtr="0"/>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algn="ctr"/>
                <a:r>
                  <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全面推动乡村“五个振兴”</a:t>
                </a:r>
                <a:endPar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41" name="文本框 40"/>
              <p:cNvSpPr txBox="1"/>
              <p:nvPr>
                <p:custDataLst>
                  <p:tags r:id="rId3"/>
                </p:custDataLst>
              </p:nvPr>
            </p:nvSpPr>
            <p:spPr>
              <a:xfrm>
                <a:off x="794" y="4482"/>
                <a:ext cx="3515" cy="4199"/>
              </a:xfrm>
              <a:prstGeom prst="rect">
                <a:avLst/>
              </a:prstGeom>
              <a:noFill/>
            </p:spPr>
            <p:txBody>
              <a:bodyPr wrap="square" lIns="179705" rIns="179705"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marL="0" indent="0" algn="ctr">
                  <a:lnSpc>
                    <a:spcPct val="150000"/>
                  </a:lnSpc>
                  <a:spcBef>
                    <a:spcPts val="0"/>
                  </a:spcBef>
                  <a:spcAft>
                    <a:spcPts val="0"/>
                  </a:spcAft>
                  <a:buSzPct val="100000"/>
                </a:pPr>
                <a:r>
                  <a:rPr lang="en-US" altLang="zh-CN"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1.</a:t>
                </a:r>
                <a:r>
                  <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产业振兴</a:t>
                </a:r>
                <a:endPar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a:p>
                <a:pPr marL="0" indent="0" algn="ctr">
                  <a:lnSpc>
                    <a:spcPct val="150000"/>
                  </a:lnSpc>
                  <a:spcBef>
                    <a:spcPts val="0"/>
                  </a:spcBef>
                  <a:spcAft>
                    <a:spcPts val="0"/>
                  </a:spcAft>
                  <a:buSzPct val="100000"/>
                </a:pPr>
                <a:r>
                  <a:rPr lang="en-US" altLang="zh-CN"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2.</a:t>
                </a:r>
                <a:r>
                  <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人才振兴</a:t>
                </a:r>
                <a:endPar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a:p>
                <a:pPr marL="0" indent="0" algn="ctr">
                  <a:lnSpc>
                    <a:spcPct val="150000"/>
                  </a:lnSpc>
                  <a:spcBef>
                    <a:spcPts val="0"/>
                  </a:spcBef>
                  <a:spcAft>
                    <a:spcPts val="0"/>
                  </a:spcAft>
                  <a:buSzPct val="100000"/>
                </a:pPr>
                <a:r>
                  <a:rPr lang="en-US" altLang="zh-CN"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3.</a:t>
                </a:r>
                <a:r>
                  <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文化振兴</a:t>
                </a:r>
                <a:endPar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a:p>
                <a:pPr marL="0" indent="0" algn="ctr">
                  <a:lnSpc>
                    <a:spcPct val="150000"/>
                  </a:lnSpc>
                  <a:spcBef>
                    <a:spcPts val="0"/>
                  </a:spcBef>
                  <a:spcAft>
                    <a:spcPts val="0"/>
                  </a:spcAft>
                  <a:buSzPct val="100000"/>
                </a:pPr>
                <a:r>
                  <a:rPr lang="en-US" altLang="zh-CN"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4.</a:t>
                </a:r>
                <a:r>
                  <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生态振兴</a:t>
                </a:r>
                <a:endPar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a:p>
                <a:pPr marL="0" indent="0" algn="ctr">
                  <a:lnSpc>
                    <a:spcPct val="150000"/>
                  </a:lnSpc>
                  <a:spcBef>
                    <a:spcPts val="0"/>
                  </a:spcBef>
                  <a:spcAft>
                    <a:spcPts val="0"/>
                  </a:spcAft>
                  <a:buSzPct val="100000"/>
                </a:pPr>
                <a:r>
                  <a:rPr lang="en-US" altLang="zh-CN"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5.</a:t>
                </a:r>
                <a:r>
                  <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组织振兴</a:t>
                </a:r>
                <a:endPar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p:txBody>
          </p:sp>
        </p:grpSp>
      </p:grpSp>
      <p:grpSp>
        <p:nvGrpSpPr>
          <p:cNvPr id="7" name="组合 6"/>
          <p:cNvGrpSpPr/>
          <p:nvPr/>
        </p:nvGrpSpPr>
        <p:grpSpPr>
          <a:xfrm>
            <a:off x="5508000" y="2160000"/>
            <a:ext cx="6264000" cy="3556913"/>
            <a:chOff x="8078" y="3685"/>
            <a:chExt cx="3515" cy="5683"/>
          </a:xfrm>
        </p:grpSpPr>
        <p:sp>
          <p:nvSpPr>
            <p:cNvPr id="46" name="流程图: 过程 45"/>
            <p:cNvSpPr/>
            <p:nvPr>
              <p:custDataLst>
                <p:tags r:id="rId4"/>
              </p:custDataLst>
            </p:nvPr>
          </p:nvSpPr>
          <p:spPr>
            <a:xfrm>
              <a:off x="8078" y="3699"/>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sp>
          <p:nvSpPr>
            <p:cNvPr id="47" name="文本框 46"/>
            <p:cNvSpPr txBox="1"/>
            <p:nvPr>
              <p:custDataLst>
                <p:tags r:id="rId5"/>
              </p:custDataLst>
            </p:nvPr>
          </p:nvSpPr>
          <p:spPr>
            <a:xfrm>
              <a:off x="8078" y="3685"/>
              <a:ext cx="3515" cy="920"/>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正确处理好“四个关系”</a:t>
              </a:r>
              <a:endPar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48" name="文本框 47"/>
            <p:cNvSpPr txBox="1"/>
            <p:nvPr>
              <p:custDataLst>
                <p:tags r:id="rId6"/>
              </p:custDataLst>
            </p:nvPr>
          </p:nvSpPr>
          <p:spPr>
            <a:xfrm>
              <a:off x="8078" y="4720"/>
              <a:ext cx="3515" cy="3911"/>
            </a:xfrm>
            <a:prstGeom prst="rect">
              <a:avLst/>
            </a:prstGeom>
            <a:noFill/>
          </p:spPr>
          <p:txBody>
            <a:bodyPr wrap="square" lIns="179705" rIns="179705"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algn="just">
                <a:lnSpc>
                  <a:spcPct val="200000"/>
                </a:lnSpc>
              </a:pPr>
              <a:r>
                <a:rPr lang="en-US" altLang="zh-CN" sz="20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1.</a:t>
              </a:r>
              <a:r>
                <a:rPr lang="zh-CN" altLang="en-US" sz="20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长期目标和短期目标</a:t>
              </a:r>
              <a:endParaRPr lang="zh-CN" altLang="en-US" sz="20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a:p>
              <a:pPr lvl="0" algn="just">
                <a:lnSpc>
                  <a:spcPct val="200000"/>
                </a:lnSpc>
              </a:pPr>
              <a:r>
                <a:rPr lang="en-US" altLang="zh-CN" sz="20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2.</a:t>
              </a:r>
              <a:r>
                <a:rPr lang="zh-CN" altLang="en-US" sz="20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顶层设计和基层探索</a:t>
              </a:r>
              <a:endParaRPr lang="zh-CN" altLang="en-US" sz="20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a:p>
              <a:pPr lvl="0" algn="just">
                <a:lnSpc>
                  <a:spcPct val="200000"/>
                </a:lnSpc>
              </a:pPr>
              <a:r>
                <a:rPr lang="en-US" altLang="zh-CN" sz="2000" b="1" kern="1200" spc="2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3.</a:t>
              </a:r>
              <a:r>
                <a:rPr lang="zh-CN" altLang="en-US" sz="2000" b="1" kern="1200" spc="2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充分发挥市场决定性作用和更好发挥政府作用</a:t>
              </a:r>
              <a:endParaRPr lang="zh-CN" altLang="en-US" sz="2000" b="1" kern="1200" spc="2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a:p>
              <a:pPr lvl="0" algn="just">
                <a:lnSpc>
                  <a:spcPct val="200000"/>
                </a:lnSpc>
              </a:pPr>
              <a:r>
                <a:rPr lang="en-US" altLang="zh-CN" sz="20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4.</a:t>
              </a:r>
              <a:r>
                <a:rPr lang="zh-CN" altLang="en-US" sz="20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增强群众获得感和适应发展阶段</a:t>
              </a:r>
              <a:endParaRPr lang="zh-CN" altLang="en-US" sz="20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p:txBody>
        </p:sp>
      </p:grpSp>
    </p:spTree>
    <p:custDataLst>
      <p:tags r:id="rId7"/>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2000"/>
            <a:ext cx="10116000" cy="936000"/>
          </a:xfrm>
        </p:spPr>
        <p:txBody>
          <a:bodyPr lIns="539750">
            <a:noAutofit/>
          </a:bodyPr>
          <a:p>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深入学习领会习近平总书记关</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于</a:t>
            </a:r>
            <a:r>
              <a:rPr lang="zh-CN" altLang="en-US" sz="3000" spc="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三农</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工作的重要论述</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切实肩负起做好有效衔接工作的政治责任</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9406255"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一、牢牢把握全面推进乡村振兴的目标方针和总体要求。</a:t>
            </a:r>
            <a:endPar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grpSp>
        <p:nvGrpSpPr>
          <p:cNvPr id="7" name="组合 6"/>
          <p:cNvGrpSpPr/>
          <p:nvPr/>
        </p:nvGrpSpPr>
        <p:grpSpPr>
          <a:xfrm>
            <a:off x="1454150" y="2160270"/>
            <a:ext cx="9258935" cy="3896995"/>
            <a:chOff x="8078" y="3685"/>
            <a:chExt cx="3515" cy="6226"/>
          </a:xfrm>
        </p:grpSpPr>
        <p:sp>
          <p:nvSpPr>
            <p:cNvPr id="46" name="流程图: 过程 45"/>
            <p:cNvSpPr/>
            <p:nvPr>
              <p:custDataLst>
                <p:tags r:id="rId1"/>
              </p:custDataLst>
            </p:nvPr>
          </p:nvSpPr>
          <p:spPr>
            <a:xfrm>
              <a:off x="8078" y="3699"/>
              <a:ext cx="3515" cy="6212"/>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sp>
          <p:nvSpPr>
            <p:cNvPr id="47" name="文本框 46"/>
            <p:cNvSpPr txBox="1"/>
            <p:nvPr>
              <p:custDataLst>
                <p:tags r:id="rId2"/>
              </p:custDataLst>
            </p:nvPr>
          </p:nvSpPr>
          <p:spPr>
            <a:xfrm>
              <a:off x="8078" y="3685"/>
              <a:ext cx="3515" cy="920"/>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重点抓好“七项任务”</a:t>
              </a:r>
              <a:endPar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48" name="文本框 47"/>
            <p:cNvSpPr txBox="1"/>
            <p:nvPr>
              <p:custDataLst>
                <p:tags r:id="rId3"/>
              </p:custDataLst>
            </p:nvPr>
          </p:nvSpPr>
          <p:spPr>
            <a:xfrm>
              <a:off x="8078" y="4835"/>
              <a:ext cx="3515" cy="4947"/>
            </a:xfrm>
            <a:prstGeom prst="rect">
              <a:avLst/>
            </a:prstGeom>
            <a:noFill/>
          </p:spPr>
          <p:txBody>
            <a:bodyPr wrap="square" lIns="179705" rIns="179705"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algn="just">
                <a:lnSpc>
                  <a:spcPct val="140000"/>
                </a:lnSpc>
              </a:pPr>
              <a:r>
                <a:rPr lang="en-US" altLang="zh-CN" sz="2000" b="1" kern="1200" spc="6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1.</a:t>
              </a:r>
              <a:r>
                <a:rPr lang="zh-CN" altLang="en-US" sz="2000" b="1" kern="1200" spc="6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加快发展乡村产业</a:t>
              </a:r>
              <a:endParaRPr lang="zh-CN" altLang="en-US" sz="2000" b="1" kern="1200" spc="6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a:p>
              <a:pPr lvl="0" algn="just">
                <a:lnSpc>
                  <a:spcPct val="140000"/>
                </a:lnSpc>
              </a:pPr>
              <a:r>
                <a:rPr lang="en-US" altLang="zh-CN" sz="2000" b="1" kern="1200" spc="6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2.</a:t>
              </a:r>
              <a:r>
                <a:rPr lang="zh-CN" altLang="en-US" sz="2000" b="1" kern="1200" spc="6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加强社会主义精神文明建设</a:t>
              </a:r>
              <a:endParaRPr lang="zh-CN" altLang="en-US" sz="2000" b="1" kern="1200" spc="6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a:p>
              <a:pPr lvl="0" algn="just">
                <a:lnSpc>
                  <a:spcPct val="140000"/>
                </a:lnSpc>
              </a:pPr>
              <a:r>
                <a:rPr lang="en-US" altLang="zh-CN" sz="2000" b="1" kern="1200" spc="6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3.</a:t>
              </a:r>
              <a:r>
                <a:rPr lang="zh-CN" altLang="en-US" sz="2000" b="1" kern="1200" spc="6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加强农村生态文明建设</a:t>
              </a:r>
              <a:endParaRPr lang="zh-CN" altLang="en-US" sz="2000" b="1" kern="1200" spc="6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a:p>
              <a:pPr lvl="0" algn="just">
                <a:lnSpc>
                  <a:spcPct val="140000"/>
                </a:lnSpc>
              </a:pPr>
              <a:r>
                <a:rPr lang="en-US" altLang="zh-CN" sz="2000" b="1" kern="1200" spc="6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4.</a:t>
              </a:r>
              <a:r>
                <a:rPr lang="zh-CN" altLang="en-US" sz="2000" b="1" kern="1200" spc="6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深化农村改革</a:t>
              </a:r>
              <a:endParaRPr lang="zh-CN" altLang="en-US" sz="2000" b="1" kern="1200" spc="6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a:p>
              <a:pPr lvl="0" algn="just">
                <a:lnSpc>
                  <a:spcPct val="140000"/>
                </a:lnSpc>
              </a:pPr>
              <a:r>
                <a:rPr lang="en-US" altLang="zh-CN" sz="2000" b="1" kern="1200" spc="6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5.</a:t>
              </a:r>
              <a:r>
                <a:rPr lang="zh-CN" altLang="en-US" sz="2000" b="1" kern="1200" spc="6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实施乡村建设行动</a:t>
              </a:r>
              <a:endParaRPr lang="zh-CN" altLang="en-US" sz="2000" b="1" kern="1200" spc="6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a:p>
              <a:pPr lvl="0" algn="just">
                <a:lnSpc>
                  <a:spcPct val="140000"/>
                </a:lnSpc>
              </a:pPr>
              <a:r>
                <a:rPr lang="en-US" altLang="zh-CN" sz="2000" b="1" kern="1200" spc="6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6.</a:t>
              </a:r>
              <a:r>
                <a:rPr lang="zh-CN" altLang="en-US" sz="2000" b="1" kern="1200" spc="6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推动城乡融合发展见实效</a:t>
              </a:r>
              <a:endParaRPr lang="zh-CN" altLang="en-US" sz="2000" b="1" kern="1200" spc="6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a:p>
              <a:pPr lvl="0" algn="just">
                <a:lnSpc>
                  <a:spcPct val="140000"/>
                </a:lnSpc>
              </a:pPr>
              <a:r>
                <a:rPr lang="en-US" altLang="zh-CN" sz="2000" b="1" kern="1200" spc="6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7.</a:t>
              </a:r>
              <a:r>
                <a:rPr lang="zh-CN" altLang="en-US" sz="2000" b="1" kern="1200" spc="6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加强和改进乡村治理</a:t>
              </a:r>
              <a:endParaRPr lang="zh-CN" altLang="en-US" sz="2000" b="1" kern="1200" spc="6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p:txBody>
        </p:sp>
      </p:gr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2000"/>
            <a:ext cx="10116000" cy="936000"/>
          </a:xfrm>
        </p:spPr>
        <p:txBody>
          <a:bodyPr lIns="539750">
            <a:noAutofit/>
          </a:bodyPr>
          <a:p>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深入学习领会习近平总书记关</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于</a:t>
            </a:r>
            <a:r>
              <a:rPr lang="zh-CN" altLang="en-US" sz="3000" spc="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三农</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工作的重要论述</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切实肩负起做好有效衔接工作的政治责任</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11431270"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二、实现巩固拓展脱贫成果同乡村振兴有效衔接是必须圆满完成的政治任务。</a:t>
            </a:r>
            <a:endParaRPr lang="zh-CN" altLang="en-US" sz="2600" b="1"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grpSp>
        <p:nvGrpSpPr>
          <p:cNvPr id="11" name="组合 10"/>
          <p:cNvGrpSpPr>
            <a:grpSpLocks noChangeAspect="1"/>
          </p:cNvGrpSpPr>
          <p:nvPr/>
        </p:nvGrpSpPr>
        <p:grpSpPr>
          <a:xfrm>
            <a:off x="744050" y="2160270"/>
            <a:ext cx="10703900" cy="3641799"/>
            <a:chOff x="2268" y="4252"/>
            <a:chExt cx="15152" cy="5135"/>
          </a:xfrm>
        </p:grpSpPr>
        <p:pic>
          <p:nvPicPr>
            <p:cNvPr id="2" name="图片 1" descr="C:\Users\ckq\Documents\1eb50db04be5497681224de5b6c70516.jpg1eb50db04be5497681224de5b6c70516"/>
            <p:cNvPicPr>
              <a:picLocks noChangeAspect="1"/>
            </p:cNvPicPr>
            <p:nvPr/>
          </p:nvPicPr>
          <p:blipFill>
            <a:blip r:embed="rId1"/>
            <a:srcRect/>
            <a:stretch>
              <a:fillRect/>
            </a:stretch>
          </p:blipFill>
          <p:spPr>
            <a:xfrm>
              <a:off x="2268" y="4252"/>
              <a:ext cx="5599" cy="5102"/>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0" name="组合 9"/>
            <p:cNvGrpSpPr/>
            <p:nvPr/>
          </p:nvGrpSpPr>
          <p:grpSpPr>
            <a:xfrm>
              <a:off x="7939" y="4252"/>
              <a:ext cx="9481" cy="5135"/>
              <a:chOff x="7939" y="4252"/>
              <a:chExt cx="9481" cy="5135"/>
            </a:xfrm>
          </p:grpSpPr>
          <p:sp>
            <p:nvSpPr>
              <p:cNvPr id="8" name="矩形 7"/>
              <p:cNvSpPr/>
              <p:nvPr>
                <p:custDataLst>
                  <p:tags r:id="rId2"/>
                </p:custDataLst>
              </p:nvPr>
            </p:nvSpPr>
            <p:spPr>
              <a:xfrm>
                <a:off x="7939" y="4252"/>
                <a:ext cx="9481" cy="4252"/>
              </a:xfrm>
              <a:prstGeom prst="rect">
                <a:avLst/>
              </a:prstGeom>
              <a:solidFill>
                <a:srgbClr val="A00303"/>
              </a:solidFill>
              <a:ln w="25400">
                <a:solidFill>
                  <a:srgbClr val="A00303"/>
                </a:solidFill>
              </a:ln>
            </p:spPr>
            <p:style>
              <a:lnRef idx="2">
                <a:schemeClr val="accent5"/>
              </a:lnRef>
              <a:fillRef idx="1">
                <a:schemeClr val="lt1"/>
              </a:fillRef>
              <a:effectRef idx="0">
                <a:schemeClr val="accent5"/>
              </a:effectRef>
              <a:fontRef idx="minor">
                <a:schemeClr val="dk1"/>
              </a:fontRef>
            </p:style>
            <p:txBody>
              <a:bodyPr wrap="square" lIns="288290" tIns="71755" rIns="288290" bIns="71755" anchor="ctr" anchorCtr="0">
                <a:noAutofit/>
              </a:bodyPr>
              <a:p>
                <a:pPr lvl="0" indent="762000" algn="just" fontAlgn="auto" hangingPunct="0">
                  <a:lnSpc>
                    <a:spcPct val="150000"/>
                  </a:lnSpc>
                  <a:defRPr/>
                  <a:extLst>
                    <a:ext uri="{35155182-B16C-46BC-9424-99874614C6A1}">
                      <wpsdc:indentchars xmlns:wpsdc="http://www.wps.cn/officeDocument/2017/drawingmlCustomData" val="200" checksum="1769295231"/>
                    </a:ext>
                  </a:extLst>
                </a:pPr>
                <a:r>
                  <a:rPr lang="zh-CN" altLang="en-US" sz="2600" b="1" spc="4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“要做好巩固拓展脱贫攻坚成果同乡村振兴有效衔接，工作不留空档，政策不留空白，决不能出现这边宣布脱贫，那边又出现规模性返贫”</a:t>
                </a:r>
                <a:endParaRPr kumimoji="0" lang="zh-CN" altLang="en-US" sz="2600" b="1" i="0" spc="400" baseline="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9" name="矩形: 圆角 2"/>
              <p:cNvSpPr/>
              <p:nvPr/>
            </p:nvSpPr>
            <p:spPr>
              <a:xfrm>
                <a:off x="7939" y="8537"/>
                <a:ext cx="9481" cy="850"/>
              </a:xfrm>
              <a:prstGeom prst="rect">
                <a:avLst/>
              </a:prstGeom>
              <a:solidFill>
                <a:srgbClr val="A00303"/>
              </a:solidFill>
              <a:ln w="25400">
                <a:solidFill>
                  <a:srgbClr val="A00303"/>
                </a:solidFill>
              </a:ln>
            </p:spPr>
            <p:style>
              <a:lnRef idx="3">
                <a:schemeClr val="lt1"/>
              </a:lnRef>
              <a:fillRef idx="1">
                <a:schemeClr val="accent5"/>
              </a:fillRef>
              <a:effectRef idx="1">
                <a:schemeClr val="accent5"/>
              </a:effectRef>
              <a:fontRef idx="minor">
                <a:schemeClr val="lt1"/>
              </a:fontRef>
            </p:style>
            <p:txBody>
              <a:bodyPr rtlCol="0" anchor="ctr">
                <a:normAutofit/>
              </a:bodyPr>
              <a:p>
                <a:pPr algn="r"/>
                <a:r>
                  <a:rPr lang="zh-CN" altLang="en-US"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2020年12月，习近平总书记在中央农村工作会议上的讲话</a:t>
                </a:r>
                <a:endParaRPr lang="zh-CN" altLang="en-US"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grpSp>
      </p:gr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2000"/>
            <a:ext cx="10116000" cy="936000"/>
          </a:xfrm>
        </p:spPr>
        <p:txBody>
          <a:bodyPr lIns="539750">
            <a:noAutofit/>
          </a:bodyPr>
          <a:p>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深入学习领会习近平总书记关</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于</a:t>
            </a:r>
            <a:r>
              <a:rPr lang="zh-CN" altLang="en-US" sz="3000" spc="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三农</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工作的重要论述</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切实肩负起做好有效衔接工作的政治责任</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11431270"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二、实现巩固拓展脱贫成果同乡村振兴有效衔接是必须圆满完成的政治任务。</a:t>
            </a:r>
            <a:endParaRPr lang="zh-CN" altLang="en-US" sz="2600" b="1"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grpSp>
        <p:nvGrpSpPr>
          <p:cNvPr id="50" name="组合 49"/>
          <p:cNvGrpSpPr/>
          <p:nvPr/>
        </p:nvGrpSpPr>
        <p:grpSpPr>
          <a:xfrm>
            <a:off x="968095" y="2957017"/>
            <a:ext cx="3171605" cy="2406058"/>
            <a:chOff x="850" y="3699"/>
            <a:chExt cx="3519" cy="5669"/>
          </a:xfrm>
        </p:grpSpPr>
        <p:sp>
          <p:nvSpPr>
            <p:cNvPr id="17" name="流程图: 过程 16"/>
            <p:cNvSpPr/>
            <p:nvPr>
              <p:custDataLst>
                <p:tags r:id="rId1"/>
              </p:custDataLst>
            </p:nvPr>
          </p:nvSpPr>
          <p:spPr>
            <a:xfrm>
              <a:off x="854" y="3699"/>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sp>
          <p:nvSpPr>
            <p:cNvPr id="20" name="文本框 19"/>
            <p:cNvSpPr txBox="1"/>
            <p:nvPr>
              <p:custDataLst>
                <p:tags r:id="rId2"/>
              </p:custDataLst>
            </p:nvPr>
          </p:nvSpPr>
          <p:spPr>
            <a:xfrm>
              <a:off x="850" y="3855"/>
              <a:ext cx="3352" cy="4649"/>
            </a:xfrm>
            <a:prstGeom prst="rect">
              <a:avLst/>
            </a:prstGeom>
            <a:noFill/>
          </p:spPr>
          <p:txBody>
            <a:bodyPr wrap="square" lIns="179705" rIns="179705"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marL="0" indent="660400" algn="just">
                <a:lnSpc>
                  <a:spcPct val="150000"/>
                </a:lnSpc>
                <a:spcBef>
                  <a:spcPts val="0"/>
                </a:spcBef>
                <a:spcAft>
                  <a:spcPts val="0"/>
                </a:spcAft>
                <a:buSzPct val="100000"/>
                <a:extLst>
                  <a:ext uri="{35155182-B16C-46BC-9424-99874614C6A1}">
                    <wpsdc:indentchars xmlns:wpsdc="http://www.wps.cn/officeDocument/2017/drawingmlCustomData" val="200" checksum="717995654"/>
                  </a:ext>
                </a:extLst>
              </a:pPr>
              <a:r>
                <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不仅</a:t>
              </a:r>
              <a:r>
                <a:rPr lang="zh-CN" altLang="en-US" sz="2000" b="1" kern="1200" spc="600" noProof="0" dirty="0">
                  <a:ln w="0">
                    <a:noFill/>
                  </a:ln>
                  <a:solidFill>
                    <a:schemeClr val="accent3"/>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关系到</a:t>
              </a:r>
              <a:r>
                <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脱贫群众的安危冷暖。</a:t>
              </a:r>
              <a:endPar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p:txBody>
        </p:sp>
      </p:grpSp>
      <p:grpSp>
        <p:nvGrpSpPr>
          <p:cNvPr id="52" name="组合 51"/>
          <p:cNvGrpSpPr/>
          <p:nvPr/>
        </p:nvGrpSpPr>
        <p:grpSpPr>
          <a:xfrm>
            <a:off x="4624840" y="2957017"/>
            <a:ext cx="3167380" cy="2406058"/>
            <a:chOff x="4464" y="3699"/>
            <a:chExt cx="3515" cy="5669"/>
          </a:xfrm>
        </p:grpSpPr>
        <p:sp>
          <p:nvSpPr>
            <p:cNvPr id="23" name="流程图: 过程 22"/>
            <p:cNvSpPr/>
            <p:nvPr>
              <p:custDataLst>
                <p:tags r:id="rId3"/>
              </p:custDataLst>
            </p:nvPr>
          </p:nvSpPr>
          <p:spPr>
            <a:xfrm>
              <a:off x="4464" y="3699"/>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sp>
          <p:nvSpPr>
            <p:cNvPr id="35" name="文本框 34"/>
            <p:cNvSpPr txBox="1"/>
            <p:nvPr>
              <p:custDataLst>
                <p:tags r:id="rId4"/>
              </p:custDataLst>
            </p:nvPr>
          </p:nvSpPr>
          <p:spPr>
            <a:xfrm>
              <a:off x="4464" y="3855"/>
              <a:ext cx="3514" cy="4649"/>
            </a:xfrm>
            <a:prstGeom prst="rect">
              <a:avLst/>
            </a:prstGeom>
            <a:noFill/>
          </p:spPr>
          <p:txBody>
            <a:bodyPr wrap="square" lIns="179705" rIns="179705"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indent="609600" algn="just">
                <a:lnSpc>
                  <a:spcPct val="150000"/>
                </a:lnSpc>
                <a:extLst>
                  <a:ext uri="{35155182-B16C-46BC-9424-99874614C6A1}">
                    <wpsdc:indentchars xmlns:wpsdc="http://www.wps.cn/officeDocument/2017/drawingmlCustomData" val="200" checksum="1854948509"/>
                  </a:ext>
                </a:extLst>
              </a:pPr>
              <a:r>
                <a:rPr lang="zh-CN" altLang="en-US" sz="2000" b="1" kern="1200" spc="4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而且</a:t>
              </a:r>
              <a:r>
                <a:rPr lang="zh-CN" altLang="en-US" sz="2000" b="1" kern="1200" spc="400" noProof="0" dirty="0">
                  <a:ln w="0">
                    <a:noFill/>
                  </a:ln>
                  <a:solidFill>
                    <a:schemeClr val="accent3"/>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关系到</a:t>
              </a:r>
              <a:r>
                <a:rPr lang="zh-CN" altLang="en-US" sz="2000" b="1" kern="1200" spc="4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构建以国内大循环为主体，国内国际双循环相互促进的新发展格局。</a:t>
              </a:r>
              <a:endParaRPr lang="zh-CN" altLang="en-US" sz="2000" b="1" kern="1200" spc="4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p:txBody>
        </p:sp>
      </p:grpSp>
      <p:grpSp>
        <p:nvGrpSpPr>
          <p:cNvPr id="51" name="组合 50"/>
          <p:cNvGrpSpPr/>
          <p:nvPr/>
        </p:nvGrpSpPr>
        <p:grpSpPr>
          <a:xfrm>
            <a:off x="8277360" y="2957017"/>
            <a:ext cx="3239770" cy="2406058"/>
            <a:chOff x="8078" y="3699"/>
            <a:chExt cx="3515" cy="5669"/>
          </a:xfrm>
        </p:grpSpPr>
        <p:sp>
          <p:nvSpPr>
            <p:cNvPr id="37" name="流程图: 过程 36"/>
            <p:cNvSpPr/>
            <p:nvPr>
              <p:custDataLst>
                <p:tags r:id="rId5"/>
              </p:custDataLst>
            </p:nvPr>
          </p:nvSpPr>
          <p:spPr>
            <a:xfrm>
              <a:off x="8078" y="3699"/>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sp>
          <p:nvSpPr>
            <p:cNvPr id="39" name="文本框 38"/>
            <p:cNvSpPr txBox="1"/>
            <p:nvPr>
              <p:custDataLst>
                <p:tags r:id="rId6"/>
              </p:custDataLst>
            </p:nvPr>
          </p:nvSpPr>
          <p:spPr>
            <a:xfrm>
              <a:off x="8078" y="3855"/>
              <a:ext cx="3515" cy="4544"/>
            </a:xfrm>
            <a:prstGeom prst="rect">
              <a:avLst/>
            </a:prstGeom>
            <a:noFill/>
          </p:spPr>
          <p:txBody>
            <a:bodyPr wrap="square" lIns="179705" rIns="179705"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indent="660400" algn="just">
                <a:lnSpc>
                  <a:spcPct val="150000"/>
                </a:lnSpc>
                <a:extLst>
                  <a:ext uri="{35155182-B16C-46BC-9424-99874614C6A1}">
                    <wpsdc:indentchars xmlns:wpsdc="http://www.wps.cn/officeDocument/2017/drawingmlCustomData" val="200" checksum="717995654"/>
                  </a:ext>
                </a:extLst>
              </a:pPr>
              <a:r>
                <a:rPr lang="zh-CN" altLang="en-US" sz="2000" b="1" kern="1200" spc="600" noProof="0" dirty="0">
                  <a:ln w="0">
                    <a:noFill/>
                  </a:ln>
                  <a:solidFill>
                    <a:schemeClr val="accent3"/>
                  </a:solidFill>
                  <a:effectLst>
                    <a:outerShdw blurRad="38100" dist="38100" dir="2700000" algn="tl">
                      <a:srgbClr val="000000">
                        <a:alpha val="43137"/>
                      </a:srgbClr>
                    </a:outerShdw>
                  </a:effectLst>
                  <a:latin typeface="思源黑体 CN Heavy" panose="020B0A00000000000000" charset="-122"/>
                  <a:ea typeface="思源黑体 CN Heavy" panose="020B0A00000000000000" charset="-122"/>
                  <a:sym typeface="Arial" panose="020B0604020202020204" pitchFamily="34" charset="0"/>
                </a:rPr>
                <a:t>关系到</a:t>
              </a:r>
              <a:r>
                <a:rPr lang="zh-CN" altLang="en-US" sz="2000" b="1" kern="1200" spc="600" noProof="0" dirty="0">
                  <a:ln w="0">
                    <a:noFill/>
                  </a:ln>
                  <a:solidFill>
                    <a:srgbClr val="001D54"/>
                  </a:solidFill>
                  <a:effectLst>
                    <a:outerShdw blurRad="38100" dist="38100" dir="2700000" algn="tl">
                      <a:srgbClr val="000000">
                        <a:alpha val="43137"/>
                      </a:srgbClr>
                    </a:outerShdw>
                  </a:effectLst>
                  <a:latin typeface="思源黑体 CN Heavy" panose="020B0A00000000000000" charset="-122"/>
                  <a:ea typeface="思源黑体 CN Heavy" panose="020B0A00000000000000" charset="-122"/>
                  <a:sym typeface="Arial" panose="020B0604020202020204" pitchFamily="34" charset="0"/>
                </a:rPr>
                <a:t>全面建设社会主义现代化国家和实现第二个百年奋斗目标全局。</a:t>
              </a:r>
              <a:endParaRPr lang="zh-CN" altLang="en-US" sz="2000" b="1" kern="1200" spc="600" noProof="0" dirty="0">
                <a:ln w="0">
                  <a:noFill/>
                </a:ln>
                <a:solidFill>
                  <a:srgbClr val="001D54"/>
                </a:solidFill>
                <a:effectLst>
                  <a:outerShdw blurRad="38100" dist="38100" dir="2700000" algn="tl">
                    <a:srgbClr val="000000">
                      <a:alpha val="43137"/>
                    </a:srgbClr>
                  </a:outerShdw>
                </a:effectLst>
                <a:latin typeface="思源黑体 CN Heavy" panose="020B0A00000000000000" charset="-122"/>
                <a:ea typeface="思源黑体 CN Heavy" panose="020B0A00000000000000" charset="-122"/>
                <a:sym typeface="Arial" panose="020B0604020202020204" pitchFamily="34" charset="0"/>
              </a:endParaRPr>
            </a:p>
          </p:txBody>
        </p:sp>
      </p:grpSp>
      <p:sp>
        <p:nvSpPr>
          <p:cNvPr id="2" name="文本框 1"/>
          <p:cNvSpPr txBox="1"/>
          <p:nvPr>
            <p:custDataLst>
              <p:tags r:id="rId7"/>
            </p:custDataLst>
          </p:nvPr>
        </p:nvSpPr>
        <p:spPr>
          <a:xfrm>
            <a:off x="966920" y="2077260"/>
            <a:ext cx="10549890" cy="576000"/>
          </a:xfrm>
          <a:prstGeom prst="rect">
            <a:avLst/>
          </a:prstGeom>
          <a:solidFill>
            <a:schemeClr val="accent3"/>
          </a:solidFill>
          <a:ln w="12700">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sz="2400" b="1" kern="1200" spc="200" dirty="0">
                <a:ln w="19050">
                  <a:noFill/>
                </a:ln>
                <a:solidFill>
                  <a:schemeClr val="bg1"/>
                </a:soli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清醒认识到巩固拓展脱贫攻坚成果是我们接续奋斗义不容辞的政治责任</a:t>
            </a:r>
            <a:endParaRPr lang="zh-CN" altLang="en-US" sz="2400" b="1" kern="1200" spc="200" dirty="0">
              <a:ln w="19050">
                <a:noFill/>
              </a:ln>
              <a:solidFill>
                <a:schemeClr val="bg1"/>
              </a:soli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Tree>
    <p:custDataLst>
      <p:tags r:id="rId8"/>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2000"/>
            <a:ext cx="10116000" cy="936000"/>
          </a:xfrm>
        </p:spPr>
        <p:txBody>
          <a:bodyPr lIns="539750">
            <a:noAutofit/>
          </a:bodyPr>
          <a:p>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深入学习领会习近平总书记关</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于</a:t>
            </a:r>
            <a:r>
              <a:rPr lang="zh-CN" altLang="en-US" sz="3000" spc="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三农</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工作的重要论述</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切实肩负起做好有效衔接工作的政治责任</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10144125"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三、巩固拓展脱贫成果、防止返贫致贫，需要做好有效衔接。</a:t>
            </a:r>
            <a:endPar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grpSp>
        <p:nvGrpSpPr>
          <p:cNvPr id="11" name="组合 10"/>
          <p:cNvGrpSpPr>
            <a:grpSpLocks noChangeAspect="1"/>
          </p:cNvGrpSpPr>
          <p:nvPr/>
        </p:nvGrpSpPr>
        <p:grpSpPr>
          <a:xfrm>
            <a:off x="744050" y="2160270"/>
            <a:ext cx="10703900" cy="3641799"/>
            <a:chOff x="2268" y="4252"/>
            <a:chExt cx="15152" cy="5135"/>
          </a:xfrm>
        </p:grpSpPr>
        <p:pic>
          <p:nvPicPr>
            <p:cNvPr id="2" name="图片 1" descr="C:\Users\ckq\Documents\1eb50db04be5497681224de5b6c70516.jpg1eb50db04be5497681224de5b6c70516"/>
            <p:cNvPicPr>
              <a:picLocks noChangeAspect="1"/>
            </p:cNvPicPr>
            <p:nvPr/>
          </p:nvPicPr>
          <p:blipFill>
            <a:blip r:embed="rId1"/>
            <a:srcRect/>
            <a:stretch>
              <a:fillRect/>
            </a:stretch>
          </p:blipFill>
          <p:spPr>
            <a:xfrm>
              <a:off x="2268" y="4252"/>
              <a:ext cx="5599" cy="5102"/>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0" name="组合 9"/>
            <p:cNvGrpSpPr/>
            <p:nvPr/>
          </p:nvGrpSpPr>
          <p:grpSpPr>
            <a:xfrm>
              <a:off x="7939" y="4252"/>
              <a:ext cx="9481" cy="5135"/>
              <a:chOff x="7939" y="4252"/>
              <a:chExt cx="9481" cy="5135"/>
            </a:xfrm>
          </p:grpSpPr>
          <p:sp>
            <p:nvSpPr>
              <p:cNvPr id="8" name="矩形 7"/>
              <p:cNvSpPr/>
              <p:nvPr>
                <p:custDataLst>
                  <p:tags r:id="rId2"/>
                </p:custDataLst>
              </p:nvPr>
            </p:nvSpPr>
            <p:spPr>
              <a:xfrm>
                <a:off x="7939" y="4252"/>
                <a:ext cx="9481" cy="4252"/>
              </a:xfrm>
              <a:prstGeom prst="rect">
                <a:avLst/>
              </a:prstGeom>
              <a:solidFill>
                <a:srgbClr val="A00303"/>
              </a:solidFill>
              <a:ln w="25400">
                <a:solidFill>
                  <a:srgbClr val="A00303"/>
                </a:solidFill>
              </a:ln>
            </p:spPr>
            <p:style>
              <a:lnRef idx="2">
                <a:schemeClr val="accent5"/>
              </a:lnRef>
              <a:fillRef idx="1">
                <a:schemeClr val="lt1"/>
              </a:fillRef>
              <a:effectRef idx="0">
                <a:schemeClr val="accent5"/>
              </a:effectRef>
              <a:fontRef idx="minor">
                <a:schemeClr val="dk1"/>
              </a:fontRef>
            </p:style>
            <p:txBody>
              <a:bodyPr wrap="square" lIns="288290" tIns="71755" rIns="288290" bIns="71755" anchor="ctr" anchorCtr="0">
                <a:noAutofit/>
              </a:bodyPr>
              <a:p>
                <a:pPr lvl="0" indent="558800" algn="just" fontAlgn="auto" hangingPunct="0">
                  <a:lnSpc>
                    <a:spcPct val="150000"/>
                  </a:lnSpc>
                  <a:defRPr/>
                  <a:extLst>
                    <a:ext uri="{35155182-B16C-46BC-9424-99874614C6A1}">
                      <wpsdc:indentchars xmlns:wpsdc="http://www.wps.cn/officeDocument/2017/drawingmlCustomData" val="200" checksum="763391560"/>
                    </a:ext>
                  </a:extLst>
                </a:pPr>
                <a:r>
                  <a:rPr lang="zh-CN" altLang="en-US" sz="2000" b="1"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相当一部分脱贫户基本生活有了保障，但收入水平仍然不高，脱贫基础还比较脆弱；一些边缘户本来就晃晃悠悠，稍遇到点风险变故马上就可能致贫；脱贫地区产业普遍搞起来了，但技术、资金、人才、市场等支撑还不强，有的地方甚至帮扶干部一撤，产业就可能垮掉。”</a:t>
                </a:r>
                <a:endParaRPr lang="zh-CN" altLang="en-US" sz="2000" b="1"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9" name="矩形: 圆角 2"/>
              <p:cNvSpPr/>
              <p:nvPr/>
            </p:nvSpPr>
            <p:spPr>
              <a:xfrm>
                <a:off x="7939" y="8537"/>
                <a:ext cx="9481" cy="850"/>
              </a:xfrm>
              <a:prstGeom prst="rect">
                <a:avLst/>
              </a:prstGeom>
              <a:solidFill>
                <a:srgbClr val="A00303"/>
              </a:solidFill>
              <a:ln w="25400">
                <a:solidFill>
                  <a:srgbClr val="A00303"/>
                </a:solidFill>
              </a:ln>
            </p:spPr>
            <p:style>
              <a:lnRef idx="3">
                <a:schemeClr val="lt1"/>
              </a:lnRef>
              <a:fillRef idx="1">
                <a:schemeClr val="accent5"/>
              </a:fillRef>
              <a:effectRef idx="1">
                <a:schemeClr val="accent5"/>
              </a:effectRef>
              <a:fontRef idx="minor">
                <a:schemeClr val="lt1"/>
              </a:fontRef>
            </p:style>
            <p:txBody>
              <a:bodyPr rtlCol="0" anchor="ctr">
                <a:normAutofit/>
              </a:bodyPr>
              <a:p>
                <a:pPr algn="r"/>
                <a:r>
                  <a:rPr lang="zh-CN" altLang="en-US"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2020年12月，习近平总书记在中央农村工作会议上的讲话</a:t>
                </a:r>
                <a:endParaRPr lang="zh-CN" altLang="en-US"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grpSp>
      </p:gr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2000"/>
            <a:ext cx="10116000" cy="936000"/>
          </a:xfrm>
        </p:spPr>
        <p:txBody>
          <a:bodyPr lIns="539750">
            <a:noAutofit/>
          </a:bodyPr>
          <a:p>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深入学习领会习近平总书记关</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于</a:t>
            </a:r>
            <a:r>
              <a:rPr lang="zh-CN" altLang="en-US" sz="3000" spc="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三农</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工作的重要论述</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切实肩负起做好有效衔接工作的政治责任</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10144125"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三、巩固拓展脱贫成果、防止返贫致贫，需要做好有效衔接。</a:t>
            </a:r>
            <a:endPar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pic>
        <p:nvPicPr>
          <p:cNvPr id="13" name="图片 12" descr="tprk"/>
          <p:cNvPicPr>
            <a:picLocks noChangeAspect="1"/>
          </p:cNvPicPr>
          <p:nvPr/>
        </p:nvPicPr>
        <p:blipFill>
          <a:blip r:embed="rId1"/>
          <a:stretch>
            <a:fillRect/>
          </a:stretch>
        </p:blipFill>
        <p:spPr>
          <a:xfrm>
            <a:off x="540000" y="2160000"/>
            <a:ext cx="6220801" cy="3888000"/>
          </a:xfrm>
          <a:prstGeom prst="rect">
            <a:avLst/>
          </a:prstGeom>
          <a:solidFill>
            <a:srgbClr val="F9E8D0"/>
          </a:solidFill>
        </p:spPr>
      </p:pic>
      <p:sp>
        <p:nvSpPr>
          <p:cNvPr id="15" name="文本框 14"/>
          <p:cNvSpPr txBox="1"/>
          <p:nvPr/>
        </p:nvSpPr>
        <p:spPr>
          <a:xfrm>
            <a:off x="6696000" y="2160000"/>
            <a:ext cx="5040000" cy="3883025"/>
          </a:xfrm>
          <a:prstGeom prst="rect">
            <a:avLst/>
          </a:prstGeom>
          <a:solidFill>
            <a:srgbClr val="F9E8D0"/>
          </a:solidFill>
        </p:spPr>
        <p:txBody>
          <a:bodyPr wrap="square" lIns="107950" tIns="71755" rIns="107950" bIns="71755" rtlCol="0" anchor="t">
            <a:spAutoFit/>
          </a:bodyPr>
          <a:p>
            <a:pPr indent="609600" algn="just" fontAlgn="auto" hangingPunct="0">
              <a:lnSpc>
                <a:spcPct val="150000"/>
              </a:lnSpc>
              <a:extLst>
                <a:ext uri="{35155182-B16C-46BC-9424-99874614C6A1}">
                  <wpsdc:indentchars xmlns:wpsdc="http://www.wps.cn/officeDocument/2017/drawingmlCustomData" val="200" checksum="1540846098"/>
                </a:ext>
              </a:extLst>
            </a:pPr>
            <a:r>
              <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我省有</a:t>
            </a:r>
            <a:r>
              <a:rPr lang="zh-CN" altLang="en-US" b="1" spc="6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75个</a:t>
            </a:r>
            <a:r>
              <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脱贫县，占全省86个县（市、区）的</a:t>
            </a:r>
            <a:r>
              <a:rPr lang="zh-CN" altLang="en-US" b="1" spc="6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87.2%</a:t>
            </a:r>
            <a:r>
              <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；有</a:t>
            </a:r>
            <a:r>
              <a:rPr lang="zh-CN" altLang="en-US" b="1" spc="6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7262个</a:t>
            </a:r>
            <a:r>
              <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脱贫村，占全省行政村数量的</a:t>
            </a:r>
            <a:r>
              <a:rPr lang="zh-CN" altLang="en-US" b="1" spc="6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45.2%</a:t>
            </a:r>
            <a:r>
              <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；有</a:t>
            </a:r>
            <a:r>
              <a:rPr lang="zh-CN" altLang="en-US" b="1" spc="6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136万户575万</a:t>
            </a:r>
            <a:r>
              <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脱贫人口，涉及全省</a:t>
            </a:r>
            <a:r>
              <a:rPr lang="zh-CN" altLang="en-US" b="1" spc="6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84个</a:t>
            </a:r>
            <a:r>
              <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县（市、区），占全省农业户籍人口的三分之一，脱贫人口覆盖面全国</a:t>
            </a:r>
            <a:r>
              <a:rPr lang="zh-CN" altLang="en-US" b="1" spc="6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最大</a:t>
            </a:r>
            <a:r>
              <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。巩固“两不愁三保障”成果的任务全国</a:t>
            </a:r>
            <a:r>
              <a:rPr lang="zh-CN" altLang="en-US" b="1" spc="6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最重</a:t>
            </a:r>
            <a:r>
              <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a:t>
            </a:r>
            <a:endPar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endParaRPr>
          </a:p>
        </p:txBody>
      </p:sp>
      <p:sp>
        <p:nvSpPr>
          <p:cNvPr id="16" name="文本框 15"/>
          <p:cNvSpPr txBox="1"/>
          <p:nvPr/>
        </p:nvSpPr>
        <p:spPr>
          <a:xfrm>
            <a:off x="826770" y="5348605"/>
            <a:ext cx="2575560" cy="349250"/>
          </a:xfrm>
          <a:prstGeom prst="rect">
            <a:avLst/>
          </a:prstGeom>
          <a:noFill/>
        </p:spPr>
        <p:txBody>
          <a:bodyPr wrap="square" rtlCol="0" anchor="t">
            <a:spAutoFit/>
          </a:bodyPr>
          <a:p>
            <a:pPr indent="0" algn="just" fontAlgn="auto">
              <a:lnSpc>
                <a:spcPct val="120000"/>
              </a:lnSpc>
            </a:pPr>
            <a:r>
              <a:rPr lang="zh-CN" altLang="en-US" sz="1400" b="1" spc="150">
                <a:solidFill>
                  <a:srgbClr val="2B4663"/>
                </a:solidFill>
                <a:effectLst>
                  <a:outerShdw blurRad="38100" dist="38100" dir="2700000" algn="tl">
                    <a:srgbClr val="000000">
                      <a:alpha val="43137"/>
                    </a:srgbClr>
                  </a:outerShdw>
                </a:effectLst>
                <a:uFillTx/>
                <a:latin typeface="微软雅黑" panose="020B0503020204020204" pitchFamily="34" charset="-122"/>
                <a:ea typeface="微软雅黑" panose="020B0503020204020204" pitchFamily="34" charset="-122"/>
                <a:sym typeface="Arial" panose="020B0604020202020204" pitchFamily="34" charset="0"/>
              </a:rPr>
              <a:t>甘肃省脱贫人口热力分布图</a:t>
            </a:r>
            <a:endParaRPr lang="zh-CN" altLang="en-US" sz="1400" b="1" spc="150">
              <a:solidFill>
                <a:srgbClr val="2B4663"/>
              </a:solidFill>
              <a:effectLst>
                <a:outerShdw blurRad="38100" dist="38100" dir="2700000" algn="tl">
                  <a:srgbClr val="000000">
                    <a:alpha val="43137"/>
                  </a:srgbClr>
                </a:outerShdw>
              </a:effectLst>
              <a:uFillTx/>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2000"/>
            <a:ext cx="10116000" cy="936000"/>
          </a:xfrm>
        </p:spPr>
        <p:txBody>
          <a:bodyPr lIns="539750">
            <a:noAutofit/>
          </a:bodyPr>
          <a:p>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深入学习领会习近平总书记关</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于</a:t>
            </a:r>
            <a:r>
              <a:rPr lang="zh-CN" altLang="en-US" sz="3000" spc="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三农</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工作的重要论述</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切实肩负起做好有效衔接工作的政治责任</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10144125"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三、巩固拓展脱贫成果、防止返贫致贫，需要做好有效衔接。</a:t>
            </a:r>
            <a:endPar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15" name="文本框 14"/>
          <p:cNvSpPr txBox="1"/>
          <p:nvPr/>
        </p:nvSpPr>
        <p:spPr>
          <a:xfrm>
            <a:off x="6344400" y="2160000"/>
            <a:ext cx="5040000" cy="3883025"/>
          </a:xfrm>
          <a:prstGeom prst="rect">
            <a:avLst/>
          </a:prstGeom>
          <a:solidFill>
            <a:srgbClr val="F9E8D0"/>
          </a:solidFill>
        </p:spPr>
        <p:txBody>
          <a:bodyPr wrap="square" lIns="107950" tIns="71755" rIns="107950" bIns="71755" rtlCol="0" anchor="t">
            <a:spAutoFit/>
          </a:bodyPr>
          <a:p>
            <a:pPr indent="533400" algn="just" fontAlgn="auto" hangingPunct="0">
              <a:lnSpc>
                <a:spcPct val="150000"/>
              </a:lnSpc>
              <a:extLst>
                <a:ext uri="{35155182-B16C-46BC-9424-99874614C6A1}">
                  <wpsdc:indentchars xmlns:wpsdc="http://www.wps.cn/officeDocument/2017/drawingmlCustomData" val="200" checksum="3189984280"/>
                </a:ext>
              </a:extLst>
            </a:pPr>
            <a:r>
              <a:rPr lang="zh-CN" altLang="en-US"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还有一部分农户住房安全、饮水安全实现程度较低，虽然目前安全，但是标准低，容易出现反弹；有些靠短期举措脱贫的、靠政策兜底的、刚过贫困线仍处于边缘的,一旦扶持措施没了或力度不够，很容易返贫。尤其是2020年全省脱贫人口人均纯收入平均水平</a:t>
            </a:r>
            <a:r>
              <a:rPr lang="zh-CN" altLang="en-US" b="1" spc="3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8539元</a:t>
            </a:r>
            <a:r>
              <a:rPr lang="zh-CN" altLang="en-US"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，分别占全省和全国农村居民人均可支配收入平均水平的</a:t>
            </a:r>
            <a:r>
              <a:rPr lang="zh-CN" altLang="en-US" b="1" spc="3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82.6%</a:t>
            </a:r>
            <a:r>
              <a:rPr lang="zh-CN" altLang="en-US"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a:t>
            </a:r>
            <a:r>
              <a:rPr lang="zh-CN" altLang="en-US" b="1" spc="3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49.8%</a:t>
            </a:r>
            <a:r>
              <a:rPr lang="zh-CN" altLang="en-US"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a:t>
            </a:r>
            <a:endParaRPr lang="zh-CN" altLang="en-US"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endParaRPr>
          </a:p>
        </p:txBody>
      </p:sp>
      <p:graphicFrame>
        <p:nvGraphicFramePr>
          <p:cNvPr id="2" name="图表 1"/>
          <p:cNvGraphicFramePr/>
          <p:nvPr/>
        </p:nvGraphicFramePr>
        <p:xfrm>
          <a:off x="1108075" y="2952750"/>
          <a:ext cx="5256000" cy="3096000"/>
        </p:xfrm>
        <a:graphic>
          <a:graphicData uri="http://schemas.openxmlformats.org/drawingml/2006/chart">
            <c:chart xmlns:c="http://schemas.openxmlformats.org/drawingml/2006/chart" xmlns:r="http://schemas.openxmlformats.org/officeDocument/2006/relationships" r:id="rId1"/>
          </a:graphicData>
        </a:graphic>
      </p:graphicFrame>
      <p:sp>
        <p:nvSpPr>
          <p:cNvPr id="21" name="文本框 20"/>
          <p:cNvSpPr txBox="1"/>
          <p:nvPr/>
        </p:nvSpPr>
        <p:spPr>
          <a:xfrm>
            <a:off x="1113600" y="2160000"/>
            <a:ext cx="5256000" cy="792000"/>
          </a:xfrm>
          <a:prstGeom prst="rect">
            <a:avLst/>
          </a:prstGeom>
          <a:solidFill>
            <a:srgbClr val="F9E8D0"/>
          </a:solidFill>
        </p:spPr>
        <p:txBody>
          <a:bodyPr wrap="square" rtlCol="0" anchor="ctr" anchorCtr="0">
            <a:noAutofit/>
          </a:bodyPr>
          <a:p>
            <a:pPr algn="ctr" fontAlgn="auto">
              <a:lnSpc>
                <a:spcPct val="100000"/>
              </a:lnSpc>
            </a:pPr>
            <a:r>
              <a:rPr lang="zh-CN" altLang="en-US" b="1" noProof="0" dirty="0">
                <a:ln w="0">
                  <a:noFill/>
                </a:ln>
                <a:solidFill>
                  <a:srgbClr val="CC0000"/>
                </a:solidFill>
                <a:effectLst/>
                <a:uLnTx/>
                <a:uFillTx/>
                <a:latin typeface="思源黑体 CN Heavy" panose="020B0A00000000000000" charset="-122"/>
                <a:ea typeface="思源黑体 CN Heavy" panose="020B0A00000000000000" charset="-122"/>
              </a:rPr>
              <a:t>2020年全省</a:t>
            </a:r>
            <a:r>
              <a:rPr lang="zh-CN" altLang="en-US" b="1" noProof="0" dirty="0">
                <a:ln w="0">
                  <a:noFill/>
                </a:ln>
                <a:solidFill>
                  <a:srgbClr val="CC0000"/>
                </a:solidFill>
                <a:effectLst/>
                <a:uLnTx/>
                <a:uFillTx/>
                <a:latin typeface="思源黑体 CN Heavy" panose="020B0A00000000000000" charset="-122"/>
                <a:ea typeface="思源黑体 CN Heavy" panose="020B0A00000000000000" charset="-122"/>
                <a:sym typeface="+mn-ea"/>
              </a:rPr>
              <a:t>脱贫人口人均收入与</a:t>
            </a:r>
            <a:endParaRPr lang="zh-CN" altLang="en-US" b="1" noProof="0" dirty="0">
              <a:ln w="0">
                <a:noFill/>
              </a:ln>
              <a:solidFill>
                <a:srgbClr val="CC0000"/>
              </a:solidFill>
              <a:effectLst/>
              <a:uLnTx/>
              <a:uFillTx/>
              <a:latin typeface="思源黑体 CN Heavy" panose="020B0A00000000000000" charset="-122"/>
              <a:ea typeface="思源黑体 CN Heavy" panose="020B0A00000000000000" charset="-122"/>
              <a:sym typeface="+mn-ea"/>
            </a:endParaRPr>
          </a:p>
          <a:p>
            <a:pPr algn="ctr" fontAlgn="auto">
              <a:lnSpc>
                <a:spcPct val="100000"/>
              </a:lnSpc>
            </a:pPr>
            <a:r>
              <a:rPr lang="zh-CN" altLang="en-US" b="1" noProof="0" dirty="0">
                <a:ln w="0">
                  <a:noFill/>
                </a:ln>
                <a:solidFill>
                  <a:srgbClr val="CC0000"/>
                </a:solidFill>
                <a:effectLst/>
                <a:uLnTx/>
                <a:uFillTx/>
                <a:latin typeface="思源黑体 CN Heavy" panose="020B0A00000000000000" charset="-122"/>
                <a:ea typeface="思源黑体 CN Heavy" panose="020B0A00000000000000" charset="-122"/>
                <a:sym typeface="+mn-ea"/>
              </a:rPr>
              <a:t>全省、全国</a:t>
            </a:r>
            <a:r>
              <a:rPr lang="zh-CN" altLang="en-US" b="1" noProof="0" dirty="0">
                <a:ln w="0">
                  <a:noFill/>
                </a:ln>
                <a:solidFill>
                  <a:srgbClr val="CC0000"/>
                </a:solidFill>
                <a:effectLst/>
                <a:uLnTx/>
                <a:uFillTx/>
                <a:latin typeface="思源黑体 CN Heavy" panose="020B0A00000000000000" charset="-122"/>
                <a:ea typeface="思源黑体 CN Heavy" panose="020B0A00000000000000" charset="-122"/>
              </a:rPr>
              <a:t>农村居民人均可支配收入对比</a:t>
            </a:r>
            <a:endParaRPr lang="zh-CN" altLang="en-US" b="1" noProof="0" dirty="0">
              <a:ln w="0">
                <a:noFill/>
              </a:ln>
              <a:solidFill>
                <a:srgbClr val="CC0000"/>
              </a:solidFill>
              <a:effectLst/>
              <a:uLnTx/>
              <a:uFillTx/>
              <a:latin typeface="思源黑体 CN Heavy" panose="020B0A00000000000000" charset="-122"/>
              <a:ea typeface="思源黑体 CN Heavy" panose="020B0A00000000000000" charset="-122"/>
            </a:endParaRPr>
          </a:p>
        </p:txBody>
      </p:sp>
      <p:sp>
        <p:nvSpPr>
          <p:cNvPr id="18" name="矩形 17"/>
          <p:cNvSpPr/>
          <p:nvPr/>
        </p:nvSpPr>
        <p:spPr>
          <a:xfrm>
            <a:off x="5208075" y="4554000"/>
            <a:ext cx="540000" cy="1098000"/>
          </a:xfrm>
          <a:prstGeom prst="rect">
            <a:avLst/>
          </a:prstGeom>
          <a:solidFill>
            <a:srgbClr val="F4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5181600" y="5040000"/>
            <a:ext cx="612000" cy="398780"/>
          </a:xfrm>
          <a:prstGeom prst="rect">
            <a:avLst/>
          </a:prstGeom>
          <a:noFill/>
        </p:spPr>
        <p:txBody>
          <a:bodyPr wrap="square" rtlCol="0">
            <a:spAutoFit/>
          </a:bodyPr>
          <a:p>
            <a:pPr algn="ctr"/>
            <a:r>
              <a:rPr lang="zh-CN" altLang="en-US" sz="1000" b="1" noProof="0" dirty="0">
                <a:ln w="0">
                  <a:noFill/>
                </a:ln>
                <a:solidFill>
                  <a:schemeClr val="bg1"/>
                </a:solidFill>
                <a:effectLst/>
                <a:uLnTx/>
                <a:uFillTx/>
                <a:latin typeface="方正大黑简体" panose="02010601030101010101" charset="-122"/>
                <a:ea typeface="方正大黑简体" panose="02010601030101010101" charset="-122"/>
                <a:cs typeface="方正大黑简体" panose="02010601030101010101" charset="-122"/>
              </a:rPr>
              <a:t>仅占</a:t>
            </a:r>
            <a:endParaRPr lang="zh-CN" altLang="en-US" sz="1000" b="1" noProof="0" dirty="0">
              <a:ln w="0">
                <a:noFill/>
              </a:ln>
              <a:solidFill>
                <a:schemeClr val="bg1"/>
              </a:solidFill>
              <a:effectLst/>
              <a:uLnTx/>
              <a:uFillTx/>
              <a:latin typeface="方正大黑简体" panose="02010601030101010101" charset="-122"/>
              <a:ea typeface="方正大黑简体" panose="02010601030101010101" charset="-122"/>
              <a:cs typeface="方正大黑简体" panose="02010601030101010101" charset="-122"/>
            </a:endParaRPr>
          </a:p>
          <a:p>
            <a:pPr algn="ctr"/>
            <a:r>
              <a:rPr lang="zh-CN" altLang="en-US" sz="1000" b="1" noProof="0" dirty="0">
                <a:ln w="0">
                  <a:noFill/>
                </a:ln>
                <a:solidFill>
                  <a:schemeClr val="bg1"/>
                </a:solidFill>
                <a:effectLst/>
                <a:uLnTx/>
                <a:uFillTx/>
                <a:latin typeface="方正大黑简体" panose="02010601030101010101" charset="-122"/>
                <a:ea typeface="方正大黑简体" panose="02010601030101010101" charset="-122"/>
                <a:cs typeface="方正大黑简体" panose="02010601030101010101" charset="-122"/>
              </a:rPr>
              <a:t>49.8%</a:t>
            </a:r>
            <a:endParaRPr lang="zh-CN" altLang="en-US" sz="1000" b="1" noProof="0" dirty="0">
              <a:ln w="0">
                <a:noFill/>
              </a:ln>
              <a:solidFill>
                <a:schemeClr val="bg1"/>
              </a:solidFill>
              <a:effectLst/>
              <a:uLnTx/>
              <a:uFillTx/>
              <a:latin typeface="方正大黑简体" panose="02010601030101010101" charset="-122"/>
              <a:ea typeface="方正大黑简体" panose="02010601030101010101" charset="-122"/>
              <a:cs typeface="方正大黑简体" panose="02010601030101010101" charset="-122"/>
            </a:endParaRPr>
          </a:p>
        </p:txBody>
      </p:sp>
      <p:sp>
        <p:nvSpPr>
          <p:cNvPr id="4" name="矩形 3"/>
          <p:cNvSpPr/>
          <p:nvPr/>
        </p:nvSpPr>
        <p:spPr>
          <a:xfrm>
            <a:off x="3733950" y="4555050"/>
            <a:ext cx="540000" cy="1098000"/>
          </a:xfrm>
          <a:prstGeom prst="rect">
            <a:avLst/>
          </a:prstGeom>
          <a:solidFill>
            <a:srgbClr val="F4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7" name="直接连接符 26"/>
          <p:cNvCxnSpPr/>
          <p:nvPr/>
        </p:nvCxnSpPr>
        <p:spPr>
          <a:xfrm flipV="1">
            <a:off x="1961100" y="4554855"/>
            <a:ext cx="3960000" cy="0"/>
          </a:xfrm>
          <a:prstGeom prst="line">
            <a:avLst/>
          </a:prstGeom>
          <a:ln w="19050"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726750" y="5040000"/>
            <a:ext cx="576000" cy="553085"/>
          </a:xfrm>
          <a:prstGeom prst="rect">
            <a:avLst/>
          </a:prstGeom>
          <a:noFill/>
        </p:spPr>
        <p:txBody>
          <a:bodyPr wrap="square" rtlCol="0">
            <a:spAutoFit/>
          </a:bodyPr>
          <a:p>
            <a:pPr algn="ctr">
              <a:buClrTx/>
              <a:buSzTx/>
              <a:buNone/>
            </a:pPr>
            <a:r>
              <a:rPr lang="zh-CN" altLang="en-US" sz="1000" b="1" noProof="0" dirty="0">
                <a:ln w="0">
                  <a:noFill/>
                </a:ln>
                <a:solidFill>
                  <a:schemeClr val="bg1"/>
                </a:solidFill>
                <a:effectLst/>
                <a:uLnTx/>
                <a:uFillTx/>
                <a:latin typeface="方正大黑简体" panose="02010601030101010101" charset="-122"/>
                <a:ea typeface="方正大黑简体" panose="02010601030101010101" charset="-122"/>
                <a:cs typeface="方正大黑简体" panose="02010601030101010101" charset="-122"/>
              </a:rPr>
              <a:t>只占</a:t>
            </a:r>
            <a:endParaRPr lang="zh-CN" altLang="en-US" sz="1000" b="1" noProof="0" dirty="0">
              <a:ln w="0">
                <a:noFill/>
              </a:ln>
              <a:solidFill>
                <a:schemeClr val="bg1"/>
              </a:solidFill>
              <a:effectLst/>
              <a:uLnTx/>
              <a:uFillTx/>
              <a:latin typeface="方正大黑简体" panose="02010601030101010101" charset="-122"/>
              <a:ea typeface="方正大黑简体" panose="02010601030101010101" charset="-122"/>
              <a:cs typeface="方正大黑简体" panose="02010601030101010101" charset="-122"/>
            </a:endParaRPr>
          </a:p>
          <a:p>
            <a:pPr algn="ctr">
              <a:buClrTx/>
              <a:buSzTx/>
              <a:buNone/>
            </a:pPr>
            <a:r>
              <a:rPr lang="zh-CN" altLang="en-US" sz="1000" b="1" noProof="0" dirty="0">
                <a:ln w="0">
                  <a:noFill/>
                </a:ln>
                <a:solidFill>
                  <a:schemeClr val="bg1"/>
                </a:solidFill>
                <a:effectLst/>
                <a:uLnTx/>
                <a:uFillTx/>
                <a:latin typeface="方正大黑简体" panose="02010601030101010101" charset="-122"/>
                <a:ea typeface="方正大黑简体" panose="02010601030101010101" charset="-122"/>
                <a:cs typeface="方正大黑简体" panose="02010601030101010101" charset="-122"/>
              </a:rPr>
              <a:t>82.6%</a:t>
            </a:r>
            <a:endParaRPr lang="zh-CN" altLang="en-US" sz="1000" b="1" noProof="0" dirty="0">
              <a:ln w="0">
                <a:noFill/>
              </a:ln>
              <a:solidFill>
                <a:schemeClr val="bg1"/>
              </a:solidFill>
              <a:effectLst/>
              <a:uLnTx/>
              <a:uFillTx/>
              <a:latin typeface="方正大黑简体" panose="02010601030101010101" charset="-122"/>
              <a:ea typeface="方正大黑简体" panose="02010601030101010101" charset="-122"/>
              <a:cs typeface="方正大黑简体" panose="02010601030101010101"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2000"/>
            <a:ext cx="10116000" cy="936000"/>
          </a:xfrm>
        </p:spPr>
        <p:txBody>
          <a:bodyPr lIns="539750">
            <a:noAutofit/>
          </a:bodyPr>
          <a:p>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深入学习领会习近平总书记关</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于</a:t>
            </a:r>
            <a:r>
              <a:rPr lang="zh-CN" altLang="en-US" sz="3000" spc="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三农</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工作的重要论述</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切实肩负起做好有效衔接工作的政治责任</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10144125"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三、巩固拓展脱贫成果、防止返贫致贫，需要做好有效衔接。</a:t>
            </a:r>
            <a:endPar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grpSp>
        <p:nvGrpSpPr>
          <p:cNvPr id="8" name="组合 7"/>
          <p:cNvGrpSpPr/>
          <p:nvPr/>
        </p:nvGrpSpPr>
        <p:grpSpPr>
          <a:xfrm>
            <a:off x="636905" y="2160000"/>
            <a:ext cx="5936615" cy="3888000"/>
            <a:chOff x="688" y="3954"/>
            <a:chExt cx="9349" cy="5226"/>
          </a:xfrm>
        </p:grpSpPr>
        <p:graphicFrame>
          <p:nvGraphicFramePr>
            <p:cNvPr id="31" name="图表 30"/>
            <p:cNvGraphicFramePr/>
            <p:nvPr/>
          </p:nvGraphicFramePr>
          <p:xfrm>
            <a:off x="6919" y="3954"/>
            <a:ext cx="3118" cy="4613"/>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2" name="图表 31"/>
            <p:cNvGraphicFramePr/>
            <p:nvPr/>
          </p:nvGraphicFramePr>
          <p:xfrm>
            <a:off x="3805" y="3954"/>
            <a:ext cx="3118" cy="46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图表 35"/>
            <p:cNvGraphicFramePr/>
            <p:nvPr/>
          </p:nvGraphicFramePr>
          <p:xfrm>
            <a:off x="688" y="3957"/>
            <a:ext cx="3118" cy="4613"/>
          </p:xfrm>
          <a:graphic>
            <a:graphicData uri="http://schemas.openxmlformats.org/drawingml/2006/chart">
              <c:chart xmlns:c="http://schemas.openxmlformats.org/drawingml/2006/chart" xmlns:r="http://schemas.openxmlformats.org/officeDocument/2006/relationships" r:id="rId3"/>
            </a:graphicData>
          </a:graphic>
        </p:graphicFrame>
        <p:sp>
          <p:nvSpPr>
            <p:cNvPr id="47" name="文本框 46"/>
            <p:cNvSpPr txBox="1"/>
            <p:nvPr/>
          </p:nvSpPr>
          <p:spPr>
            <a:xfrm>
              <a:off x="734" y="8115"/>
              <a:ext cx="9303" cy="1065"/>
            </a:xfrm>
            <a:prstGeom prst="rect">
              <a:avLst/>
            </a:prstGeom>
            <a:solidFill>
              <a:srgbClr val="F9E8D0"/>
            </a:solidFill>
            <a:ln w="12700" cmpd="sng">
              <a:noFill/>
              <a:prstDash val="solid"/>
            </a:ln>
          </p:spPr>
          <p:txBody>
            <a:bodyPr wrap="square" rtlCol="0" anchor="ctr" anchorCtr="0">
              <a:spAutoFit/>
            </a:bodyPr>
            <a:p>
              <a:pPr algn="ctr" fontAlgn="auto">
                <a:lnSpc>
                  <a:spcPct val="100000"/>
                </a:lnSpc>
                <a:buClrTx/>
                <a:buSzTx/>
                <a:buNone/>
              </a:pPr>
              <a:r>
                <a:rPr lang="zh-CN" altLang="en-US" sz="1400" b="1" noProof="0" dirty="0">
                  <a:ln w="0">
                    <a:noFill/>
                  </a:ln>
                  <a:solidFill>
                    <a:srgbClr val="CC0000"/>
                  </a:solidFill>
                  <a:effectLst/>
                  <a:uLnTx/>
                  <a:uFillTx/>
                  <a:latin typeface="思源黑体 CN Heavy" panose="020B0A00000000000000" charset="-122"/>
                  <a:ea typeface="思源黑体 CN Heavy" panose="020B0A00000000000000" charset="-122"/>
                </a:rPr>
                <a:t>全省脱贫人口收入构成    全省农村居民收入构成     全国农村居民收入构成</a:t>
              </a:r>
              <a:endParaRPr lang="zh-CN" altLang="en-US" sz="1400" b="1" noProof="0" dirty="0">
                <a:ln w="0">
                  <a:noFill/>
                </a:ln>
                <a:solidFill>
                  <a:srgbClr val="CC0000"/>
                </a:solidFill>
                <a:effectLst/>
                <a:uLnTx/>
                <a:uFillTx/>
                <a:latin typeface="思源黑体 CN Heavy" panose="020B0A00000000000000" charset="-122"/>
                <a:ea typeface="思源黑体 CN Heavy" panose="020B0A00000000000000" charset="-122"/>
              </a:endParaRPr>
            </a:p>
          </p:txBody>
        </p:sp>
      </p:grpSp>
      <p:sp>
        <p:nvSpPr>
          <p:cNvPr id="15" name="文本框 14"/>
          <p:cNvSpPr txBox="1"/>
          <p:nvPr/>
        </p:nvSpPr>
        <p:spPr>
          <a:xfrm>
            <a:off x="6544425" y="2160000"/>
            <a:ext cx="5220000" cy="3888000"/>
          </a:xfrm>
          <a:prstGeom prst="rect">
            <a:avLst/>
          </a:prstGeom>
          <a:solidFill>
            <a:srgbClr val="F9E8D0"/>
          </a:solidFill>
        </p:spPr>
        <p:txBody>
          <a:bodyPr wrap="square" lIns="107950" tIns="71755" rIns="107950" bIns="71755" rtlCol="0" anchor="t">
            <a:noAutofit/>
          </a:bodyPr>
          <a:p>
            <a:pPr indent="482600" algn="just" fontAlgn="auto" hangingPunct="0">
              <a:lnSpc>
                <a:spcPct val="150000"/>
              </a:lnSpc>
              <a:extLst>
                <a:ext uri="{35155182-B16C-46BC-9424-99874614C6A1}">
                  <wpsdc:indentchars xmlns:wpsdc="http://www.wps.cn/officeDocument/2017/drawingmlCustomData" val="200" checksum="3297843772"/>
                </a:ext>
              </a:extLst>
            </a:pPr>
            <a:r>
              <a:rPr lang="zh-CN" altLang="en-US" sz="16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特别是脱贫家庭经营性收入仅占家庭收入的</a:t>
            </a:r>
            <a:r>
              <a:rPr lang="zh-CN" altLang="en-US" sz="1600" b="1" spc="3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18.3%</a:t>
            </a:r>
            <a:r>
              <a:rPr lang="zh-CN" altLang="en-US" sz="16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，分别比全省和全国农村居民同类占比低</a:t>
            </a:r>
            <a:r>
              <a:rPr lang="zh-CN" altLang="en-US" sz="1600" b="1" spc="3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27</a:t>
            </a:r>
            <a:r>
              <a:rPr lang="zh-CN" altLang="en-US" sz="16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a:t>
            </a:r>
            <a:r>
              <a:rPr lang="zh-CN" altLang="en-US" sz="1600" b="1" spc="3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17</a:t>
            </a:r>
            <a:r>
              <a:rPr lang="zh-CN" altLang="en-US" sz="16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个百分点，其中产业收入仅有</a:t>
            </a:r>
            <a:r>
              <a:rPr lang="zh-CN" altLang="en-US" sz="1600" b="1" spc="3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1566元</a:t>
            </a:r>
            <a:r>
              <a:rPr lang="zh-CN" altLang="en-US" sz="16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，分别只占同期全省和全国农村居民同类水平的</a:t>
            </a:r>
            <a:r>
              <a:rPr lang="zh-CN" altLang="en-US" sz="1600" b="1" spc="3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1/3</a:t>
            </a:r>
            <a:r>
              <a:rPr lang="zh-CN" altLang="en-US" sz="16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a:t>
            </a:r>
            <a:r>
              <a:rPr lang="zh-CN" altLang="en-US" sz="1600" b="1" spc="3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1/4</a:t>
            </a:r>
            <a:r>
              <a:rPr lang="zh-CN" altLang="en-US" sz="16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部分群众转移性收入比重大，全省有10.4万户脱贫家庭转移性收入占家庭收入的比重超过70%，主要依靠农村最低社会保障和特困供养救助、生态补偿等政策性转移支付达到脱贫标准，一旦这些政策支持力度减弱或取消，就会出现较大返贫风险。</a:t>
            </a:r>
            <a:endParaRPr lang="zh-CN" altLang="en-US" sz="16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endParaRPr>
          </a:p>
        </p:txBody>
      </p:sp>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2000"/>
            <a:ext cx="10116000" cy="936000"/>
          </a:xfrm>
        </p:spPr>
        <p:txBody>
          <a:bodyPr lIns="539750">
            <a:noAutofit/>
          </a:bodyPr>
          <a:p>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深入学习领会习近平总书记关</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于</a:t>
            </a:r>
            <a:r>
              <a:rPr lang="zh-CN" altLang="en-US" sz="3000" spc="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三农</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工作的重要论述</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切实肩负起做好有效衔接工作的政治责任</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10513060"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四、缩小低收入人口同其他群体发展差距，需要做好有效衔接。</a:t>
            </a:r>
            <a:endPar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pic>
        <p:nvPicPr>
          <p:cNvPr id="2" name="图片 1" descr="C:\Users\ckq\Documents\3fcbc9f29b0749b3a48b565ba587cdf0 (1).jpeg3fcbc9f29b0749b3a48b565ba587cdf0 (1)"/>
          <p:cNvPicPr>
            <a:picLocks noChangeAspect="1"/>
          </p:cNvPicPr>
          <p:nvPr/>
        </p:nvPicPr>
        <p:blipFill>
          <a:blip r:embed="rId1"/>
          <a:srcRect/>
          <a:stretch>
            <a:fillRect/>
          </a:stretch>
        </p:blipFill>
        <p:spPr>
          <a:xfrm>
            <a:off x="756000" y="2412000"/>
            <a:ext cx="4016922" cy="3168000"/>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0" name="组合 9"/>
          <p:cNvGrpSpPr/>
          <p:nvPr/>
        </p:nvGrpSpPr>
        <p:grpSpPr>
          <a:xfrm rot="0">
            <a:off x="4809150" y="2412000"/>
            <a:ext cx="6697980" cy="3167272"/>
            <a:chOff x="7939" y="4252"/>
            <a:chExt cx="9481" cy="4466"/>
          </a:xfrm>
        </p:grpSpPr>
        <p:sp>
          <p:nvSpPr>
            <p:cNvPr id="8" name="矩形 7"/>
            <p:cNvSpPr/>
            <p:nvPr>
              <p:custDataLst>
                <p:tags r:id="rId2"/>
              </p:custDataLst>
            </p:nvPr>
          </p:nvSpPr>
          <p:spPr>
            <a:xfrm>
              <a:off x="7939" y="4252"/>
              <a:ext cx="9481" cy="3655"/>
            </a:xfrm>
            <a:prstGeom prst="rect">
              <a:avLst/>
            </a:prstGeom>
            <a:solidFill>
              <a:srgbClr val="A00303"/>
            </a:solidFill>
            <a:ln w="25400">
              <a:solidFill>
                <a:srgbClr val="A00303"/>
              </a:solidFill>
            </a:ln>
          </p:spPr>
          <p:style>
            <a:lnRef idx="2">
              <a:schemeClr val="accent5"/>
            </a:lnRef>
            <a:fillRef idx="1">
              <a:schemeClr val="lt1"/>
            </a:fillRef>
            <a:effectRef idx="0">
              <a:schemeClr val="accent5"/>
            </a:effectRef>
            <a:fontRef idx="minor">
              <a:schemeClr val="dk1"/>
            </a:fontRef>
          </p:style>
          <p:txBody>
            <a:bodyPr wrap="square" lIns="288290" tIns="71755" rIns="288290" bIns="71755" anchor="ctr" anchorCtr="0">
              <a:noAutofit/>
            </a:bodyPr>
            <a:p>
              <a:pPr lvl="0" indent="660400" algn="just" fontAlgn="auto" hangingPunct="0">
                <a:lnSpc>
                  <a:spcPct val="150000"/>
                </a:lnSpc>
                <a:defRPr/>
                <a:extLst>
                  <a:ext uri="{35155182-B16C-46BC-9424-99874614C6A1}">
                    <wpsdc:indentchars xmlns:wpsdc="http://www.wps.cn/officeDocument/2017/drawingmlCustomData" val="200" checksum="2991263670"/>
                  </a:ext>
                </a:extLst>
              </a:pPr>
              <a:r>
                <a:rPr lang="zh-CN" altLang="en-US" sz="2400" b="1"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“要持续缩小城乡区域发展差距，让低收入人口和欠发达地区共享发展成果，在现代化进程中不掉队、赶上来。”</a:t>
              </a:r>
              <a:endParaRPr lang="zh-CN" altLang="en-US" sz="2400" b="1"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9" name="矩形: 圆角 2"/>
            <p:cNvSpPr/>
            <p:nvPr/>
          </p:nvSpPr>
          <p:spPr>
            <a:xfrm>
              <a:off x="7939" y="7906"/>
              <a:ext cx="9481" cy="812"/>
            </a:xfrm>
            <a:prstGeom prst="rect">
              <a:avLst/>
            </a:prstGeom>
            <a:solidFill>
              <a:srgbClr val="A00303"/>
            </a:solidFill>
            <a:ln w="25400">
              <a:solidFill>
                <a:srgbClr val="A00303"/>
              </a:solidFill>
            </a:ln>
          </p:spPr>
          <p:style>
            <a:lnRef idx="3">
              <a:schemeClr val="lt1"/>
            </a:lnRef>
            <a:fillRef idx="1">
              <a:schemeClr val="accent5"/>
            </a:fillRef>
            <a:effectRef idx="1">
              <a:schemeClr val="accent5"/>
            </a:effectRef>
            <a:fontRef idx="minor">
              <a:schemeClr val="lt1"/>
            </a:fontRef>
          </p:style>
          <p:txBody>
            <a:bodyPr rtlCol="0" anchor="ctr">
              <a:normAutofit/>
            </a:bodyPr>
            <a:p>
              <a:pPr algn="r"/>
              <a:r>
                <a:rPr lang="zh-CN" altLang="en-US"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202</a:t>
              </a:r>
              <a:r>
                <a:rPr lang="en-US" altLang="zh-CN"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1</a:t>
              </a:r>
              <a:r>
                <a:rPr lang="zh-CN" altLang="en-US"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年2月，习近平总书记在全国脱贫攻坚总结表彰大会上的讲话</a:t>
              </a:r>
              <a:endParaRPr lang="zh-CN" altLang="en-US"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gr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2000"/>
            <a:ext cx="10116000" cy="936000"/>
          </a:xfrm>
        </p:spPr>
        <p:txBody>
          <a:bodyPr lIns="539750">
            <a:noAutofit/>
          </a:bodyPr>
          <a:p>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深入学习领会习近平总书记关</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于</a:t>
            </a:r>
            <a:r>
              <a:rPr lang="zh-CN" altLang="en-US" sz="3000" spc="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三农</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工作的重要论述</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切实肩负起做好有效衔接工作的政治责任</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10513060"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四、缩小低收入人口同其他群体发展差距，需要做好有效衔接。</a:t>
            </a:r>
            <a:endPar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2" name="矩形 1"/>
          <p:cNvSpPr/>
          <p:nvPr/>
        </p:nvSpPr>
        <p:spPr>
          <a:xfrm>
            <a:off x="1012825" y="2068830"/>
            <a:ext cx="10400665" cy="4207510"/>
          </a:xfrm>
          <a:prstGeom prst="rect">
            <a:avLst/>
          </a:prstGeom>
          <a:solidFill>
            <a:srgbClr val="F9E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330960" y="2216785"/>
            <a:ext cx="6791325" cy="368300"/>
          </a:xfrm>
          <a:prstGeom prst="rect">
            <a:avLst/>
          </a:prstGeom>
          <a:noFill/>
        </p:spPr>
        <p:txBody>
          <a:bodyPr wrap="square" rtlCol="0">
            <a:spAutoFit/>
          </a:bodyPr>
          <a:p>
            <a:pPr algn="ctr"/>
            <a:r>
              <a:rPr lang="zh-CN" altLang="en-US" sz="1800" b="1" noProof="0" dirty="0">
                <a:ln w="0">
                  <a:noFill/>
                </a:ln>
                <a:solidFill>
                  <a:srgbClr val="CC0000"/>
                </a:solidFill>
                <a:effectLst/>
                <a:uLnTx/>
                <a:uFillTx/>
                <a:latin typeface="思源黑体 CN Heavy" panose="020B0A00000000000000" charset="-122"/>
                <a:ea typeface="思源黑体 CN Heavy" panose="020B0A00000000000000" charset="-122"/>
                <a:sym typeface="+mn-ea"/>
              </a:rPr>
              <a:t>农村居民按收入五等份分组中，低收入组与高收入组人均收入比</a:t>
            </a:r>
            <a:endParaRPr lang="zh-CN" altLang="en-US" sz="1800" b="1" noProof="0" dirty="0">
              <a:ln w="0">
                <a:noFill/>
              </a:ln>
              <a:solidFill>
                <a:srgbClr val="CC0000"/>
              </a:solidFill>
              <a:effectLst/>
              <a:uLnTx/>
              <a:uFillTx/>
              <a:latin typeface="思源黑体 CN Heavy" panose="020B0A00000000000000" charset="-122"/>
              <a:ea typeface="思源黑体 CN Heavy" panose="020B0A00000000000000" charset="-122"/>
              <a:sym typeface="+mn-ea"/>
            </a:endParaRPr>
          </a:p>
        </p:txBody>
      </p:sp>
      <p:graphicFrame>
        <p:nvGraphicFramePr>
          <p:cNvPr id="20" name="图表 19"/>
          <p:cNvGraphicFramePr/>
          <p:nvPr/>
        </p:nvGraphicFramePr>
        <p:xfrm>
          <a:off x="-1816735" y="2390775"/>
          <a:ext cx="15336000" cy="13589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6" name="图表 15" descr="7b0a202020202263686172745265734964223a202234363235373637220a7d0a"/>
          <p:cNvGraphicFramePr/>
          <p:nvPr/>
        </p:nvGraphicFramePr>
        <p:xfrm>
          <a:off x="1356360" y="3644900"/>
          <a:ext cx="10768965" cy="1166495"/>
        </p:xfrm>
        <a:graphic>
          <a:graphicData uri="http://schemas.openxmlformats.org/drawingml/2006/chart">
            <c:chart xmlns:c="http://schemas.openxmlformats.org/drawingml/2006/chart" xmlns:r="http://schemas.openxmlformats.org/officeDocument/2006/relationships" r:id="rId2"/>
          </a:graphicData>
        </a:graphic>
      </p:graphicFrame>
      <p:sp>
        <p:nvSpPr>
          <p:cNvPr id="21" name="文本框 20"/>
          <p:cNvSpPr txBox="1"/>
          <p:nvPr/>
        </p:nvSpPr>
        <p:spPr>
          <a:xfrm>
            <a:off x="1330960" y="4831080"/>
            <a:ext cx="9981565" cy="1420495"/>
          </a:xfrm>
          <a:prstGeom prst="rect">
            <a:avLst/>
          </a:prstGeom>
          <a:noFill/>
        </p:spPr>
        <p:txBody>
          <a:bodyPr wrap="square" rtlCol="0" anchor="t">
            <a:spAutoFit/>
          </a:bodyPr>
          <a:p>
            <a:pPr indent="609600" algn="just" fontAlgn="auto">
              <a:lnSpc>
                <a:spcPct val="160000"/>
              </a:lnSpc>
              <a:extLst>
                <a:ext uri="{35155182-B16C-46BC-9424-99874614C6A1}">
                  <wpsdc:indentchars xmlns:wpsdc="http://www.wps.cn/officeDocument/2017/drawingmlCustomData" val="200" checksum="1540846098"/>
                </a:ext>
              </a:extLst>
            </a:pPr>
            <a:r>
              <a:rPr lang="zh-CN" altLang="en-US" sz="18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国家统计局调查数据显示，我国农村居民按收入五等份分组中，低收入组与高收入组人均收入比由2000年的</a:t>
            </a:r>
            <a:r>
              <a:rPr lang="zh-CN" altLang="en-US" sz="1800" b="1" spc="6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1:</a:t>
            </a:r>
            <a:r>
              <a:rPr lang="zh-CN" altLang="en-US" sz="1800" b="1" spc="3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6.5</a:t>
            </a:r>
            <a:r>
              <a:rPr lang="zh-CN" altLang="en-US" sz="18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扩大到2018年的</a:t>
            </a:r>
            <a:r>
              <a:rPr lang="zh-CN" altLang="en-US" sz="1800" b="1" spc="6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1:</a:t>
            </a:r>
            <a:r>
              <a:rPr lang="zh-CN" altLang="en-US" sz="1800" b="1" spc="3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9.3</a:t>
            </a:r>
            <a:r>
              <a:rPr lang="zh-CN" altLang="en-US" sz="18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rPr>
              <a:t>。农村低收人口增收困难，农村内部收入分配差距扩大，需要引起高度重视。</a:t>
            </a:r>
            <a:endParaRPr lang="zh-CN" altLang="en-US" sz="18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Box 21"/>
          <p:cNvSpPr txBox="1"/>
          <p:nvPr/>
        </p:nvSpPr>
        <p:spPr>
          <a:xfrm>
            <a:off x="516000" y="1440000"/>
            <a:ext cx="11160000" cy="4644000"/>
          </a:xfrm>
          <a:prstGeom prst="rect">
            <a:avLst/>
          </a:prstGeom>
          <a:solidFill>
            <a:srgbClr val="FAEEDC"/>
          </a:solidFill>
          <a:ln w="38100" cmpd="sng">
            <a:solidFill>
              <a:schemeClr val="accent1"/>
            </a:solidFill>
            <a:prstDash val="solid"/>
          </a:ln>
        </p:spPr>
        <p:txBody>
          <a:bodyPr wrap="square" lIns="215900" tIns="179705" rIns="215900" bIns="179705">
            <a:noAutofit/>
          </a:bodyPr>
          <a:p>
            <a:pPr indent="812800" algn="just" fontAlgn="auto" hangingPunct="0">
              <a:lnSpc>
                <a:spcPct val="130000"/>
              </a:lnSpc>
              <a:buClr>
                <a:srgbClr val="C00000"/>
              </a:buClr>
              <a:extLst>
                <a:ext uri="{35155182-B16C-46BC-9424-99874614C6A1}">
                  <wpsdc:indentchars xmlns:wpsdc="http://www.wps.cn/officeDocument/2017/drawingmlCustomData" val="200" checksum="2059114732"/>
                </a:ext>
              </a:extLst>
            </a:pPr>
            <a:r>
              <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脱贫攻坚取得全面胜利后，“三农”工作重心历史性地转向乡村振兴，如何巩固拓展脱贫攻坚成果，坚决防止规模性返贫；如何与乡村振兴战略有效衔接，做到思想不乱、工作不断、队伍不散、力度不减，习近平总书记高度重视，亲自谋划、亲自部署、亲自推动，在中央农村工作会议上充分肯定了脱贫攻坚取得的历史性成就，深刻阐述了新发展阶段巩固拓展脱贫攻坚成果的重大意义，对坚决守住脱贫攻坚胜利果实、实现同乡村振兴有效衔接提出了明确要求，为我们做好衔接工作指明了努力方向，提供了根本遵循。</a:t>
            </a:r>
            <a:endPar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2000"/>
            <a:ext cx="10116000" cy="936000"/>
          </a:xfrm>
        </p:spPr>
        <p:txBody>
          <a:bodyPr lIns="539750">
            <a:noAutofit/>
          </a:bodyPr>
          <a:p>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深入学习领会习近平总书记关</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于</a:t>
            </a:r>
            <a:r>
              <a:rPr lang="zh-CN" altLang="en-US" sz="3000" spc="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三农</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工作的重要论述</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切实肩负起做好有效衔接工作的政治责任</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11534775"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五、</a:t>
            </a:r>
            <a:r>
              <a:rPr lang="zh-CN" altLang="en-US" sz="2600" b="1" spc="-2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推动脱贫地区乡村振兴，在全面小康基础上走向共同富裕，需要做好有效衔接。</a:t>
            </a:r>
            <a:endParaRPr lang="zh-CN" altLang="en-US" sz="2600" b="1" spc="-2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grpSp>
        <p:nvGrpSpPr>
          <p:cNvPr id="10" name="组合 9"/>
          <p:cNvGrpSpPr/>
          <p:nvPr/>
        </p:nvGrpSpPr>
        <p:grpSpPr>
          <a:xfrm rot="0">
            <a:off x="935990" y="2087880"/>
            <a:ext cx="10672445" cy="1644650"/>
            <a:chOff x="7938" y="4252"/>
            <a:chExt cx="9482" cy="4760"/>
          </a:xfrm>
        </p:grpSpPr>
        <p:sp>
          <p:nvSpPr>
            <p:cNvPr id="8" name="矩形 7"/>
            <p:cNvSpPr/>
            <p:nvPr>
              <p:custDataLst>
                <p:tags r:id="rId1"/>
              </p:custDataLst>
            </p:nvPr>
          </p:nvSpPr>
          <p:spPr>
            <a:xfrm>
              <a:off x="7938" y="4252"/>
              <a:ext cx="9481" cy="3655"/>
            </a:xfrm>
            <a:prstGeom prst="rect">
              <a:avLst/>
            </a:prstGeom>
            <a:solidFill>
              <a:srgbClr val="A00303"/>
            </a:solidFill>
            <a:ln w="25400">
              <a:solidFill>
                <a:srgbClr val="A00303"/>
              </a:solidFill>
            </a:ln>
          </p:spPr>
          <p:style>
            <a:lnRef idx="2">
              <a:schemeClr val="accent5"/>
            </a:lnRef>
            <a:fillRef idx="1">
              <a:schemeClr val="lt1"/>
            </a:fillRef>
            <a:effectRef idx="0">
              <a:schemeClr val="accent5"/>
            </a:effectRef>
            <a:fontRef idx="minor">
              <a:schemeClr val="dk1"/>
            </a:fontRef>
          </p:style>
          <p:txBody>
            <a:bodyPr wrap="square" lIns="288290" tIns="71755" rIns="288290" bIns="71755" anchor="ctr" anchorCtr="0">
              <a:noAutofit/>
            </a:bodyPr>
            <a:p>
              <a:pPr lvl="0" indent="558800" algn="just" fontAlgn="auto" hangingPunct="0">
                <a:lnSpc>
                  <a:spcPct val="150000"/>
                </a:lnSpc>
                <a:defRPr/>
                <a:extLst>
                  <a:ext uri="{35155182-B16C-46BC-9424-99874614C6A1}">
                    <wpsdc:indentchars xmlns:wpsdc="http://www.wps.cn/officeDocument/2017/drawingmlCustomData" val="200" checksum="763391560"/>
                  </a:ext>
                </a:extLst>
              </a:pPr>
              <a:r>
                <a:rPr lang="zh-CN" altLang="en-US" sz="2000" b="1"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“要着力解决发展不平衡不充分问题和人民群众急难愁盼问题，推动人的全面发展、全体人民共同富裕取得更为明显的实质性进展。”</a:t>
              </a:r>
              <a:endParaRPr lang="zh-CN" altLang="en-US" sz="2000" b="1"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9" name="矩形: 圆角 2"/>
            <p:cNvSpPr/>
            <p:nvPr/>
          </p:nvSpPr>
          <p:spPr>
            <a:xfrm>
              <a:off x="7939" y="7906"/>
              <a:ext cx="9481" cy="1106"/>
            </a:xfrm>
            <a:prstGeom prst="rect">
              <a:avLst/>
            </a:prstGeom>
            <a:solidFill>
              <a:srgbClr val="A00303"/>
            </a:solidFill>
            <a:ln w="25400">
              <a:solidFill>
                <a:srgbClr val="A00303"/>
              </a:solidFill>
            </a:ln>
          </p:spPr>
          <p:style>
            <a:lnRef idx="3">
              <a:schemeClr val="lt1"/>
            </a:lnRef>
            <a:fillRef idx="1">
              <a:schemeClr val="accent5"/>
            </a:fillRef>
            <a:effectRef idx="1">
              <a:schemeClr val="accent5"/>
            </a:effectRef>
            <a:fontRef idx="minor">
              <a:schemeClr val="lt1"/>
            </a:fontRef>
          </p:style>
          <p:txBody>
            <a:bodyPr rtlCol="0" anchor="ctr"/>
            <a:p>
              <a:pPr algn="r"/>
              <a:r>
                <a:rPr lang="zh-CN" altLang="en-US"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202</a:t>
              </a:r>
              <a:r>
                <a:rPr lang="en-US" altLang="zh-CN"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1</a:t>
              </a:r>
              <a:r>
                <a:rPr lang="zh-CN" altLang="en-US"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年</a:t>
              </a:r>
              <a:r>
                <a:rPr lang="en-US" altLang="zh-CN"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7</a:t>
              </a:r>
              <a:r>
                <a:rPr lang="zh-CN" altLang="en-US"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月，习近平总书记在庆祝中国共产党成立100周年大会上的讲话</a:t>
              </a:r>
              <a:endParaRPr lang="zh-CN" altLang="en-US"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grpSp>
      <p:grpSp>
        <p:nvGrpSpPr>
          <p:cNvPr id="3" name="组合 2"/>
          <p:cNvGrpSpPr/>
          <p:nvPr/>
        </p:nvGrpSpPr>
        <p:grpSpPr>
          <a:xfrm rot="0">
            <a:off x="935990" y="4005430"/>
            <a:ext cx="10672445" cy="2225017"/>
            <a:chOff x="7938" y="3540"/>
            <a:chExt cx="9482" cy="5847"/>
          </a:xfrm>
        </p:grpSpPr>
        <p:sp>
          <p:nvSpPr>
            <p:cNvPr id="4" name="矩形 3"/>
            <p:cNvSpPr/>
            <p:nvPr>
              <p:custDataLst>
                <p:tags r:id="rId2"/>
              </p:custDataLst>
            </p:nvPr>
          </p:nvSpPr>
          <p:spPr>
            <a:xfrm>
              <a:off x="7938" y="3540"/>
              <a:ext cx="9481" cy="4691"/>
            </a:xfrm>
            <a:prstGeom prst="rect">
              <a:avLst/>
            </a:prstGeom>
            <a:solidFill>
              <a:srgbClr val="A00303"/>
            </a:solidFill>
            <a:ln w="25400">
              <a:solidFill>
                <a:srgbClr val="A00303"/>
              </a:solidFill>
            </a:ln>
          </p:spPr>
          <p:style>
            <a:lnRef idx="2">
              <a:schemeClr val="accent5"/>
            </a:lnRef>
            <a:fillRef idx="1">
              <a:schemeClr val="lt1"/>
            </a:fillRef>
            <a:effectRef idx="0">
              <a:schemeClr val="accent5"/>
            </a:effectRef>
            <a:fontRef idx="minor">
              <a:schemeClr val="dk1"/>
            </a:fontRef>
          </p:style>
          <p:txBody>
            <a:bodyPr wrap="square" lIns="288290" tIns="71755" rIns="288290" bIns="71755" anchor="ctr" anchorCtr="0">
              <a:noAutofit/>
            </a:bodyPr>
            <a:p>
              <a:pPr lvl="0" indent="558800" algn="just" fontAlgn="auto" hangingPunct="0">
                <a:lnSpc>
                  <a:spcPct val="150000"/>
                </a:lnSpc>
                <a:defRPr/>
                <a:extLst>
                  <a:ext uri="{35155182-B16C-46BC-9424-99874614C6A1}">
                    <wpsdc:indentchars xmlns:wpsdc="http://www.wps.cn/officeDocument/2017/drawingmlCustomData" val="200" checksum="763391560"/>
                  </a:ext>
                </a:extLst>
              </a:pPr>
              <a:r>
                <a:rPr lang="zh-CN" altLang="en-US" sz="2000" b="1"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打赢脱贫攻坚战，全面建成小康社会，为促进共同富裕创造了良好条件。我们正在向第二个百年奋斗目标迈进，适应我国社会主要矛盾的变化，更好满足人民日益增长的美好生活需要，必须把促进全体人民共同富裕作为为人民谋幸福的着力点，不断夯实党长期执政基础。”</a:t>
              </a:r>
              <a:endParaRPr lang="zh-CN" altLang="en-US" sz="2000" b="1"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7" name="矩形: 圆角 2"/>
            <p:cNvSpPr/>
            <p:nvPr/>
          </p:nvSpPr>
          <p:spPr>
            <a:xfrm>
              <a:off x="7939" y="8281"/>
              <a:ext cx="9481" cy="1106"/>
            </a:xfrm>
            <a:prstGeom prst="rect">
              <a:avLst/>
            </a:prstGeom>
            <a:solidFill>
              <a:srgbClr val="A00303"/>
            </a:solidFill>
            <a:ln w="25400">
              <a:solidFill>
                <a:srgbClr val="A00303"/>
              </a:solidFill>
            </a:ln>
          </p:spPr>
          <p:style>
            <a:lnRef idx="3">
              <a:schemeClr val="lt1"/>
            </a:lnRef>
            <a:fillRef idx="1">
              <a:schemeClr val="accent5"/>
            </a:fillRef>
            <a:effectRef idx="1">
              <a:schemeClr val="accent5"/>
            </a:effectRef>
            <a:fontRef idx="minor">
              <a:schemeClr val="lt1"/>
            </a:fontRef>
          </p:style>
          <p:txBody>
            <a:bodyPr rtlCol="0" anchor="ctr"/>
            <a:p>
              <a:pPr algn="r"/>
              <a:r>
                <a:rPr lang="zh-CN" altLang="en-US"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202</a:t>
              </a:r>
              <a:r>
                <a:rPr lang="en-US" altLang="zh-CN"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1</a:t>
              </a:r>
              <a:r>
                <a:rPr lang="zh-CN" altLang="en-US"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年</a:t>
              </a:r>
              <a:r>
                <a:rPr lang="en-US" altLang="zh-CN"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8</a:t>
              </a:r>
              <a:r>
                <a:rPr lang="zh-CN" altLang="en-US"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月，习近平总书记在中央财经委员会第十次会议上的讲话</a:t>
              </a:r>
              <a:endParaRPr lang="zh-CN" altLang="en-US"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gr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2000"/>
            <a:ext cx="10116000" cy="936000"/>
          </a:xfrm>
        </p:spPr>
        <p:txBody>
          <a:bodyPr lIns="539750">
            <a:noAutofit/>
          </a:bodyPr>
          <a:p>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深入学习领会习近平总书记关</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于</a:t>
            </a:r>
            <a:r>
              <a:rPr lang="zh-CN" altLang="en-US" sz="3000" spc="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三农</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工作的重要论述</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切实肩负起做好有效衔接工作的政治责任</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11534775"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五、</a:t>
            </a:r>
            <a:r>
              <a:rPr lang="zh-CN" altLang="en-US" sz="2600" b="1" spc="-2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推动脱贫地区乡村振兴，在全面小康基础上走向共同富裕，需要做好有效衔接。</a:t>
            </a:r>
            <a:endParaRPr lang="zh-CN" altLang="en-US" sz="2600" b="1"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7" name="TextBox 21"/>
          <p:cNvSpPr txBox="1"/>
          <p:nvPr/>
        </p:nvSpPr>
        <p:spPr>
          <a:xfrm>
            <a:off x="720000" y="2160000"/>
            <a:ext cx="10728000" cy="3683000"/>
          </a:xfrm>
          <a:prstGeom prst="rect">
            <a:avLst/>
          </a:prstGeom>
          <a:solidFill>
            <a:srgbClr val="FAEEDC"/>
          </a:solidFill>
          <a:ln w="38100" cmpd="sng">
            <a:solidFill>
              <a:schemeClr val="accent1"/>
            </a:solidFill>
            <a:prstDash val="solid"/>
          </a:ln>
        </p:spPr>
        <p:txBody>
          <a:bodyPr wrap="square" lIns="215900" tIns="179705" rIns="215900" bIns="179705">
            <a:noAutofit/>
          </a:bodyPr>
          <a:p>
            <a:pPr lvl="0" indent="711200" algn="just" fontAlgn="auto" hangingPunct="0">
              <a:lnSpc>
                <a:spcPct val="150000"/>
              </a:lnSpc>
              <a:defRPr/>
              <a:extLst>
                <a:ext uri="{35155182-B16C-46BC-9424-99874614C6A1}">
                  <wpsdc:indentchars xmlns:wpsdc="http://www.wps.cn/officeDocument/2017/drawingmlCustomData" val="200" checksum="4254082727"/>
                </a:ext>
              </a:extLst>
            </a:pPr>
            <a:r>
              <a:rPr lang="zh-CN" altLang="en-US" sz="24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脱贫攻坚只是消除现行标准下的绝对贫困和区域性整体贫困，一些脱贫地区和脱贫人口自我发展能力不够强，农业基础相对薄弱、农村发展相对滞后、农民收入相对较低的问题仍然较为突出。特别是一些原深度贫困地区发展水平滞后,交通、水利、生产设施相对落后,教育、医疗、科技、管理等人才匮乏,特色优势产业带动力弱、可持续性差,农民文化素质和自我发展能力偏低。</a:t>
            </a:r>
            <a:endParaRPr lang="zh-CN" altLang="en-US" sz="24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2000"/>
            <a:ext cx="10116000" cy="936000"/>
          </a:xfrm>
        </p:spPr>
        <p:txBody>
          <a:bodyPr lIns="539750">
            <a:noAutofit/>
          </a:bodyPr>
          <a:p>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深入学习领会习近平总书记关</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于</a:t>
            </a:r>
            <a:r>
              <a:rPr lang="zh-CN" altLang="en-US" sz="3000" spc="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三农</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工作的重要论述</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切实肩负起做好有效衔接工作的政治责任</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11534775"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五、</a:t>
            </a:r>
            <a:r>
              <a:rPr lang="zh-CN" altLang="en-US" sz="2600" b="1" spc="-2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推动脱贫地区乡村振兴，在全面小康基础上走向共同富裕，需要做好有效衔接。</a:t>
            </a:r>
            <a:endParaRPr lang="zh-CN" altLang="en-US" sz="2600" b="1"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7" name="TextBox 21"/>
          <p:cNvSpPr txBox="1"/>
          <p:nvPr/>
        </p:nvSpPr>
        <p:spPr>
          <a:xfrm>
            <a:off x="720000" y="2160000"/>
            <a:ext cx="10728000" cy="3924000"/>
          </a:xfrm>
          <a:prstGeom prst="rect">
            <a:avLst/>
          </a:prstGeom>
          <a:solidFill>
            <a:srgbClr val="FAEEDC"/>
          </a:solidFill>
          <a:ln w="38100" cmpd="sng">
            <a:solidFill>
              <a:schemeClr val="accent1"/>
            </a:solidFill>
            <a:prstDash val="solid"/>
          </a:ln>
        </p:spPr>
        <p:txBody>
          <a:bodyPr wrap="square" lIns="215900" tIns="179705" rIns="215900" bIns="323850" anchor="ctr" anchorCtr="0">
            <a:noAutofit/>
          </a:bodyPr>
          <a:p>
            <a:pPr lvl="0" indent="685800" algn="just" fontAlgn="auto" hangingPunct="0">
              <a:lnSpc>
                <a:spcPct val="150000"/>
              </a:lnSpc>
              <a:defRPr/>
              <a:extLst>
                <a:ext uri="{35155182-B16C-46BC-9424-99874614C6A1}">
                  <wpsdc:indentchars xmlns:wpsdc="http://www.wps.cn/officeDocument/2017/drawingmlCustomData" val="200" checksum="743413185"/>
                </a:ext>
              </a:extLst>
            </a:pPr>
            <a:r>
              <a:rPr lang="zh-CN" altLang="en-US" sz="24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同时,脱贫地区为打赢脱贫攻坚战,一个时期以来将资源要素集中投向贫困村、贫困户,重点用于解决“两不愁三保障”问题,在完成脱贫任务的同时,许多其他想办、该办的事顾不过来,其他群体、其他区域、其他事业需要均衡扶持和协调发展的问题越来越突出。这些地区发展滞后仍然是我省发展不平衡不充分的突出表现。需要推动脱贫地区在巩固拓展脱贫攻坚成果的基础上将工作重心转到实施乡村振兴战略上来,加快改善乡村整体面貌,在乡村振兴中赶上来不掉队。</a:t>
            </a:r>
            <a:endParaRPr lang="zh-CN" altLang="en-US" sz="24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4710001" y="1370026"/>
            <a:ext cx="2772000" cy="738505"/>
          </a:xfrm>
          <a:prstGeom prst="rect">
            <a:avLst/>
          </a:prstGeom>
        </p:spPr>
        <p:txBody>
          <a:bodyPr wrap="square" lIns="0" tIns="0" rIns="0" bIns="0">
            <a:spAutoFit/>
          </a:bodyPr>
          <a:p>
            <a:pPr algn="ctr" defTabSz="914400">
              <a:defRPr/>
            </a:pPr>
            <a:r>
              <a:rPr lang="zh-CN" altLang="en-US" sz="4800" b="1"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FillTx/>
                <a:latin typeface="方正大标宋简体" panose="02010601030101010101" pitchFamily="65" charset="-122"/>
                <a:ea typeface="方正大标宋简体" panose="02010601030101010101" pitchFamily="65" charset="-122"/>
                <a:cs typeface="字魂105号-简雅黑" panose="00000500000000000000" pitchFamily="2" charset="-122"/>
              </a:rPr>
              <a:t>第二部分</a:t>
            </a:r>
            <a:endParaRPr lang="zh-CN" altLang="en-US" sz="4800" b="1"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FillTx/>
              <a:latin typeface="方正大标宋简体" panose="02010601030101010101" pitchFamily="65" charset="-122"/>
              <a:ea typeface="方正大标宋简体" panose="02010601030101010101" pitchFamily="65" charset="-122"/>
              <a:cs typeface="字魂105号-简雅黑" panose="00000500000000000000" pitchFamily="2" charset="-122"/>
            </a:endParaRPr>
          </a:p>
        </p:txBody>
      </p:sp>
      <p:sp>
        <p:nvSpPr>
          <p:cNvPr id="7" name="标题 6"/>
          <p:cNvSpPr>
            <a:spLocks noGrp="1"/>
          </p:cNvSpPr>
          <p:nvPr>
            <p:ph type="title"/>
          </p:nvPr>
        </p:nvSpPr>
        <p:spPr>
          <a:xfrm>
            <a:off x="1056001" y="2528266"/>
            <a:ext cx="10080000" cy="2585720"/>
          </a:xfrm>
        </p:spPr>
        <p:txBody>
          <a:bodyPr anchor="ctr" anchorCtr="0">
            <a:noAutofit/>
          </a:bodyPr>
          <a:p>
            <a:pPr algn="ctr">
              <a:lnSpc>
                <a:spcPct val="150000"/>
              </a:lnSpc>
            </a:pPr>
            <a:r>
              <a:rPr lang="zh-CN" altLang="en-US" sz="3600"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a:t>
            </a:r>
            <a:br>
              <a:rPr lang="zh-CN" altLang="en-US" sz="3600"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br>
            <a:r>
              <a:rPr lang="zh-CN" altLang="en-US" sz="3600"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振兴有效衔接的重点内容</a:t>
            </a:r>
            <a:endParaRPr lang="zh-CN" altLang="en-US" sz="3600"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69177" y="308914"/>
            <a:ext cx="5453647" cy="658522"/>
          </a:xfrm>
          <a:prstGeom prst="rect">
            <a:avLst/>
          </a:prstGeom>
        </p:spPr>
      </p:pic>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317" y="446823"/>
            <a:ext cx="12192635" cy="605155"/>
          </a:xfrm>
        </p:spPr>
        <p:txBody>
          <a:bodyPr lIns="539750" tIns="71755" rIns="179705" bIns="71755">
            <a:spAutoFit/>
          </a:bodyPr>
          <a:p>
            <a:r>
              <a:rPr lang="zh-CN" altLang="en-US" sz="3000"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endParaRPr lang="zh-CN" altLang="en-US" sz="3000"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grpSp>
        <p:nvGrpSpPr>
          <p:cNvPr id="50" name="组合 49"/>
          <p:cNvGrpSpPr/>
          <p:nvPr/>
        </p:nvGrpSpPr>
        <p:grpSpPr>
          <a:xfrm>
            <a:off x="472795" y="2235222"/>
            <a:ext cx="4104000" cy="3556913"/>
            <a:chOff x="850" y="3685"/>
            <a:chExt cx="3518" cy="5683"/>
          </a:xfrm>
        </p:grpSpPr>
        <p:sp>
          <p:nvSpPr>
            <p:cNvPr id="6" name="流程图: 过程 5"/>
            <p:cNvSpPr/>
            <p:nvPr>
              <p:custDataLst>
                <p:tags r:id="rId1"/>
              </p:custDataLst>
            </p:nvPr>
          </p:nvSpPr>
          <p:spPr>
            <a:xfrm>
              <a:off x="850" y="3699"/>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grpSp>
          <p:nvGrpSpPr>
            <p:cNvPr id="7" name="组合 6"/>
            <p:cNvGrpSpPr/>
            <p:nvPr/>
          </p:nvGrpSpPr>
          <p:grpSpPr>
            <a:xfrm rot="0">
              <a:off x="850" y="3685"/>
              <a:ext cx="3518" cy="5171"/>
              <a:chOff x="794" y="3332"/>
              <a:chExt cx="3518" cy="5171"/>
            </a:xfrm>
          </p:grpSpPr>
          <p:sp>
            <p:nvSpPr>
              <p:cNvPr id="8" name="文本框 7"/>
              <p:cNvSpPr txBox="1"/>
              <p:nvPr>
                <p:custDataLst>
                  <p:tags r:id="rId2"/>
                </p:custDataLst>
              </p:nvPr>
            </p:nvSpPr>
            <p:spPr>
              <a:xfrm>
                <a:off x="794" y="3332"/>
                <a:ext cx="3515" cy="920"/>
              </a:xfrm>
              <a:prstGeom prst="rect">
                <a:avLst/>
              </a:prstGeom>
              <a:solidFill>
                <a:schemeClr val="accent3"/>
              </a:solidFill>
              <a:ln>
                <a:solidFill>
                  <a:schemeClr val="accent1"/>
                </a:solidFill>
              </a:ln>
            </p:spPr>
            <p:txBody>
              <a:bodyPr wrap="square" anchor="ctr" anchorCtr="0"/>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algn="ctr"/>
                <a:r>
                  <a:rPr lang="zh-CN" altLang="en-US" sz="2400" b="1" kern="1200"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一、巩固成果</a:t>
                </a:r>
                <a:endParaRPr lang="zh-CN" altLang="en-US" sz="2400" b="1" kern="1200"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9" name="文本框 8"/>
              <p:cNvSpPr txBox="1"/>
              <p:nvPr>
                <p:custDataLst>
                  <p:tags r:id="rId3"/>
                </p:custDataLst>
              </p:nvPr>
            </p:nvSpPr>
            <p:spPr>
              <a:xfrm>
                <a:off x="797" y="4362"/>
                <a:ext cx="3515" cy="4141"/>
              </a:xfrm>
              <a:prstGeom prst="rect">
                <a:avLst/>
              </a:prstGeom>
              <a:noFill/>
            </p:spPr>
            <p:txBody>
              <a:bodyPr wrap="square" lIns="107950" rIns="107950" anchor="ctr"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marL="0" indent="0" algn="just">
                  <a:lnSpc>
                    <a:spcPct val="200000"/>
                  </a:lnSpc>
                  <a:spcBef>
                    <a:spcPts val="0"/>
                  </a:spcBef>
                  <a:spcAft>
                    <a:spcPts val="0"/>
                  </a:spcAft>
                  <a:buSzPct val="100000"/>
                </a:pPr>
                <a:r>
                  <a:rPr lang="zh-CN" altLang="en-US" sz="1600" b="1" kern="1200" spc="300" noProof="0" dirty="0">
                    <a:ln w="0">
                      <a:noFill/>
                    </a:ln>
                    <a:solidFill>
                      <a:srgbClr val="CC0000"/>
                    </a:solidFill>
                    <a:uLnTx/>
                    <a:uFillTx/>
                    <a:latin typeface="思源黑体 CN Heavy" panose="020B0A00000000000000" charset="-122"/>
                    <a:ea typeface="思源黑体 CN Heavy" panose="020B0A00000000000000" charset="-122"/>
                    <a:sym typeface="Arial" panose="020B0604020202020204" pitchFamily="34" charset="0"/>
                  </a:rPr>
                  <a:t>1.坚持“四个不摘”</a:t>
                </a:r>
                <a:endParaRPr lang="zh-CN" altLang="en-US" sz="1600" b="1" kern="1200" spc="300" noProof="0" dirty="0">
                  <a:ln w="0">
                    <a:noFill/>
                  </a:ln>
                  <a:solidFill>
                    <a:srgbClr val="CC0000"/>
                  </a:solidFill>
                  <a:uLnTx/>
                  <a:uFillTx/>
                  <a:latin typeface="思源黑体 CN Heavy" panose="020B0A00000000000000" charset="-122"/>
                  <a:ea typeface="思源黑体 CN Heavy" panose="020B0A00000000000000" charset="-122"/>
                  <a:sym typeface="Arial" panose="020B0604020202020204" pitchFamily="34" charset="0"/>
                </a:endParaRPr>
              </a:p>
              <a:p>
                <a:pPr marL="0" algn="just">
                  <a:lnSpc>
                    <a:spcPct val="200000"/>
                  </a:lnSpc>
                  <a:spcBef>
                    <a:spcPts val="0"/>
                  </a:spcBef>
                  <a:spcAft>
                    <a:spcPts val="0"/>
                  </a:spcAft>
                </a:pPr>
                <a:r>
                  <a:rPr lang="zh-CN" altLang="en-US" sz="1600" b="1" kern="1200" spc="250" noProof="0" dirty="0">
                    <a:ln w="0">
                      <a:noFill/>
                    </a:ln>
                    <a:solidFill>
                      <a:srgbClr val="CC0000"/>
                    </a:solidFill>
                    <a:uLnTx/>
                    <a:uFillTx/>
                    <a:latin typeface="思源黑体 CN Heavy" panose="020B0A00000000000000" charset="-122"/>
                    <a:ea typeface="思源黑体 CN Heavy" panose="020B0A00000000000000" charset="-122"/>
                    <a:sym typeface="Arial" panose="020B0604020202020204" pitchFamily="34" charset="0"/>
                  </a:rPr>
                  <a:t>2.健全落实防止返贫监测帮扶机制</a:t>
                </a:r>
                <a:endParaRPr lang="zh-CN" altLang="en-US" sz="1600" b="1" kern="1200" spc="300" noProof="0" dirty="0">
                  <a:ln w="0">
                    <a:noFill/>
                  </a:ln>
                  <a:solidFill>
                    <a:srgbClr val="CC0000"/>
                  </a:solidFill>
                  <a:uLnTx/>
                  <a:uFillTx/>
                  <a:latin typeface="思源黑体 CN Heavy" panose="020B0A00000000000000" charset="-122"/>
                  <a:ea typeface="思源黑体 CN Heavy" panose="020B0A00000000000000" charset="-122"/>
                  <a:sym typeface="Arial" panose="020B0604020202020204" pitchFamily="34" charset="0"/>
                </a:endParaRPr>
              </a:p>
              <a:p>
                <a:pPr marL="0" algn="just">
                  <a:lnSpc>
                    <a:spcPct val="200000"/>
                  </a:lnSpc>
                  <a:spcBef>
                    <a:spcPts val="0"/>
                  </a:spcBef>
                  <a:spcAft>
                    <a:spcPts val="0"/>
                  </a:spcAft>
                </a:pPr>
                <a:r>
                  <a:rPr lang="zh-CN" altLang="en-US" sz="1600" b="1" kern="1200" spc="300" noProof="0" dirty="0">
                    <a:ln w="0">
                      <a:noFill/>
                    </a:ln>
                    <a:solidFill>
                      <a:srgbClr val="CC0000"/>
                    </a:solidFill>
                    <a:uLnTx/>
                    <a:uFillTx/>
                    <a:latin typeface="思源黑体 CN Heavy" panose="020B0A00000000000000" charset="-122"/>
                    <a:ea typeface="思源黑体 CN Heavy" panose="020B0A00000000000000" charset="-122"/>
                    <a:sym typeface="Arial" panose="020B0604020202020204" pitchFamily="34" charset="0"/>
                  </a:rPr>
                  <a:t>3.持续巩固“3+1”脱贫成果</a:t>
                </a:r>
                <a:endParaRPr lang="zh-CN" altLang="en-US" sz="1600" b="1" kern="1200" spc="300" noProof="0" dirty="0">
                  <a:ln w="0">
                    <a:noFill/>
                  </a:ln>
                  <a:solidFill>
                    <a:srgbClr val="CC0000"/>
                  </a:solidFill>
                  <a:uLnTx/>
                  <a:uFillTx/>
                  <a:latin typeface="思源黑体 CN Heavy" panose="020B0A00000000000000" charset="-122"/>
                  <a:ea typeface="思源黑体 CN Heavy" panose="020B0A00000000000000" charset="-122"/>
                  <a:sym typeface="Arial" panose="020B0604020202020204" pitchFamily="34" charset="0"/>
                </a:endParaRPr>
              </a:p>
              <a:p>
                <a:pPr marL="0" indent="0" algn="just">
                  <a:lnSpc>
                    <a:spcPct val="200000"/>
                  </a:lnSpc>
                  <a:spcBef>
                    <a:spcPts val="0"/>
                  </a:spcBef>
                  <a:spcAft>
                    <a:spcPts val="0"/>
                  </a:spcAft>
                  <a:buSzPct val="100000"/>
                </a:pPr>
                <a:r>
                  <a:rPr lang="zh-CN" altLang="en-US" sz="1600" b="1" kern="1200" noProof="0" dirty="0">
                    <a:ln w="0">
                      <a:noFill/>
                    </a:ln>
                    <a:solidFill>
                      <a:srgbClr val="CC0000"/>
                    </a:solidFill>
                    <a:uLnTx/>
                    <a:uFillTx/>
                    <a:latin typeface="思源黑体 CN Heavy" panose="020B0A00000000000000" charset="-122"/>
                    <a:ea typeface="思源黑体 CN Heavy" panose="020B0A00000000000000" charset="-122"/>
                    <a:sym typeface="Arial" panose="020B0604020202020204" pitchFamily="34" charset="0"/>
                  </a:rPr>
                  <a:t>4.健全落实农村低收入人口常态化帮扶机制</a:t>
                </a:r>
                <a:endParaRPr lang="zh-CN" altLang="en-US" sz="1600" b="1" kern="1200" noProof="0" dirty="0">
                  <a:ln w="0">
                    <a:noFill/>
                  </a:ln>
                  <a:solidFill>
                    <a:srgbClr val="CC0000"/>
                  </a:solidFill>
                  <a:uLnTx/>
                  <a:uFillTx/>
                  <a:latin typeface="思源黑体 CN Heavy" panose="020B0A00000000000000" charset="-122"/>
                  <a:ea typeface="思源黑体 CN Heavy" panose="020B0A00000000000000" charset="-122"/>
                  <a:sym typeface="Arial" panose="020B0604020202020204" pitchFamily="34" charset="0"/>
                </a:endParaRPr>
              </a:p>
              <a:p>
                <a:pPr marL="0" indent="0" algn="just">
                  <a:lnSpc>
                    <a:spcPct val="200000"/>
                  </a:lnSpc>
                  <a:spcBef>
                    <a:spcPts val="0"/>
                  </a:spcBef>
                  <a:spcAft>
                    <a:spcPts val="0"/>
                  </a:spcAft>
                  <a:buSzPct val="100000"/>
                </a:pPr>
                <a:r>
                  <a:rPr lang="zh-CN" altLang="en-US" sz="1600" b="1" kern="1200" spc="300" noProof="0" dirty="0">
                    <a:ln w="0">
                      <a:noFill/>
                    </a:ln>
                    <a:solidFill>
                      <a:srgbClr val="CC0000"/>
                    </a:solidFill>
                    <a:uLnTx/>
                    <a:uFillTx/>
                    <a:latin typeface="思源黑体 CN Heavy" panose="020B0A00000000000000" charset="-122"/>
                    <a:ea typeface="思源黑体 CN Heavy" panose="020B0A00000000000000" charset="-122"/>
                    <a:sym typeface="Arial" panose="020B0604020202020204" pitchFamily="34" charset="0"/>
                  </a:rPr>
                  <a:t>5.强化易地搬迁后续扶持</a:t>
                </a:r>
                <a:endParaRPr lang="zh-CN" altLang="en-US" sz="1600" b="1" kern="1200" spc="300" noProof="0" dirty="0">
                  <a:ln w="0">
                    <a:noFill/>
                  </a:ln>
                  <a:solidFill>
                    <a:srgbClr val="CC0000"/>
                  </a:solidFill>
                  <a:uLnTx/>
                  <a:uFillTx/>
                  <a:latin typeface="思源黑体 CN Heavy" panose="020B0A00000000000000" charset="-122"/>
                  <a:ea typeface="思源黑体 CN Heavy" panose="020B0A00000000000000" charset="-122"/>
                  <a:sym typeface="Arial" panose="020B0604020202020204" pitchFamily="34" charset="0"/>
                </a:endParaRPr>
              </a:p>
            </p:txBody>
          </p:sp>
        </p:grpSp>
      </p:grpSp>
      <p:grpSp>
        <p:nvGrpSpPr>
          <p:cNvPr id="52" name="组合 51"/>
          <p:cNvGrpSpPr/>
          <p:nvPr/>
        </p:nvGrpSpPr>
        <p:grpSpPr>
          <a:xfrm>
            <a:off x="4805395" y="2235222"/>
            <a:ext cx="3275965" cy="3556913"/>
            <a:chOff x="4464" y="3685"/>
            <a:chExt cx="3515" cy="5683"/>
          </a:xfrm>
        </p:grpSpPr>
        <p:sp>
          <p:nvSpPr>
            <p:cNvPr id="10" name="流程图: 过程 9"/>
            <p:cNvSpPr/>
            <p:nvPr>
              <p:custDataLst>
                <p:tags r:id="rId4"/>
              </p:custDataLst>
            </p:nvPr>
          </p:nvSpPr>
          <p:spPr>
            <a:xfrm>
              <a:off x="4464" y="3699"/>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grpSp>
          <p:nvGrpSpPr>
            <p:cNvPr id="11" name="组合 10"/>
            <p:cNvGrpSpPr/>
            <p:nvPr/>
          </p:nvGrpSpPr>
          <p:grpSpPr>
            <a:xfrm rot="0">
              <a:off x="4464" y="3685"/>
              <a:ext cx="3515" cy="5631"/>
              <a:chOff x="4422" y="3332"/>
              <a:chExt cx="3515" cy="5631"/>
            </a:xfrm>
          </p:grpSpPr>
          <p:sp>
            <p:nvSpPr>
              <p:cNvPr id="14" name="文本框 13"/>
              <p:cNvSpPr txBox="1"/>
              <p:nvPr>
                <p:custDataLst>
                  <p:tags r:id="rId5"/>
                </p:custDataLst>
              </p:nvPr>
            </p:nvSpPr>
            <p:spPr>
              <a:xfrm>
                <a:off x="4422" y="3332"/>
                <a:ext cx="3515" cy="920"/>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sz="2400" b="1" kern="1200"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二、深化拓展</a:t>
                </a:r>
                <a:endParaRPr lang="zh-CN" altLang="en-US" sz="2400" b="1" kern="1200"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2" name="文本框 21"/>
              <p:cNvSpPr txBox="1"/>
              <p:nvPr>
                <p:custDataLst>
                  <p:tags r:id="rId6"/>
                </p:custDataLst>
              </p:nvPr>
            </p:nvSpPr>
            <p:spPr>
              <a:xfrm>
                <a:off x="4422" y="4822"/>
                <a:ext cx="3514" cy="4141"/>
              </a:xfrm>
              <a:prstGeom prst="rect">
                <a:avLst/>
              </a:prstGeom>
              <a:noFill/>
            </p:spPr>
            <p:txBody>
              <a:bodyPr wrap="square" lIns="107950" rIns="107950"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algn="just">
                  <a:lnSpc>
                    <a:spcPct val="200000"/>
                  </a:lnSpc>
                  <a:buNone/>
                </a:pPr>
                <a:r>
                  <a:rPr lang="zh-CN" altLang="en-US" sz="1600" b="1" kern="1200" spc="200" noProof="0" dirty="0">
                    <a:ln w="0">
                      <a:noFill/>
                    </a:ln>
                    <a:solidFill>
                      <a:srgbClr val="CC0000"/>
                    </a:solidFill>
                    <a:uFillTx/>
                    <a:latin typeface="思源黑体 CN Heavy" panose="020B0A00000000000000" charset="-122"/>
                    <a:ea typeface="思源黑体 CN Heavy" panose="020B0A00000000000000" charset="-122"/>
                    <a:sym typeface="Arial" panose="020B0604020202020204" pitchFamily="34" charset="0"/>
                  </a:rPr>
                  <a:t>1.拓展提升脱贫人口收入水平</a:t>
                </a:r>
                <a:endParaRPr lang="zh-CN" altLang="en-US" sz="1600" b="1" kern="1200" spc="200" noProof="0" dirty="0">
                  <a:ln w="0">
                    <a:noFill/>
                  </a:ln>
                  <a:solidFill>
                    <a:srgbClr val="CC0000"/>
                  </a:solidFill>
                  <a:uFillTx/>
                  <a:latin typeface="思源黑体 CN Heavy" panose="020B0A00000000000000" charset="-122"/>
                  <a:ea typeface="思源黑体 CN Heavy" panose="020B0A00000000000000" charset="-122"/>
                  <a:sym typeface="Arial" panose="020B0604020202020204" pitchFamily="34" charset="0"/>
                </a:endParaRPr>
              </a:p>
              <a:p>
                <a:pPr lvl="0" algn="just">
                  <a:lnSpc>
                    <a:spcPct val="200000"/>
                  </a:lnSpc>
                  <a:buNone/>
                </a:pPr>
                <a:r>
                  <a:rPr lang="zh-CN" altLang="en-US" sz="1600" b="1" kern="1200" noProof="0" dirty="0">
                    <a:ln w="0">
                      <a:noFill/>
                    </a:ln>
                    <a:solidFill>
                      <a:srgbClr val="CC0000"/>
                    </a:solidFill>
                    <a:uFillTx/>
                    <a:latin typeface="思源黑体 CN Heavy" panose="020B0A00000000000000" charset="-122"/>
                    <a:ea typeface="思源黑体 CN Heavy" panose="020B0A00000000000000" charset="-122"/>
                    <a:sym typeface="Arial" panose="020B0604020202020204" pitchFamily="34" charset="0"/>
                  </a:rPr>
                  <a:t>2.拓展提升脱贫地区生产生活条件</a:t>
                </a:r>
                <a:endParaRPr lang="zh-CN" altLang="en-US" sz="1600" b="1" kern="1200" noProof="0" dirty="0">
                  <a:ln w="0">
                    <a:noFill/>
                  </a:ln>
                  <a:solidFill>
                    <a:srgbClr val="CC0000"/>
                  </a:solidFill>
                  <a:uFillTx/>
                  <a:latin typeface="思源黑体 CN Heavy" panose="020B0A00000000000000" charset="-122"/>
                  <a:ea typeface="思源黑体 CN Heavy" panose="020B0A00000000000000" charset="-122"/>
                  <a:sym typeface="Arial" panose="020B0604020202020204" pitchFamily="34" charset="0"/>
                </a:endParaRPr>
              </a:p>
              <a:p>
                <a:pPr lvl="0" algn="just">
                  <a:lnSpc>
                    <a:spcPct val="200000"/>
                  </a:lnSpc>
                  <a:buNone/>
                </a:pPr>
                <a:r>
                  <a:rPr lang="zh-CN" altLang="en-US" sz="1600" b="1" kern="1200" spc="300" noProof="0" dirty="0">
                    <a:ln w="0">
                      <a:noFill/>
                    </a:ln>
                    <a:solidFill>
                      <a:srgbClr val="CC0000"/>
                    </a:solidFill>
                    <a:uFillTx/>
                    <a:latin typeface="思源黑体 CN Heavy" panose="020B0A00000000000000" charset="-122"/>
                    <a:ea typeface="思源黑体 CN Heavy" panose="020B0A00000000000000" charset="-122"/>
                    <a:sym typeface="Arial" panose="020B0604020202020204" pitchFamily="34" charset="0"/>
                  </a:rPr>
                  <a:t>3.拓展提升乡村治理效能</a:t>
                </a:r>
                <a:endParaRPr lang="zh-CN" altLang="en-US" sz="1600" b="1" kern="1200" spc="300" noProof="0" dirty="0">
                  <a:ln w="0">
                    <a:noFill/>
                  </a:ln>
                  <a:solidFill>
                    <a:srgbClr val="CC0000"/>
                  </a:solidFill>
                  <a:uFillTx/>
                  <a:latin typeface="思源黑体 CN Heavy" panose="020B0A00000000000000" charset="-122"/>
                  <a:ea typeface="思源黑体 CN Heavy" panose="020B0A00000000000000" charset="-122"/>
                  <a:sym typeface="Arial" panose="020B0604020202020204" pitchFamily="34" charset="0"/>
                </a:endParaRPr>
              </a:p>
            </p:txBody>
          </p:sp>
        </p:grpSp>
      </p:grpSp>
      <p:grpSp>
        <p:nvGrpSpPr>
          <p:cNvPr id="51" name="组合 50"/>
          <p:cNvGrpSpPr/>
          <p:nvPr/>
        </p:nvGrpSpPr>
        <p:grpSpPr>
          <a:xfrm>
            <a:off x="8309960" y="2235222"/>
            <a:ext cx="3599815" cy="3556913"/>
            <a:chOff x="8078" y="3685"/>
            <a:chExt cx="3515" cy="5683"/>
          </a:xfrm>
        </p:grpSpPr>
        <p:sp>
          <p:nvSpPr>
            <p:cNvPr id="24" name="流程图: 过程 23"/>
            <p:cNvSpPr/>
            <p:nvPr>
              <p:custDataLst>
                <p:tags r:id="rId7"/>
              </p:custDataLst>
            </p:nvPr>
          </p:nvSpPr>
          <p:spPr>
            <a:xfrm>
              <a:off x="8078" y="3699"/>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sp>
          <p:nvSpPr>
            <p:cNvPr id="38" name="文本框 37"/>
            <p:cNvSpPr txBox="1"/>
            <p:nvPr>
              <p:custDataLst>
                <p:tags r:id="rId8"/>
              </p:custDataLst>
            </p:nvPr>
          </p:nvSpPr>
          <p:spPr>
            <a:xfrm>
              <a:off x="8078" y="3685"/>
              <a:ext cx="3515" cy="920"/>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sz="2400" b="1" kern="1200"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三</a:t>
              </a:r>
              <a:r>
                <a:rPr lang="zh-CN" altLang="en-US" sz="2400" b="1" kern="1200" spc="-1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2400" b="1" kern="1200"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2400" b="1" kern="1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两大战略</a:t>
              </a:r>
              <a:r>
                <a:rPr lang="zh-CN" altLang="en-US" sz="2400" b="1" kern="1200"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2400" b="1" kern="1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有效衔接</a:t>
              </a:r>
              <a:endParaRPr lang="zh-CN" altLang="en-US" sz="2400" b="1" kern="1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39" name="文本框 38"/>
            <p:cNvSpPr txBox="1"/>
            <p:nvPr>
              <p:custDataLst>
                <p:tags r:id="rId9"/>
              </p:custDataLst>
            </p:nvPr>
          </p:nvSpPr>
          <p:spPr>
            <a:xfrm>
              <a:off x="8078" y="5175"/>
              <a:ext cx="3515" cy="4141"/>
            </a:xfrm>
            <a:prstGeom prst="rect">
              <a:avLst/>
            </a:prstGeom>
            <a:noFill/>
          </p:spPr>
          <p:txBody>
            <a:bodyPr wrap="square" lIns="179705" rIns="179705"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algn="ctr">
                <a:lnSpc>
                  <a:spcPct val="200000"/>
                </a:lnSpc>
                <a:buNone/>
              </a:pPr>
              <a:r>
                <a:rPr lang="zh-CN" altLang="en-US" sz="1600" b="1" kern="1200" spc="300" noProof="0" dirty="0">
                  <a:ln w="0">
                    <a:noFill/>
                  </a:ln>
                  <a:solidFill>
                    <a:srgbClr val="CC0000"/>
                  </a:solidFill>
                  <a:uFillTx/>
                  <a:latin typeface="思源黑体 CN Heavy" panose="020B0A00000000000000" charset="-122"/>
                  <a:ea typeface="思源黑体 CN Heavy" panose="020B0A00000000000000" charset="-122"/>
                  <a:sym typeface="Arial" panose="020B0604020202020204" pitchFamily="34" charset="0"/>
                </a:rPr>
                <a:t>1.强化政策衔接</a:t>
              </a:r>
              <a:endParaRPr lang="zh-CN" altLang="en-US" sz="1600" b="1" kern="1200" spc="300" noProof="0" dirty="0">
                <a:ln w="0">
                  <a:noFill/>
                </a:ln>
                <a:solidFill>
                  <a:srgbClr val="CC0000"/>
                </a:solidFill>
                <a:uFillTx/>
                <a:latin typeface="思源黑体 CN Heavy" panose="020B0A00000000000000" charset="-122"/>
                <a:ea typeface="思源黑体 CN Heavy" panose="020B0A00000000000000" charset="-122"/>
                <a:sym typeface="Arial" panose="020B0604020202020204" pitchFamily="34" charset="0"/>
              </a:endParaRPr>
            </a:p>
            <a:p>
              <a:pPr lvl="0" algn="ctr">
                <a:lnSpc>
                  <a:spcPct val="200000"/>
                </a:lnSpc>
                <a:buNone/>
              </a:pPr>
              <a:r>
                <a:rPr lang="zh-CN" altLang="en-US" sz="1600" b="1" kern="1200" spc="300" noProof="0" dirty="0">
                  <a:ln w="0">
                    <a:noFill/>
                  </a:ln>
                  <a:solidFill>
                    <a:srgbClr val="CC0000"/>
                  </a:solidFill>
                  <a:uFillTx/>
                  <a:latin typeface="思源黑体 CN Heavy" panose="020B0A00000000000000" charset="-122"/>
                  <a:ea typeface="思源黑体 CN Heavy" panose="020B0A00000000000000" charset="-122"/>
                  <a:sym typeface="Arial" panose="020B0604020202020204" pitchFamily="34" charset="0"/>
                </a:rPr>
                <a:t>2.强化力量衔接</a:t>
              </a:r>
              <a:endParaRPr lang="zh-CN" altLang="en-US" sz="1600" b="1" kern="1200" spc="300" noProof="0" dirty="0">
                <a:ln w="0">
                  <a:noFill/>
                </a:ln>
                <a:solidFill>
                  <a:srgbClr val="CC0000"/>
                </a:solidFill>
                <a:uFillTx/>
                <a:latin typeface="思源黑体 CN Heavy" panose="020B0A00000000000000" charset="-122"/>
                <a:ea typeface="思源黑体 CN Heavy" panose="020B0A00000000000000" charset="-122"/>
                <a:sym typeface="Arial" panose="020B0604020202020204" pitchFamily="34" charset="0"/>
              </a:endParaRPr>
            </a:p>
            <a:p>
              <a:pPr lvl="0" algn="ctr">
                <a:lnSpc>
                  <a:spcPct val="200000"/>
                </a:lnSpc>
                <a:buNone/>
              </a:pPr>
              <a:r>
                <a:rPr lang="zh-CN" altLang="en-US" sz="1600" b="1" kern="1200" spc="300" noProof="0" dirty="0">
                  <a:ln w="0">
                    <a:noFill/>
                  </a:ln>
                  <a:solidFill>
                    <a:srgbClr val="CC0000"/>
                  </a:solidFill>
                  <a:uFillTx/>
                  <a:latin typeface="思源黑体 CN Heavy" panose="020B0A00000000000000" charset="-122"/>
                  <a:ea typeface="思源黑体 CN Heavy" panose="020B0A00000000000000" charset="-122"/>
                  <a:sym typeface="Arial" panose="020B0604020202020204" pitchFamily="34" charset="0"/>
                </a:rPr>
                <a:t>3.强化机制衔接</a:t>
              </a:r>
              <a:endParaRPr lang="zh-CN" altLang="en-US" sz="1600" b="1" kern="1200" spc="300" noProof="0" dirty="0">
                <a:ln w="0">
                  <a:noFill/>
                </a:ln>
                <a:solidFill>
                  <a:srgbClr val="CC0000"/>
                </a:solidFill>
                <a:uFillTx/>
                <a:latin typeface="思源黑体 CN Heavy" panose="020B0A00000000000000" charset="-122"/>
                <a:ea typeface="思源黑体 CN Heavy" panose="020B0A00000000000000" charset="-122"/>
                <a:sym typeface="Arial" panose="020B0604020202020204" pitchFamily="34" charset="0"/>
              </a:endParaRPr>
            </a:p>
          </p:txBody>
        </p:sp>
      </p:grpSp>
    </p:spTree>
    <p:custDataLst>
      <p:tags r:id="rId10"/>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2000"/>
            <a:ext cx="6552000" cy="936000"/>
          </a:xfrm>
        </p:spPr>
        <p:txBody>
          <a:bodyPr lIns="539750">
            <a:noAutofit/>
          </a:bodyPr>
          <a:p>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a:t>
            </a:r>
            <a:b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b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同乡村振兴有效衔接的重点内容</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3439160"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一、关于巩固成果</a:t>
            </a:r>
            <a:endParaRPr lang="zh-CN" altLang="en-US" sz="26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7" name="TextBox 21"/>
          <p:cNvSpPr txBox="1"/>
          <p:nvPr/>
        </p:nvSpPr>
        <p:spPr>
          <a:xfrm>
            <a:off x="720000" y="2160000"/>
            <a:ext cx="10728000" cy="3683000"/>
          </a:xfrm>
          <a:prstGeom prst="rect">
            <a:avLst/>
          </a:prstGeom>
          <a:solidFill>
            <a:srgbClr val="FAEEDC"/>
          </a:solidFill>
          <a:ln w="38100" cmpd="sng">
            <a:solidFill>
              <a:schemeClr val="accent1"/>
            </a:solidFill>
            <a:prstDash val="solid"/>
          </a:ln>
        </p:spPr>
        <p:txBody>
          <a:bodyPr wrap="square" lIns="144145" tIns="179705" rIns="144145" bIns="179705">
            <a:noAutofit/>
          </a:bodyPr>
          <a:p>
            <a:pPr marL="685800" lvl="0" indent="-342900" algn="just" fontAlgn="auto" hangingPunct="0">
              <a:lnSpc>
                <a:spcPct val="150000"/>
              </a:lnSpc>
              <a:buFont typeface="Wingdings" panose="05000000000000000000" charset="0"/>
              <a:buChar char="Ø"/>
              <a:defRPr/>
            </a:pPr>
            <a:r>
              <a:rPr lang="zh-CN" altLang="en-US" sz="22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对照中央“对脱贫县、脱贫村、脱贫人口扶上马送一程，</a:t>
            </a:r>
            <a:r>
              <a:rPr lang="zh-CN" altLang="en-US" sz="2200" b="1" spc="3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确保脱贫群众不返贫</a:t>
            </a:r>
            <a:r>
              <a:rPr lang="zh-CN" altLang="en-US" sz="22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”的要求。</a:t>
            </a:r>
            <a:endParaRPr lang="zh-CN" altLang="en-US" sz="22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endParaRPr>
          </a:p>
          <a:p>
            <a:pPr marL="685800" lvl="0" indent="-342900" algn="just" fontAlgn="auto" hangingPunct="0">
              <a:lnSpc>
                <a:spcPct val="150000"/>
              </a:lnSpc>
              <a:buClrTx/>
              <a:buSzTx/>
              <a:buFont typeface="Wingdings" panose="05000000000000000000" charset="0"/>
              <a:buChar char="Ø"/>
              <a:defRPr/>
            </a:pPr>
            <a:r>
              <a:rPr lang="zh-CN" altLang="en-US" sz="2200" b="1" spc="25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把中央设定的</a:t>
            </a:r>
            <a:r>
              <a:rPr lang="zh-CN" altLang="en-US" sz="2200" b="1" spc="25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五年过渡期</a:t>
            </a:r>
            <a:r>
              <a:rPr lang="zh-CN" altLang="en-US" sz="2200" b="1" spc="25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作为</a:t>
            </a:r>
            <a:r>
              <a:rPr lang="zh-CN" altLang="en-US" sz="2200" b="1" spc="25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守底线</a:t>
            </a:r>
            <a:r>
              <a:rPr lang="zh-CN" altLang="en-US" sz="2200" b="1" spc="25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a:t>
            </a:r>
            <a:r>
              <a:rPr lang="zh-CN" altLang="en-US" sz="2200" b="1" spc="25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补短板</a:t>
            </a:r>
            <a:r>
              <a:rPr lang="zh-CN" altLang="en-US" sz="2200" b="1" spc="25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a:t>
            </a:r>
            <a:r>
              <a:rPr lang="zh-CN" altLang="en-US" sz="2200" b="1" spc="25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强弱项</a:t>
            </a:r>
            <a:r>
              <a:rPr lang="zh-CN" altLang="en-US" sz="2200" b="1" spc="25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的重要机遇期。</a:t>
            </a:r>
            <a:endParaRPr lang="zh-CN" altLang="en-US" sz="2200" b="1" spc="25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endParaRPr>
          </a:p>
          <a:p>
            <a:pPr marL="685800" lvl="0" indent="-342900" algn="just" fontAlgn="auto" hangingPunct="0">
              <a:lnSpc>
                <a:spcPct val="150000"/>
              </a:lnSpc>
              <a:buClrTx/>
              <a:buSzTx/>
              <a:buFont typeface="Wingdings" panose="05000000000000000000" charset="0"/>
              <a:buChar char="Ø"/>
              <a:defRPr/>
            </a:pPr>
            <a:r>
              <a:rPr lang="zh-CN" altLang="en-US" sz="22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认真</a:t>
            </a:r>
            <a:r>
              <a:rPr lang="zh-CN" altLang="en-US" sz="2200" b="1" spc="3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贯彻落实</a:t>
            </a:r>
            <a:r>
              <a:rPr lang="zh-CN" altLang="en-US" sz="22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中央关于巩固拓展脱贫攻坚成果同乡村振兴有效衔接的一系列决策部署。</a:t>
            </a:r>
            <a:endParaRPr lang="zh-CN" altLang="en-US" sz="22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endParaRPr>
          </a:p>
          <a:p>
            <a:pPr marL="685800" lvl="0" indent="-342900" algn="just" fontAlgn="auto" hangingPunct="0">
              <a:lnSpc>
                <a:spcPct val="150000"/>
              </a:lnSpc>
              <a:buClrTx/>
              <a:buSzTx/>
              <a:buFont typeface="Wingdings" panose="05000000000000000000" charset="0"/>
              <a:buChar char="Ø"/>
              <a:defRPr/>
            </a:pPr>
            <a:r>
              <a:rPr lang="zh-CN" altLang="en-US" sz="22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坚决守住巩固成果、</a:t>
            </a:r>
            <a:r>
              <a:rPr lang="zh-CN" altLang="en-US" sz="2200" b="1" spc="3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防止规模性返贫</a:t>
            </a:r>
            <a:r>
              <a:rPr lang="zh-CN" altLang="en-US" sz="22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这一底线任务。</a:t>
            </a:r>
            <a:endParaRPr lang="zh-CN" altLang="en-US" sz="22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1"/>
          <p:cNvSpPr txBox="1"/>
          <p:nvPr/>
        </p:nvSpPr>
        <p:spPr>
          <a:xfrm>
            <a:off x="720000" y="2160000"/>
            <a:ext cx="10728000" cy="3852000"/>
          </a:xfrm>
          <a:prstGeom prst="rect">
            <a:avLst/>
          </a:prstGeom>
          <a:solidFill>
            <a:srgbClr val="FAEEDC"/>
          </a:solidFill>
          <a:ln w="38100" cmpd="sng">
            <a:solidFill>
              <a:schemeClr val="accent1"/>
            </a:solidFill>
            <a:prstDash val="solid"/>
          </a:ln>
        </p:spPr>
        <p:txBody>
          <a:bodyPr wrap="square" lIns="144145" tIns="179705" rIns="144145" bIns="179705">
            <a:noAutofit/>
          </a:bodyPr>
          <a:p>
            <a:pPr marL="685800" lvl="0" indent="-342900" algn="just" fontAlgn="auto" hangingPunct="0">
              <a:lnSpc>
                <a:spcPct val="150000"/>
              </a:lnSpc>
              <a:buFont typeface="Wingdings" panose="05000000000000000000" charset="0"/>
              <a:buChar char="Ø"/>
              <a:defRPr/>
            </a:pPr>
            <a:r>
              <a:rPr lang="zh-CN" altLang="en-US" sz="2200" b="1" spc="2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中央明确，</a:t>
            </a:r>
            <a:r>
              <a:rPr lang="zh-CN" altLang="en-US" sz="2200" b="1" spc="2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过渡期内保持主要帮扶政策稳定性连续性</a:t>
            </a:r>
            <a:r>
              <a:rPr lang="zh-CN" altLang="en-US" sz="2200" b="1" spc="2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，并分类优化调整，合理把握调整节奏</a:t>
            </a:r>
            <a:r>
              <a:rPr lang="zh-CN" altLang="en-US" sz="22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a:t>
            </a:r>
            <a:r>
              <a:rPr lang="zh-CN" altLang="en-US" sz="2200" b="1" spc="2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力度和时限。逐步实现由集中资源支持脱贫攻坚向全面推进乡村振兴平稳过渡，推动脱贫攻坚向乡村振兴历史性转变。</a:t>
            </a:r>
            <a:endParaRPr lang="zh-CN" altLang="en-US" sz="22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endParaRPr>
          </a:p>
          <a:p>
            <a:pPr marL="685800" lvl="0" indent="-342900" algn="just" fontAlgn="auto" hangingPunct="0">
              <a:lnSpc>
                <a:spcPct val="150000"/>
              </a:lnSpc>
              <a:buFont typeface="Wingdings" panose="05000000000000000000" charset="0"/>
              <a:buChar char="Ø"/>
              <a:defRPr/>
            </a:pPr>
            <a:r>
              <a:rPr lang="zh-CN" altLang="en-US" sz="2200" b="1" spc="25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省委农村工作领导小组办公室（省实施乡村振兴战略领导小组办公室）从坚持</a:t>
            </a:r>
            <a:r>
              <a:rPr lang="zh-CN" altLang="en-US" sz="2200" b="1" spc="25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摘帽不摘责任</a:t>
            </a:r>
            <a:r>
              <a:rPr lang="zh-CN" altLang="en-US" sz="2200" b="1" spc="25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，防止松劲懈怠；</a:t>
            </a:r>
            <a:r>
              <a:rPr lang="zh-CN" altLang="en-US" sz="2200" b="1" spc="25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摘帽不摘政策</a:t>
            </a:r>
            <a:r>
              <a:rPr lang="zh-CN" altLang="en-US" sz="2200" b="1" spc="25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，防止急刹车；</a:t>
            </a:r>
            <a:r>
              <a:rPr lang="zh-CN" altLang="en-US" sz="2200" b="1" spc="25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摘帽不摘帮扶</a:t>
            </a:r>
            <a:r>
              <a:rPr lang="zh-CN" altLang="en-US" sz="2200" b="1" spc="25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，防止一撤了之；</a:t>
            </a:r>
            <a:r>
              <a:rPr lang="zh-CN" altLang="en-US" sz="2200" b="1" spc="25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摘帽不摘监管</a:t>
            </a:r>
            <a:r>
              <a:rPr lang="zh-CN" altLang="en-US" sz="2200" b="1" spc="25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，防止贫困反弹等四个方面作出部署要求。</a:t>
            </a:r>
            <a:endParaRPr lang="zh-CN" altLang="en-US" sz="2200" b="1" spc="25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endParaRPr>
          </a:p>
        </p:txBody>
      </p:sp>
      <p:sp>
        <p:nvSpPr>
          <p:cNvPr id="2" name="文本框 1"/>
          <p:cNvSpPr txBox="1"/>
          <p:nvPr/>
        </p:nvSpPr>
        <p:spPr>
          <a:xfrm>
            <a:off x="504000" y="1314415"/>
            <a:ext cx="3681730"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1.</a:t>
            </a:r>
            <a:r>
              <a:rPr lang="en-US" altLang="zh-CN"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坚持“四个不摘”</a:t>
            </a:r>
            <a:endParaRPr lang="en-US" altLang="zh-CN"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4" name="标题 3"/>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关于巩固成果</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04000" y="1314415"/>
            <a:ext cx="3681730"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1.</a:t>
            </a:r>
            <a:r>
              <a:rPr lang="en-US" altLang="zh-CN"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坚持“四个不摘”</a:t>
            </a:r>
            <a:endParaRPr lang="en-US" altLang="zh-CN"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grpSp>
        <p:nvGrpSpPr>
          <p:cNvPr id="15" name="组合 14"/>
          <p:cNvGrpSpPr/>
          <p:nvPr/>
        </p:nvGrpSpPr>
        <p:grpSpPr>
          <a:xfrm>
            <a:off x="756285" y="3393440"/>
            <a:ext cx="11043465" cy="805605"/>
            <a:chOff x="1191" y="5029"/>
            <a:chExt cx="17391" cy="1269"/>
          </a:xfrm>
        </p:grpSpPr>
        <p:sp>
          <p:nvSpPr>
            <p:cNvPr id="48" name="矩形 47"/>
            <p:cNvSpPr/>
            <p:nvPr>
              <p:custDataLst>
                <p:tags r:id="rId1"/>
              </p:custDataLst>
            </p:nvPr>
          </p:nvSpPr>
          <p:spPr>
            <a:xfrm>
              <a:off x="4309" y="5038"/>
              <a:ext cx="14173" cy="1251"/>
            </a:xfrm>
            <a:prstGeom prst="rect">
              <a:avLst/>
            </a:prstGeom>
            <a:solidFill>
              <a:srgbClr val="F9E8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marL="0" marR="0" lvl="0" indent="0" algn="ctr" defTabSz="914400" rtl="0" eaLnBrk="1" fontAlgn="auto" latinLnBrk="0" hangingPunct="1">
                <a:lnSpc>
                  <a:spcPct val="120000"/>
                </a:lnSpc>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9"/>
            <p:cNvSpPr/>
            <p:nvPr>
              <p:custDataLst>
                <p:tags r:id="rId2"/>
              </p:custDataLst>
            </p:nvPr>
          </p:nvSpPr>
          <p:spPr>
            <a:xfrm>
              <a:off x="1191" y="5029"/>
              <a:ext cx="3175" cy="1247"/>
            </a:xfrm>
            <a:prstGeom prst="rect">
              <a:avLst/>
            </a:prstGeom>
            <a:solidFill>
              <a:srgbClr val="C204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marL="0" marR="0" lvl="0" indent="0" algn="ctr" defTabSz="913765" rtl="0" eaLnBrk="1" fontAlgn="auto" latinLnBrk="0" hangingPunct="1">
                <a:lnSpc>
                  <a:spcPct val="12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6" name="Isosceles Triangle 12"/>
            <p:cNvSpPr/>
            <p:nvPr>
              <p:custDataLst>
                <p:tags r:id="rId3"/>
              </p:custDataLst>
            </p:nvPr>
          </p:nvSpPr>
          <p:spPr>
            <a:xfrm rot="5400000">
              <a:off x="3969" y="5435"/>
              <a:ext cx="1247" cy="454"/>
            </a:xfrm>
            <a:prstGeom prst="triangle">
              <a:avLst/>
            </a:prstGeom>
            <a:solidFill>
              <a:srgbClr val="C204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p>
              <a:pPr marL="0" marR="0" lvl="0" indent="0" algn="ctr" defTabSz="913765" rtl="0" eaLnBrk="1" fontAlgn="auto" latinLnBrk="0" hangingPunct="1">
                <a:lnSpc>
                  <a:spcPct val="14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custDataLst>
                <p:tags r:id="rId4"/>
              </p:custDataLst>
            </p:nvPr>
          </p:nvSpPr>
          <p:spPr>
            <a:xfrm>
              <a:off x="1417" y="5102"/>
              <a:ext cx="2938" cy="1129"/>
            </a:xfrm>
            <a:prstGeom prst="rect">
              <a:avLst/>
            </a:prstGeom>
            <a:noFill/>
          </p:spPr>
          <p:txBody>
            <a:bodyPr wrap="square" rtlCol="0" anchor="ctr" anchorCtr="1">
              <a:noAutofit/>
            </a:bodyPr>
            <a:p>
              <a:pPr lvl="0" algn="ctr" defTabSz="0" fontAlgn="base">
                <a:spcBef>
                  <a:spcPts val="0"/>
                </a:spcBef>
                <a:buClrTx/>
                <a:buSzTx/>
                <a:buFontTx/>
              </a:pPr>
              <a:r>
                <a:rPr lang="zh-CN" altLang="en-US" sz="2000" b="1"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LnTx/>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rPr>
                <a:t>摘帽不摘政策</a:t>
              </a:r>
              <a:endParaRPr lang="zh-CN" altLang="en-US" sz="2000" b="1"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LnTx/>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endParaRPr>
            </a:p>
          </p:txBody>
        </p:sp>
        <p:sp>
          <p:nvSpPr>
            <p:cNvPr id="11" name="文本框 10"/>
            <p:cNvSpPr txBox="1"/>
            <p:nvPr>
              <p:custDataLst>
                <p:tags r:id="rId5"/>
              </p:custDataLst>
            </p:nvPr>
          </p:nvSpPr>
          <p:spPr>
            <a:xfrm>
              <a:off x="4932" y="5046"/>
              <a:ext cx="13650" cy="1252"/>
            </a:xfrm>
            <a:prstGeom prst="rect">
              <a:avLst/>
            </a:prstGeom>
            <a:noFill/>
          </p:spPr>
          <p:txBody>
            <a:bodyPr wrap="square" rtlCol="0" anchor="ctr"/>
            <a:p>
              <a:pPr marL="0" marR="0" lvl="0" indent="457200" algn="just" defTabSz="914400" rtl="0" fontAlgn="auto" hangingPunct="0">
                <a:lnSpc>
                  <a:spcPct val="95000"/>
                </a:lnSpc>
                <a:spcBef>
                  <a:spcPts val="0"/>
                </a:spcBef>
                <a:spcAft>
                  <a:spcPts val="0"/>
                </a:spcAft>
                <a:buClrTx/>
                <a:buSzTx/>
                <a:buFontTx/>
                <a:buNone/>
                <a:extLst>
                  <a:ext uri="{35155182-B16C-46BC-9424-99874614C6A1}">
                    <wpsdc:indentchars xmlns:wpsdc="http://www.wps.cn/officeDocument/2017/drawingmlCustomData" val="200" checksum="2600041152"/>
                  </a:ext>
                </a:extLst>
              </a:pPr>
              <a:r>
                <a:rPr kumimoji="0" lang="zh-CN" altLang="en-US" sz="1400" b="1" i="0"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贫困户脱贫后，在一定时期内仍可继续享受现有扶持政策。兜底救助类政策继续保持稳定。落实好教育、医疗、住房、饮水等民生保障普惠性政策，并根据脱贫人口实际困难给予适度倾斜。优化产业就业等发展类政策。脱贫攻坚期间给予贫困地区的强化财政保障能力政策，要维持一段时间，并与全面推进乡村振兴加强衔接。</a:t>
              </a:r>
              <a:endParaRPr kumimoji="0" lang="zh-CN" altLang="en-US" sz="1400" b="1" i="0"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p:txBody>
        </p:sp>
      </p:grpSp>
      <p:grpSp>
        <p:nvGrpSpPr>
          <p:cNvPr id="16" name="组合 15"/>
          <p:cNvGrpSpPr/>
          <p:nvPr/>
        </p:nvGrpSpPr>
        <p:grpSpPr>
          <a:xfrm>
            <a:off x="756285" y="4297725"/>
            <a:ext cx="11043465" cy="809939"/>
            <a:chOff x="1191" y="6633"/>
            <a:chExt cx="17391" cy="1275"/>
          </a:xfrm>
        </p:grpSpPr>
        <p:sp>
          <p:nvSpPr>
            <p:cNvPr id="8" name="矩形 7"/>
            <p:cNvSpPr/>
            <p:nvPr>
              <p:custDataLst>
                <p:tags r:id="rId6"/>
              </p:custDataLst>
            </p:nvPr>
          </p:nvSpPr>
          <p:spPr>
            <a:xfrm>
              <a:off x="4309" y="6657"/>
              <a:ext cx="14173" cy="1251"/>
            </a:xfrm>
            <a:prstGeom prst="rect">
              <a:avLst/>
            </a:prstGeom>
            <a:solidFill>
              <a:srgbClr val="F9E8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marL="0" marR="0" lvl="0" indent="0" algn="ctr" defTabSz="914400" rtl="0" eaLnBrk="1" fontAlgn="auto" latinLnBrk="0" hangingPunct="1">
                <a:lnSpc>
                  <a:spcPct val="120000"/>
                </a:lnSpc>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10"/>
            <p:cNvSpPr/>
            <p:nvPr>
              <p:custDataLst>
                <p:tags r:id="rId7"/>
              </p:custDataLst>
            </p:nvPr>
          </p:nvSpPr>
          <p:spPr>
            <a:xfrm>
              <a:off x="1191" y="6657"/>
              <a:ext cx="3175" cy="1247"/>
            </a:xfrm>
            <a:prstGeom prst="rect">
              <a:avLst/>
            </a:prstGeom>
            <a:solidFill>
              <a:srgbClr val="C204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marL="0" marR="0" lvl="0" indent="0" algn="ctr" defTabSz="913765" rtl="0" eaLnBrk="1" fontAlgn="auto" latinLnBrk="0" hangingPunct="1">
                <a:lnSpc>
                  <a:spcPct val="12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 name="Isosceles Triangle 11"/>
            <p:cNvSpPr/>
            <p:nvPr>
              <p:custDataLst>
                <p:tags r:id="rId8"/>
              </p:custDataLst>
            </p:nvPr>
          </p:nvSpPr>
          <p:spPr>
            <a:xfrm rot="5400000">
              <a:off x="3969" y="7054"/>
              <a:ext cx="1247" cy="454"/>
            </a:xfrm>
            <a:prstGeom prst="triangle">
              <a:avLst/>
            </a:prstGeom>
            <a:solidFill>
              <a:srgbClr val="C204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p>
              <a:pPr marL="0" marR="0" lvl="0" indent="0" algn="ctr" defTabSz="913765" rtl="0" eaLnBrk="1" fontAlgn="auto" latinLnBrk="0" hangingPunct="1">
                <a:lnSpc>
                  <a:spcPct val="14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custDataLst>
                <p:tags r:id="rId9"/>
              </p:custDataLst>
            </p:nvPr>
          </p:nvSpPr>
          <p:spPr>
            <a:xfrm>
              <a:off x="1417" y="6716"/>
              <a:ext cx="2938" cy="1129"/>
            </a:xfrm>
            <a:prstGeom prst="rect">
              <a:avLst/>
            </a:prstGeom>
            <a:noFill/>
          </p:spPr>
          <p:txBody>
            <a:bodyPr wrap="square" rtlCol="0" anchor="ctr" anchorCtr="1">
              <a:noAutofit/>
            </a:bodyPr>
            <a:p>
              <a:pPr lvl="0" algn="ctr" defTabSz="0" fontAlgn="base">
                <a:spcBef>
                  <a:spcPts val="0"/>
                </a:spcBef>
                <a:buClrTx/>
                <a:buSzTx/>
                <a:buFontTx/>
              </a:pPr>
              <a:r>
                <a:rPr lang="zh-CN" altLang="en-US" sz="2000" b="1"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LnTx/>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rPr>
                <a:t>摘帽不摘帮扶</a:t>
              </a:r>
              <a:endParaRPr lang="zh-CN" altLang="en-US" sz="2000" b="1"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LnTx/>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endParaRPr>
            </a:p>
          </p:txBody>
        </p:sp>
        <p:sp>
          <p:nvSpPr>
            <p:cNvPr id="12" name="文本框 11"/>
            <p:cNvSpPr txBox="1"/>
            <p:nvPr>
              <p:custDataLst>
                <p:tags r:id="rId10"/>
              </p:custDataLst>
            </p:nvPr>
          </p:nvSpPr>
          <p:spPr>
            <a:xfrm>
              <a:off x="4932" y="6633"/>
              <a:ext cx="13650" cy="1252"/>
            </a:xfrm>
            <a:prstGeom prst="rect">
              <a:avLst/>
            </a:prstGeom>
            <a:noFill/>
          </p:spPr>
          <p:txBody>
            <a:bodyPr wrap="square" rtlCol="0" anchor="ctr"/>
            <a:p>
              <a:pPr marL="0" marR="0" lvl="0" indent="533400" algn="just" defTabSz="914400" rtl="0" fontAlgn="auto" hangingPunct="0">
                <a:lnSpc>
                  <a:spcPct val="100000"/>
                </a:lnSpc>
                <a:spcBef>
                  <a:spcPts val="0"/>
                </a:spcBef>
                <a:spcAft>
                  <a:spcPts val="0"/>
                </a:spcAft>
                <a:buClrTx/>
                <a:buSzTx/>
                <a:buFontTx/>
                <a:buNone/>
                <a:extLst>
                  <a:ext uri="{35155182-B16C-46BC-9424-99874614C6A1}">
                    <wpsdc:indentchars xmlns:wpsdc="http://www.wps.cn/officeDocument/2017/drawingmlCustomData" val="200" checksum="389940101"/>
                  </a:ext>
                </a:extLst>
              </a:pPr>
              <a:r>
                <a:rPr kumimoji="0" lang="zh-CN" altLang="en-US" sz="1600" b="1" i="0" spc="5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充实一线有效衔接的工作队伍，发挥驻村第一书记和驻村工作队作用，在实战中培养锻炼干部，打造一支能征善战的干部队伍。</a:t>
              </a:r>
              <a:endParaRPr kumimoji="0" lang="zh-CN" altLang="en-US" sz="1600" b="1" i="0" spc="5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p:txBody>
        </p:sp>
      </p:grpSp>
      <p:grpSp>
        <p:nvGrpSpPr>
          <p:cNvPr id="17" name="组合 16"/>
          <p:cNvGrpSpPr/>
          <p:nvPr/>
        </p:nvGrpSpPr>
        <p:grpSpPr>
          <a:xfrm>
            <a:off x="756285" y="5255260"/>
            <a:ext cx="11043465" cy="795760"/>
            <a:chOff x="1191" y="8276"/>
            <a:chExt cx="17391" cy="1253"/>
          </a:xfrm>
        </p:grpSpPr>
        <p:sp>
          <p:nvSpPr>
            <p:cNvPr id="9" name="矩形 8"/>
            <p:cNvSpPr/>
            <p:nvPr>
              <p:custDataLst>
                <p:tags r:id="rId11"/>
              </p:custDataLst>
            </p:nvPr>
          </p:nvSpPr>
          <p:spPr>
            <a:xfrm>
              <a:off x="4309" y="8276"/>
              <a:ext cx="14173" cy="1251"/>
            </a:xfrm>
            <a:prstGeom prst="rect">
              <a:avLst/>
            </a:prstGeom>
            <a:solidFill>
              <a:srgbClr val="F9E8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marL="0" marR="0" lvl="0" indent="0" algn="ctr" defTabSz="914400" rtl="0" eaLnBrk="1" fontAlgn="auto" latinLnBrk="0" hangingPunct="1">
                <a:lnSpc>
                  <a:spcPct val="120000"/>
                </a:lnSpc>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9"/>
            <p:cNvSpPr/>
            <p:nvPr>
              <p:custDataLst>
                <p:tags r:id="rId12"/>
              </p:custDataLst>
            </p:nvPr>
          </p:nvSpPr>
          <p:spPr>
            <a:xfrm>
              <a:off x="1191" y="8276"/>
              <a:ext cx="3175" cy="1247"/>
            </a:xfrm>
            <a:prstGeom prst="rect">
              <a:avLst/>
            </a:prstGeom>
            <a:solidFill>
              <a:srgbClr val="C204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marL="0" marR="0" lvl="0" indent="0" algn="ctr" defTabSz="913765" rtl="0" eaLnBrk="1" fontAlgn="auto" latinLnBrk="0" hangingPunct="1">
                <a:lnSpc>
                  <a:spcPct val="12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2" name="Isosceles Triangle 12"/>
            <p:cNvSpPr/>
            <p:nvPr>
              <p:custDataLst>
                <p:tags r:id="rId13"/>
              </p:custDataLst>
            </p:nvPr>
          </p:nvSpPr>
          <p:spPr>
            <a:xfrm rot="5400000">
              <a:off x="3969" y="8673"/>
              <a:ext cx="1247" cy="454"/>
            </a:xfrm>
            <a:prstGeom prst="triangle">
              <a:avLst/>
            </a:prstGeom>
            <a:solidFill>
              <a:srgbClr val="C204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p>
              <a:pPr marL="0" marR="0" lvl="0" indent="0" algn="ctr" defTabSz="913765" rtl="0" eaLnBrk="1" fontAlgn="auto" latinLnBrk="0" hangingPunct="1">
                <a:lnSpc>
                  <a:spcPct val="14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p:cNvSpPr txBox="1"/>
            <p:nvPr>
              <p:custDataLst>
                <p:tags r:id="rId14"/>
              </p:custDataLst>
            </p:nvPr>
          </p:nvSpPr>
          <p:spPr>
            <a:xfrm>
              <a:off x="1417" y="8334"/>
              <a:ext cx="2938" cy="1129"/>
            </a:xfrm>
            <a:prstGeom prst="rect">
              <a:avLst/>
            </a:prstGeom>
            <a:noFill/>
          </p:spPr>
          <p:txBody>
            <a:bodyPr wrap="square" rtlCol="0" anchor="ctr" anchorCtr="1">
              <a:noAutofit/>
            </a:bodyPr>
            <a:p>
              <a:pPr lvl="0" algn="ctr" defTabSz="0" fontAlgn="base">
                <a:spcBef>
                  <a:spcPts val="0"/>
                </a:spcBef>
                <a:buClrTx/>
                <a:buSzTx/>
                <a:buFontTx/>
              </a:pPr>
              <a:r>
                <a:rPr lang="zh-CN" altLang="en-US" sz="2000" b="1"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LnTx/>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rPr>
                <a:t>摘帽不摘监管</a:t>
              </a:r>
              <a:endParaRPr lang="zh-CN" altLang="en-US" sz="2000" b="1"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LnTx/>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endParaRPr>
            </a:p>
          </p:txBody>
        </p:sp>
        <p:sp>
          <p:nvSpPr>
            <p:cNvPr id="13" name="文本框 12"/>
            <p:cNvSpPr txBox="1"/>
            <p:nvPr>
              <p:custDataLst>
                <p:tags r:id="rId15"/>
              </p:custDataLst>
            </p:nvPr>
          </p:nvSpPr>
          <p:spPr>
            <a:xfrm>
              <a:off x="4932" y="8277"/>
              <a:ext cx="13650" cy="1252"/>
            </a:xfrm>
            <a:prstGeom prst="rect">
              <a:avLst/>
            </a:prstGeom>
            <a:noFill/>
          </p:spPr>
          <p:txBody>
            <a:bodyPr wrap="square" rtlCol="0" anchor="ctr">
              <a:noAutofit/>
            </a:bodyPr>
            <a:p>
              <a:pPr lvl="0" indent="533400" algn="just" hangingPunct="0">
                <a:spcBef>
                  <a:spcPts val="0"/>
                </a:spcBef>
                <a:spcAft>
                  <a:spcPts val="0"/>
                </a:spcAft>
                <a:buClrTx/>
                <a:buSzTx/>
                <a:buFontTx/>
                <a:extLst>
                  <a:ext uri="{35155182-B16C-46BC-9424-99874614C6A1}">
                    <wpsdc:indentchars xmlns:wpsdc="http://www.wps.cn/officeDocument/2017/drawingmlCustomData" val="200" checksum="389940101"/>
                  </a:ext>
                </a:extLst>
              </a:pPr>
              <a:r>
                <a:rPr lang="zh-CN" altLang="en-US" sz="1600" b="1" spc="5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贫困县摘帽退出后，要加大致贫返贫风险防控力度，健全筛查预警制度和应对预案，及时发现、及早帮扶、及早消除返贫风险。</a:t>
              </a:r>
              <a:endParaRPr lang="zh-CN" altLang="en-US" sz="1600" b="1" spc="5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p:txBody>
        </p:sp>
      </p:grpSp>
      <p:grpSp>
        <p:nvGrpSpPr>
          <p:cNvPr id="14" name="组合 13"/>
          <p:cNvGrpSpPr/>
          <p:nvPr/>
        </p:nvGrpSpPr>
        <p:grpSpPr>
          <a:xfrm>
            <a:off x="756285" y="2424430"/>
            <a:ext cx="11043465" cy="818515"/>
            <a:chOff x="1191" y="3338"/>
            <a:chExt cx="17391" cy="1289"/>
          </a:xfrm>
        </p:grpSpPr>
        <p:sp>
          <p:nvSpPr>
            <p:cNvPr id="4" name="矩形 3"/>
            <p:cNvSpPr/>
            <p:nvPr>
              <p:custDataLst>
                <p:tags r:id="rId16"/>
              </p:custDataLst>
            </p:nvPr>
          </p:nvSpPr>
          <p:spPr>
            <a:xfrm>
              <a:off x="4309" y="3345"/>
              <a:ext cx="14173" cy="1247"/>
            </a:xfrm>
            <a:prstGeom prst="rect">
              <a:avLst/>
            </a:prstGeom>
            <a:solidFill>
              <a:srgbClr val="F9E8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marL="0" marR="0" lvl="0" indent="0" algn="ctr" defTabSz="914400" rtl="0" eaLnBrk="1" fontAlgn="auto" latinLnBrk="0" hangingPunct="1">
                <a:lnSpc>
                  <a:spcPct val="120000"/>
                </a:lnSpc>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10"/>
            <p:cNvSpPr/>
            <p:nvPr>
              <p:custDataLst>
                <p:tags r:id="rId17"/>
              </p:custDataLst>
            </p:nvPr>
          </p:nvSpPr>
          <p:spPr>
            <a:xfrm>
              <a:off x="1191" y="3345"/>
              <a:ext cx="3175" cy="1247"/>
            </a:xfrm>
            <a:prstGeom prst="rect">
              <a:avLst/>
            </a:prstGeom>
            <a:solidFill>
              <a:srgbClr val="C204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marL="0" marR="0" lvl="0" indent="0" algn="ctr" defTabSz="913765" rtl="0" eaLnBrk="1" fontAlgn="auto" latinLnBrk="0" hangingPunct="1">
                <a:lnSpc>
                  <a:spcPct val="12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7"/>
            <p:cNvSpPr txBox="1"/>
            <p:nvPr>
              <p:custDataLst>
                <p:tags r:id="rId18"/>
              </p:custDataLst>
            </p:nvPr>
          </p:nvSpPr>
          <p:spPr>
            <a:xfrm>
              <a:off x="1417" y="3402"/>
              <a:ext cx="2938" cy="1129"/>
            </a:xfrm>
            <a:prstGeom prst="rect">
              <a:avLst/>
            </a:prstGeom>
            <a:noFill/>
          </p:spPr>
          <p:txBody>
            <a:bodyPr wrap="square" rtlCol="0" anchor="ctr" anchorCtr="1"/>
            <a:p>
              <a:pPr marL="0" marR="0" lvl="0" algn="ctr" defTabSz="0" rtl="0" eaLnBrk="1" fontAlgn="base" latinLnBrk="0" hangingPunct="1">
                <a:lnSpc>
                  <a:spcPct val="100000"/>
                </a:lnSpc>
                <a:spcBef>
                  <a:spcPts val="0"/>
                </a:spcBef>
                <a:buClrTx/>
                <a:buSzTx/>
                <a:buFontTx/>
                <a:buNone/>
              </a:pPr>
              <a:r>
                <a:rPr kumimoji="0" lang="zh-CN" altLang="en-US" sz="2000" b="1" i="0"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LnTx/>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rPr>
                <a:t>摘帽不摘责任</a:t>
              </a:r>
              <a:endParaRPr kumimoji="0" lang="zh-CN" altLang="en-US" sz="2000" b="1" i="0"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LnTx/>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endParaRPr>
            </a:p>
          </p:txBody>
        </p:sp>
        <p:sp>
          <p:nvSpPr>
            <p:cNvPr id="19" name="文本框 18"/>
            <p:cNvSpPr txBox="1"/>
            <p:nvPr>
              <p:custDataLst>
                <p:tags r:id="rId19"/>
              </p:custDataLst>
            </p:nvPr>
          </p:nvSpPr>
          <p:spPr>
            <a:xfrm>
              <a:off x="4932" y="3375"/>
              <a:ext cx="13650" cy="1252"/>
            </a:xfrm>
            <a:prstGeom prst="rect">
              <a:avLst/>
            </a:prstGeom>
            <a:noFill/>
          </p:spPr>
          <p:txBody>
            <a:bodyPr wrap="square" tIns="36195" bIns="36195" rtlCol="0" anchor="ctr"/>
            <a:p>
              <a:pPr marL="0" marR="0" lvl="0" indent="482600" algn="just" defTabSz="914400" rtl="0" fontAlgn="auto" hangingPunct="0">
                <a:lnSpc>
                  <a:spcPct val="100000"/>
                </a:lnSpc>
                <a:spcBef>
                  <a:spcPts val="0"/>
                </a:spcBef>
                <a:spcAft>
                  <a:spcPts val="0"/>
                </a:spcAft>
                <a:buSzPct val="100000"/>
                <a:buFontTx/>
                <a:buNone/>
                <a:extLst>
                  <a:ext uri="{35155182-B16C-46BC-9424-99874614C6A1}">
                    <wpsdc:indentchars xmlns:wpsdc="http://www.wps.cn/officeDocument/2017/drawingmlCustomData" val="200" checksum="3297843772"/>
                  </a:ext>
                </a:extLst>
              </a:pPr>
              <a:r>
                <a:rPr kumimoji="0" lang="zh-CN" altLang="en-US" sz="1600" b="1" i="0"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强化党政一把手负总责的责任制，把“摘帽不摘责”当成干部工作的“标配”。县级党委和政府主要负责人是第一责任人，强化责任意识与主体意识，认真落实每一个项目、每一项措施，全力做好有效衔接工作。</a:t>
              </a:r>
              <a:endParaRPr kumimoji="0" lang="zh-CN" altLang="en-US" sz="1600" b="1" i="0"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40" name="Isosceles Triangle 11"/>
            <p:cNvSpPr/>
            <p:nvPr>
              <p:custDataLst>
                <p:tags r:id="rId20"/>
              </p:custDataLst>
            </p:nvPr>
          </p:nvSpPr>
          <p:spPr>
            <a:xfrm rot="5400000">
              <a:off x="3969" y="3734"/>
              <a:ext cx="1247" cy="454"/>
            </a:xfrm>
            <a:prstGeom prst="triangle">
              <a:avLst/>
            </a:prstGeom>
            <a:solidFill>
              <a:srgbClr val="C204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p>
              <a:pPr marL="0" marR="0" lvl="0" indent="0" algn="ctr" defTabSz="913765" rtl="0" eaLnBrk="1" fontAlgn="auto" latinLnBrk="0" hangingPunct="1">
                <a:lnSpc>
                  <a:spcPct val="14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标题 20"/>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关于巩固成果</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Tree>
    <p:custDataLst>
      <p:tags r:id="rId2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04000" y="1314415"/>
            <a:ext cx="5971540"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2.</a:t>
            </a:r>
            <a:r>
              <a:rPr lang="en-US" altLang="zh-CN"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健全落实防止返贫监测帮扶机制</a:t>
            </a:r>
            <a:endParaRPr lang="en-US" altLang="zh-CN"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grpSp>
        <p:nvGrpSpPr>
          <p:cNvPr id="50" name="组合 49"/>
          <p:cNvGrpSpPr/>
          <p:nvPr/>
        </p:nvGrpSpPr>
        <p:grpSpPr>
          <a:xfrm>
            <a:off x="968095" y="2235222"/>
            <a:ext cx="3168000" cy="3960000"/>
            <a:chOff x="850" y="3685"/>
            <a:chExt cx="3515" cy="5683"/>
          </a:xfrm>
        </p:grpSpPr>
        <p:sp>
          <p:nvSpPr>
            <p:cNvPr id="7" name="流程图: 过程 6"/>
            <p:cNvSpPr/>
            <p:nvPr>
              <p:custDataLst>
                <p:tags r:id="rId1"/>
              </p:custDataLst>
            </p:nvPr>
          </p:nvSpPr>
          <p:spPr>
            <a:xfrm>
              <a:off x="850" y="3699"/>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grpSp>
          <p:nvGrpSpPr>
            <p:cNvPr id="20" name="组合 19"/>
            <p:cNvGrpSpPr/>
            <p:nvPr/>
          </p:nvGrpSpPr>
          <p:grpSpPr>
            <a:xfrm rot="0">
              <a:off x="850" y="3685"/>
              <a:ext cx="3515" cy="5575"/>
              <a:chOff x="794" y="3332"/>
              <a:chExt cx="3515" cy="5575"/>
            </a:xfrm>
          </p:grpSpPr>
          <p:sp>
            <p:nvSpPr>
              <p:cNvPr id="21" name="文本框 20"/>
              <p:cNvSpPr txBox="1"/>
              <p:nvPr>
                <p:custDataLst>
                  <p:tags r:id="rId2"/>
                </p:custDataLst>
              </p:nvPr>
            </p:nvSpPr>
            <p:spPr>
              <a:xfrm>
                <a:off x="794" y="3332"/>
                <a:ext cx="3515" cy="672"/>
              </a:xfrm>
              <a:prstGeom prst="rect">
                <a:avLst/>
              </a:prstGeom>
              <a:solidFill>
                <a:schemeClr val="accent3"/>
              </a:solidFill>
              <a:ln>
                <a:solidFill>
                  <a:schemeClr val="accent1"/>
                </a:solidFill>
              </a:ln>
            </p:spPr>
            <p:txBody>
              <a:bodyPr wrap="square" anchor="ctr" anchorCtr="0"/>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algn="ctr"/>
                <a:r>
                  <a:rPr lang="zh-CN" altLang="en-US" sz="2400" b="1" kern="1200" spc="1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监测</a:t>
                </a:r>
                <a:endParaRPr lang="zh-CN" altLang="en-US" sz="2400" b="1" kern="1200" spc="1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22" name="文本框 21"/>
              <p:cNvSpPr txBox="1"/>
              <p:nvPr>
                <p:custDataLst>
                  <p:tags r:id="rId3"/>
                </p:custDataLst>
              </p:nvPr>
            </p:nvSpPr>
            <p:spPr>
              <a:xfrm>
                <a:off x="794" y="4051"/>
                <a:ext cx="3515" cy="4856"/>
              </a:xfrm>
              <a:prstGeom prst="rect">
                <a:avLst/>
              </a:prstGeom>
              <a:noFill/>
            </p:spPr>
            <p:txBody>
              <a:bodyPr wrap="square" lIns="179705" rIns="179705"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marL="0" indent="0" algn="just">
                  <a:lnSpc>
                    <a:spcPct val="150000"/>
                  </a:lnSpc>
                  <a:spcBef>
                    <a:spcPts val="0"/>
                  </a:spcBef>
                  <a:spcAft>
                    <a:spcPts val="0"/>
                  </a:spcAft>
                  <a:buSzPct val="100000"/>
                </a:pPr>
                <a:r>
                  <a:rPr lang="zh-CN" altLang="en-US" sz="1800" b="1" kern="1200" spc="2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监测对象：</a:t>
                </a:r>
                <a:r>
                  <a:rPr lang="zh-CN" altLang="en-US" sz="1800" b="1" kern="1200" spc="2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所有农村人口。</a:t>
                </a:r>
                <a:endParaRPr lang="zh-CN" altLang="en-US" sz="1800" b="1" kern="1200" spc="2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a:p>
                <a:pPr marL="0" indent="0" algn="just">
                  <a:lnSpc>
                    <a:spcPct val="150000"/>
                  </a:lnSpc>
                  <a:spcBef>
                    <a:spcPts val="0"/>
                  </a:spcBef>
                  <a:spcAft>
                    <a:spcPts val="0"/>
                  </a:spcAft>
                  <a:buSzPct val="100000"/>
                </a:pPr>
                <a:r>
                  <a:rPr lang="zh-CN" altLang="en-US" sz="1800" b="1" kern="1200" spc="2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健全</a:t>
                </a:r>
                <a:r>
                  <a:rPr lang="zh-CN" altLang="en-US" sz="1800" b="1" kern="1200" spc="200" noProof="0" dirty="0">
                    <a:ln w="0">
                      <a:noFill/>
                    </a:ln>
                    <a:solidFill>
                      <a:srgbClr val="001D54"/>
                    </a:solidFill>
                    <a:effectLst>
                      <a:outerShdw blurRad="38100" dist="38100" dir="2700000" algn="tl">
                        <a:srgbClr val="000000">
                          <a:alpha val="43137"/>
                        </a:srgbClr>
                      </a:outerShdw>
                    </a:effectLst>
                    <a:latin typeface="思源黑体 CN Heavy" panose="020B0A00000000000000" charset="-122"/>
                    <a:ea typeface="思源黑体 CN Heavy" panose="020B0A00000000000000" charset="-122"/>
                    <a:sym typeface="Arial" panose="020B0604020202020204" pitchFamily="34" charset="0"/>
                  </a:rPr>
                  <a:t>四项机制：</a:t>
                </a:r>
                <a:r>
                  <a:rPr lang="zh-CN" altLang="en-US" sz="1800" b="1" kern="1200" spc="2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快速发现和响应、评估核查、精准帮扶、风险消除。</a:t>
                </a:r>
                <a:endParaRPr lang="zh-CN" altLang="en-US" sz="1800" b="1" kern="1200" spc="2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a:p>
                <a:pPr marL="0" algn="just">
                  <a:lnSpc>
                    <a:spcPct val="150000"/>
                  </a:lnSpc>
                  <a:spcBef>
                    <a:spcPts val="0"/>
                  </a:spcBef>
                  <a:spcAft>
                    <a:spcPts val="0"/>
                  </a:spcAft>
                </a:pPr>
                <a:r>
                  <a:rPr lang="zh-CN" altLang="en-US" sz="1800" b="1" kern="1200" spc="2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方法：</a:t>
                </a:r>
                <a:r>
                  <a:rPr lang="zh-CN" altLang="en-US" sz="1800" b="1" kern="1200" spc="2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农户主动申报、乡村干部排查、部门筛查预警、数据分析比对、社会监督发现等。</a:t>
                </a:r>
                <a:endParaRPr lang="zh-CN" altLang="en-US" sz="1800" b="1" kern="1200" spc="2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p:txBody>
          </p:sp>
        </p:grpSp>
      </p:grpSp>
      <p:grpSp>
        <p:nvGrpSpPr>
          <p:cNvPr id="52" name="组合 51"/>
          <p:cNvGrpSpPr/>
          <p:nvPr/>
        </p:nvGrpSpPr>
        <p:grpSpPr>
          <a:xfrm>
            <a:off x="4623775" y="2235222"/>
            <a:ext cx="3167380" cy="3960000"/>
            <a:chOff x="4464" y="3685"/>
            <a:chExt cx="3515" cy="5683"/>
          </a:xfrm>
        </p:grpSpPr>
        <p:sp>
          <p:nvSpPr>
            <p:cNvPr id="23" name="流程图: 过程 22"/>
            <p:cNvSpPr/>
            <p:nvPr>
              <p:custDataLst>
                <p:tags r:id="rId4"/>
              </p:custDataLst>
            </p:nvPr>
          </p:nvSpPr>
          <p:spPr>
            <a:xfrm>
              <a:off x="4464" y="3699"/>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grpSp>
          <p:nvGrpSpPr>
            <p:cNvPr id="25" name="组合 24"/>
            <p:cNvGrpSpPr/>
            <p:nvPr/>
          </p:nvGrpSpPr>
          <p:grpSpPr>
            <a:xfrm rot="0">
              <a:off x="4464" y="3685"/>
              <a:ext cx="3515" cy="5575"/>
              <a:chOff x="4422" y="3332"/>
              <a:chExt cx="3515" cy="5575"/>
            </a:xfrm>
          </p:grpSpPr>
          <p:sp>
            <p:nvSpPr>
              <p:cNvPr id="28" name="文本框 27"/>
              <p:cNvSpPr txBox="1"/>
              <p:nvPr>
                <p:custDataLst>
                  <p:tags r:id="rId5"/>
                </p:custDataLst>
              </p:nvPr>
            </p:nvSpPr>
            <p:spPr>
              <a:xfrm>
                <a:off x="4422" y="3332"/>
                <a:ext cx="3515" cy="672"/>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sz="2400" b="1" kern="1200" spc="1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帮扶</a:t>
                </a:r>
                <a:endParaRPr lang="zh-CN" altLang="en-US" sz="2400" b="1" kern="1200" spc="1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35" name="文本框 34"/>
              <p:cNvSpPr txBox="1"/>
              <p:nvPr>
                <p:custDataLst>
                  <p:tags r:id="rId6"/>
                </p:custDataLst>
              </p:nvPr>
            </p:nvSpPr>
            <p:spPr>
              <a:xfrm>
                <a:off x="4422" y="4051"/>
                <a:ext cx="3514" cy="4856"/>
              </a:xfrm>
              <a:prstGeom prst="rect">
                <a:avLst/>
              </a:prstGeom>
              <a:noFill/>
            </p:spPr>
            <p:txBody>
              <a:bodyPr wrap="square" lIns="179705" rIns="179705"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algn="just">
                  <a:lnSpc>
                    <a:spcPct val="160000"/>
                  </a:lnSpc>
                </a:pPr>
                <a:r>
                  <a:rPr lang="zh-CN" altLang="en-US" sz="1800" b="1" kern="1200" spc="4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保持帮扶政策</a:t>
                </a:r>
                <a:r>
                  <a:rPr lang="zh-CN" altLang="en-US" sz="1800" b="1" kern="1200" spc="400" noProof="0" dirty="0">
                    <a:ln w="0">
                      <a:noFill/>
                    </a:ln>
                    <a:solidFill>
                      <a:srgbClr val="DC2C00"/>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总体稳定</a:t>
                </a:r>
                <a:r>
                  <a:rPr lang="zh-CN" altLang="en-US" sz="1800" b="1" kern="1200" spc="4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a:t>
                </a:r>
                <a:endParaRPr lang="zh-CN" altLang="en-US" sz="1800" b="1" kern="1200" spc="4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a:p>
                <a:pPr lvl="0" algn="just">
                  <a:lnSpc>
                    <a:spcPct val="160000"/>
                  </a:lnSpc>
                </a:pPr>
                <a:r>
                  <a:rPr lang="zh-CN" altLang="en-US" sz="1800" b="1" kern="1200" spc="4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帮助制定</a:t>
                </a:r>
                <a:r>
                  <a:rPr lang="zh-CN" altLang="en-US" sz="1800" b="1" kern="1200" spc="400" noProof="0" dirty="0">
                    <a:ln w="0">
                      <a:noFill/>
                    </a:ln>
                    <a:solidFill>
                      <a:srgbClr val="DC2C00"/>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“一户一策”</a:t>
                </a:r>
                <a:r>
                  <a:rPr lang="zh-CN" altLang="en-US" sz="1800" b="1" kern="1200" spc="4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帮扶计划。</a:t>
                </a:r>
                <a:endParaRPr lang="zh-CN" altLang="en-US" sz="1800" b="1" kern="1200" spc="4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a:p>
                <a:pPr lvl="0" algn="just">
                  <a:lnSpc>
                    <a:spcPct val="160000"/>
                  </a:lnSpc>
                </a:pPr>
                <a:r>
                  <a:rPr lang="zh-CN" altLang="en-US" sz="1800" b="1" kern="1200" spc="400" noProof="0" dirty="0">
                    <a:ln w="0">
                      <a:noFill/>
                    </a:ln>
                    <a:solidFill>
                      <a:srgbClr val="DC2C00"/>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有针对性</a:t>
                </a:r>
                <a:r>
                  <a:rPr lang="zh-CN" altLang="en-US" sz="1800" b="1" kern="1200" spc="4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地落实产业、就业、综合保障、扶智扶志等措施，</a:t>
                </a:r>
                <a:r>
                  <a:rPr lang="zh-CN" altLang="en-US" sz="1800" b="1" kern="1200" spc="400" noProof="0" dirty="0">
                    <a:ln w="0">
                      <a:noFill/>
                    </a:ln>
                    <a:solidFill>
                      <a:srgbClr val="DC2C00"/>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防范和消除潜在返贫致贫风险。</a:t>
                </a:r>
                <a:endParaRPr lang="zh-CN" altLang="en-US" sz="1800" b="1" kern="1200" spc="400" noProof="0" dirty="0">
                  <a:ln w="0">
                    <a:noFill/>
                  </a:ln>
                  <a:solidFill>
                    <a:srgbClr val="DC2C00"/>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p:txBody>
          </p:sp>
        </p:grpSp>
      </p:grpSp>
      <p:grpSp>
        <p:nvGrpSpPr>
          <p:cNvPr id="51" name="组合 50"/>
          <p:cNvGrpSpPr/>
          <p:nvPr/>
        </p:nvGrpSpPr>
        <p:grpSpPr>
          <a:xfrm>
            <a:off x="8278835" y="2235222"/>
            <a:ext cx="3167380" cy="3960000"/>
            <a:chOff x="8078" y="3685"/>
            <a:chExt cx="3515" cy="5683"/>
          </a:xfrm>
        </p:grpSpPr>
        <p:sp>
          <p:nvSpPr>
            <p:cNvPr id="37" name="流程图: 过程 36"/>
            <p:cNvSpPr/>
            <p:nvPr>
              <p:custDataLst>
                <p:tags r:id="rId7"/>
              </p:custDataLst>
            </p:nvPr>
          </p:nvSpPr>
          <p:spPr>
            <a:xfrm>
              <a:off x="8078" y="3699"/>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sp>
          <p:nvSpPr>
            <p:cNvPr id="38" name="文本框 37"/>
            <p:cNvSpPr txBox="1"/>
            <p:nvPr>
              <p:custDataLst>
                <p:tags r:id="rId8"/>
              </p:custDataLst>
            </p:nvPr>
          </p:nvSpPr>
          <p:spPr>
            <a:xfrm>
              <a:off x="8078" y="3685"/>
              <a:ext cx="3515" cy="672"/>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sz="2400" b="1" kern="1200" spc="1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清零</a:t>
              </a:r>
              <a:endParaRPr lang="zh-CN" altLang="en-US" sz="2400" b="1" kern="1200" spc="1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4" name="文本框 23"/>
            <p:cNvSpPr txBox="1"/>
            <p:nvPr>
              <p:custDataLst>
                <p:tags r:id="rId9"/>
              </p:custDataLst>
            </p:nvPr>
          </p:nvSpPr>
          <p:spPr>
            <a:xfrm>
              <a:off x="8078" y="4300"/>
              <a:ext cx="3515" cy="4544"/>
            </a:xfrm>
            <a:prstGeom prst="rect">
              <a:avLst/>
            </a:prstGeom>
            <a:noFill/>
          </p:spPr>
          <p:txBody>
            <a:bodyPr wrap="square" lIns="179705" rIns="179705"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algn="just">
                <a:lnSpc>
                  <a:spcPct val="200000"/>
                </a:lnSpc>
              </a:pPr>
              <a:r>
                <a:rPr lang="zh-CN" altLang="en-US" sz="18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及时组织乡村对</a:t>
              </a:r>
              <a:r>
                <a:rPr lang="zh-CN" altLang="en-US" sz="1800" b="1" kern="1200" spc="300" noProof="0" dirty="0">
                  <a:ln w="0">
                    <a:noFill/>
                  </a:ln>
                  <a:solidFill>
                    <a:srgbClr val="DC2C00"/>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帮扶效果开展评估</a:t>
              </a:r>
              <a:r>
                <a:rPr lang="zh-CN" altLang="en-US" sz="18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a:t>
              </a:r>
              <a:endParaRPr lang="zh-CN" altLang="en-US" sz="18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a:p>
              <a:pPr lvl="0" algn="just">
                <a:lnSpc>
                  <a:spcPct val="200000"/>
                </a:lnSpc>
              </a:pPr>
              <a:r>
                <a:rPr lang="zh-CN" altLang="en-US" sz="1800" b="1" kern="1200" spc="300" noProof="0" dirty="0">
                  <a:ln w="0">
                    <a:noFill/>
                  </a:ln>
                  <a:solidFill>
                    <a:srgbClr val="DC2C00"/>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综合分析</a:t>
              </a:r>
              <a:r>
                <a:rPr lang="zh-CN" altLang="en-US" sz="18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返贫致贫风险</a:t>
              </a:r>
              <a:r>
                <a:rPr lang="zh-CN" altLang="en-US" sz="1800" b="1" kern="1200" spc="300" noProof="0" dirty="0">
                  <a:ln w="0">
                    <a:noFill/>
                  </a:ln>
                  <a:solidFill>
                    <a:srgbClr val="DC2C00"/>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稳定消除</a:t>
              </a:r>
              <a:r>
                <a:rPr lang="zh-CN" altLang="en-US" sz="18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情况。</a:t>
              </a:r>
              <a:endParaRPr lang="zh-CN" altLang="en-US" sz="18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a:p>
              <a:pPr lvl="0" algn="just">
                <a:lnSpc>
                  <a:spcPct val="200000"/>
                </a:lnSpc>
              </a:pPr>
              <a:r>
                <a:rPr lang="zh-CN" altLang="en-US" sz="1800" b="1" kern="1200" spc="2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解除预警并</a:t>
              </a:r>
              <a:r>
                <a:rPr lang="zh-CN" altLang="en-US" sz="1800" b="1" kern="1200" spc="200" noProof="0" dirty="0">
                  <a:ln w="0">
                    <a:noFill/>
                  </a:ln>
                  <a:solidFill>
                    <a:srgbClr val="DC2C00"/>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标注风险消除。</a:t>
              </a:r>
              <a:endParaRPr lang="zh-CN" altLang="en-US" sz="1800" b="1" kern="1200" spc="200" noProof="0" dirty="0">
                <a:ln w="0">
                  <a:noFill/>
                </a:ln>
                <a:solidFill>
                  <a:srgbClr val="DC2C00"/>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p:txBody>
        </p:sp>
      </p:grpSp>
      <p:sp>
        <p:nvSpPr>
          <p:cNvPr id="27" name="标题 26"/>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关于巩固成果</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Tree>
    <p:custDataLst>
      <p:tags r:id="rId10"/>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04000" y="1314415"/>
            <a:ext cx="5231765"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3.</a:t>
            </a:r>
            <a:r>
              <a:rPr lang="en-US" altLang="zh-CN"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持续巩固“3+1”脱贫成果</a:t>
            </a:r>
            <a:endParaRPr lang="en-US" altLang="zh-CN"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grpSp>
        <p:nvGrpSpPr>
          <p:cNvPr id="8" name="组合 7"/>
          <p:cNvGrpSpPr/>
          <p:nvPr/>
        </p:nvGrpSpPr>
        <p:grpSpPr>
          <a:xfrm>
            <a:off x="1117850" y="2340000"/>
            <a:ext cx="2232025" cy="3608705"/>
            <a:chOff x="794" y="3332"/>
            <a:chExt cx="3515" cy="5683"/>
          </a:xfrm>
        </p:grpSpPr>
        <p:sp>
          <p:nvSpPr>
            <p:cNvPr id="4" name="流程图: 过程 3"/>
            <p:cNvSpPr/>
            <p:nvPr>
              <p:custDataLst>
                <p:tags r:id="rId1"/>
              </p:custDataLst>
            </p:nvPr>
          </p:nvSpPr>
          <p:spPr>
            <a:xfrm>
              <a:off x="794" y="3346"/>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grpSp>
          <p:nvGrpSpPr>
            <p:cNvPr id="2" name="组合 1"/>
            <p:cNvGrpSpPr/>
            <p:nvPr/>
          </p:nvGrpSpPr>
          <p:grpSpPr>
            <a:xfrm>
              <a:off x="794" y="3332"/>
              <a:ext cx="3515" cy="5569"/>
              <a:chOff x="794" y="3332"/>
              <a:chExt cx="3515" cy="5569"/>
            </a:xfrm>
          </p:grpSpPr>
          <p:sp>
            <p:nvSpPr>
              <p:cNvPr id="3" name="文本框 2"/>
              <p:cNvSpPr txBox="1"/>
              <p:nvPr>
                <p:custDataLst>
                  <p:tags r:id="rId2"/>
                </p:custDataLst>
              </p:nvPr>
            </p:nvSpPr>
            <p:spPr>
              <a:xfrm>
                <a:off x="794" y="3332"/>
                <a:ext cx="3515" cy="850"/>
              </a:xfrm>
              <a:prstGeom prst="rect">
                <a:avLst/>
              </a:prstGeom>
              <a:solidFill>
                <a:schemeClr val="accent3"/>
              </a:solidFill>
              <a:ln>
                <a:solidFill>
                  <a:schemeClr val="accent1"/>
                </a:solidFill>
              </a:ln>
            </p:spPr>
            <p:txBody>
              <a:bodyPr wrap="square" anchor="ctr" anchorCtr="0"/>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algn="ctr"/>
                <a:r>
                  <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教育方面</a:t>
                </a:r>
                <a:endPar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14" name="文本框 13"/>
              <p:cNvSpPr txBox="1"/>
              <p:nvPr>
                <p:custDataLst>
                  <p:tags r:id="rId3"/>
                </p:custDataLst>
              </p:nvPr>
            </p:nvSpPr>
            <p:spPr>
              <a:xfrm>
                <a:off x="794" y="4252"/>
                <a:ext cx="3515" cy="4649"/>
              </a:xfrm>
              <a:prstGeom prst="rect">
                <a:avLst/>
              </a:prstGeom>
              <a:noFill/>
            </p:spPr>
            <p:txBody>
              <a:bodyPr wrap="square" lIns="107950" rIns="107950"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marL="0" indent="482600" algn="just" hangingPunct="0">
                  <a:lnSpc>
                    <a:spcPct val="140000"/>
                  </a:lnSpc>
                  <a:spcBef>
                    <a:spcPts val="0"/>
                  </a:spcBef>
                  <a:spcAft>
                    <a:spcPts val="0"/>
                  </a:spcAft>
                  <a:buSzPct val="100000"/>
                  <a:extLst>
                    <a:ext uri="{35155182-B16C-46BC-9424-99874614C6A1}">
                      <wpsdc:indentchars xmlns:wpsdc="http://www.wps.cn/officeDocument/2017/drawingmlCustomData" val="200" checksum="3297843772"/>
                    </a:ext>
                  </a:extLst>
                </a:pPr>
                <a:r>
                  <a:rPr lang="zh-CN" altLang="en-US" sz="1600" b="1" kern="1200"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上半年投入资金力度不减达到31.43亿元，加强“两类”学校（小规模学校和寄宿制学校）建设，持续改善提升脱贫地区办学条件。</a:t>
                </a:r>
                <a:endParaRPr lang="zh-CN" altLang="en-US" sz="1600" b="1" kern="1200"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p:txBody>
          </p:sp>
        </p:grpSp>
      </p:grpSp>
      <p:grpSp>
        <p:nvGrpSpPr>
          <p:cNvPr id="9" name="组合 8"/>
          <p:cNvGrpSpPr/>
          <p:nvPr/>
        </p:nvGrpSpPr>
        <p:grpSpPr>
          <a:xfrm>
            <a:off x="3820410" y="2340000"/>
            <a:ext cx="2232025" cy="3608705"/>
            <a:chOff x="4422" y="3332"/>
            <a:chExt cx="3515" cy="5683"/>
          </a:xfrm>
        </p:grpSpPr>
        <p:sp>
          <p:nvSpPr>
            <p:cNvPr id="10" name="流程图: 过程 9"/>
            <p:cNvSpPr/>
            <p:nvPr>
              <p:custDataLst>
                <p:tags r:id="rId4"/>
              </p:custDataLst>
            </p:nvPr>
          </p:nvSpPr>
          <p:spPr>
            <a:xfrm>
              <a:off x="4422" y="3346"/>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grpSp>
          <p:nvGrpSpPr>
            <p:cNvPr id="11" name="组合 10"/>
            <p:cNvGrpSpPr/>
            <p:nvPr/>
          </p:nvGrpSpPr>
          <p:grpSpPr>
            <a:xfrm>
              <a:off x="4422" y="3332"/>
              <a:ext cx="3515" cy="5569"/>
              <a:chOff x="4422" y="3332"/>
              <a:chExt cx="3515" cy="5569"/>
            </a:xfrm>
          </p:grpSpPr>
          <p:sp>
            <p:nvSpPr>
              <p:cNvPr id="12" name="文本框 11"/>
              <p:cNvSpPr txBox="1"/>
              <p:nvPr>
                <p:custDataLst>
                  <p:tags r:id="rId5"/>
                </p:custDataLst>
              </p:nvPr>
            </p:nvSpPr>
            <p:spPr>
              <a:xfrm>
                <a:off x="4422" y="3332"/>
                <a:ext cx="3515" cy="850"/>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医疗方面</a:t>
                </a:r>
                <a:endPar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6" name="文本框 25"/>
              <p:cNvSpPr txBox="1"/>
              <p:nvPr>
                <p:custDataLst>
                  <p:tags r:id="rId6"/>
                </p:custDataLst>
              </p:nvPr>
            </p:nvSpPr>
            <p:spPr>
              <a:xfrm>
                <a:off x="4422" y="4252"/>
                <a:ext cx="3515" cy="4649"/>
              </a:xfrm>
              <a:prstGeom prst="rect">
                <a:avLst/>
              </a:prstGeom>
              <a:noFill/>
            </p:spPr>
            <p:txBody>
              <a:bodyPr wrap="square" lIns="107950" rIns="107950"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indent="482600" algn="just" hangingPunct="0">
                  <a:lnSpc>
                    <a:spcPct val="140000"/>
                  </a:lnSpc>
                  <a:extLst>
                    <a:ext uri="{35155182-B16C-46BC-9424-99874614C6A1}">
                      <wpsdc:indentchars xmlns:wpsdc="http://www.wps.cn/officeDocument/2017/drawingmlCustomData" val="200" checksum="3297843772"/>
                    </a:ext>
                  </a:extLst>
                </a:pPr>
                <a:r>
                  <a:rPr lang="zh-CN" altLang="en-US" sz="1600" b="1" kern="1200" spc="300" noProof="0" dirty="0">
                    <a:ln w="0">
                      <a:noFill/>
                    </a:ln>
                    <a:solidFill>
                      <a:srgbClr val="001D54"/>
                    </a:solidFill>
                    <a:effectLst>
                      <a:outerShdw blurRad="38100" dist="38100" dir="2700000" algn="tl">
                        <a:srgbClr val="000000">
                          <a:alpha val="43137"/>
                        </a:srgbClr>
                      </a:outerShdw>
                    </a:effectLst>
                    <a:latin typeface="思源黑体 CN Heavy" panose="020B0A00000000000000" charset="-122"/>
                    <a:ea typeface="思源黑体 CN Heavy" panose="020B0A00000000000000" charset="-122"/>
                    <a:sym typeface="Arial" panose="020B0604020202020204" pitchFamily="34" charset="0"/>
                  </a:rPr>
                  <a:t>完善县乡村三级</a:t>
                </a:r>
                <a:r>
                  <a:rPr lang="zh-CN" altLang="en-US" sz="1600" b="1" kern="1200" spc="300" noProof="0" dirty="0">
                    <a:ln w="0">
                      <a:noFill/>
                    </a:ln>
                    <a:solidFill>
                      <a:srgbClr val="001D54"/>
                    </a:solidFill>
                    <a:effectLst>
                      <a:outerShdw blurRad="38100" dist="38100" dir="2700000" algn="tl">
                        <a:srgbClr val="000000">
                          <a:alpha val="43137"/>
                        </a:srgbClr>
                      </a:outerShdw>
                    </a:effectLst>
                    <a:latin typeface="思源黑体 CN Heavy" panose="020B0A00000000000000" charset="-122"/>
                    <a:ea typeface="思源黑体 CN Heavy" panose="020B0A00000000000000" charset="-122"/>
                    <a:sym typeface="Arial" panose="020B0604020202020204" pitchFamily="34" charset="0"/>
                  </a:rPr>
                  <a:t>医疗</a:t>
                </a:r>
                <a:r>
                  <a:rPr lang="zh-CN" altLang="en-US" sz="1600" b="1" kern="1200" spc="300" noProof="0" dirty="0">
                    <a:ln w="0">
                      <a:noFill/>
                    </a:ln>
                    <a:solidFill>
                      <a:srgbClr val="001D54"/>
                    </a:solidFill>
                    <a:effectLst>
                      <a:outerShdw blurRad="38100" dist="38100" dir="2700000" algn="tl">
                        <a:srgbClr val="000000">
                          <a:alpha val="43137"/>
                        </a:srgbClr>
                      </a:outerShdw>
                    </a:effectLst>
                    <a:latin typeface="思源黑体 CN Heavy" panose="020B0A00000000000000" charset="-122"/>
                    <a:ea typeface="思源黑体 CN Heavy" panose="020B0A00000000000000" charset="-122"/>
                    <a:sym typeface="Arial" panose="020B0604020202020204" pitchFamily="34" charset="0"/>
                  </a:rPr>
                  <a:t>卫生服务体系，县乡村三级医疗机构和合格医生全部持续稳定达标。</a:t>
                </a:r>
                <a:endParaRPr lang="zh-CN" altLang="en-US" sz="1600" b="1" kern="1200" spc="300" noProof="0" dirty="0">
                  <a:ln w="0">
                    <a:noFill/>
                  </a:ln>
                  <a:solidFill>
                    <a:srgbClr val="001D54"/>
                  </a:solidFill>
                  <a:effectLst>
                    <a:outerShdw blurRad="38100" dist="38100" dir="2700000" algn="tl">
                      <a:srgbClr val="000000">
                        <a:alpha val="43137"/>
                      </a:srgbClr>
                    </a:outerShdw>
                  </a:effectLst>
                  <a:latin typeface="思源黑体 CN Heavy" panose="020B0A00000000000000" charset="-122"/>
                  <a:ea typeface="思源黑体 CN Heavy" panose="020B0A00000000000000" charset="-122"/>
                  <a:sym typeface="Arial" panose="020B0604020202020204" pitchFamily="34" charset="0"/>
                </a:endParaRPr>
              </a:p>
            </p:txBody>
          </p:sp>
        </p:grpSp>
      </p:grpSp>
      <p:grpSp>
        <p:nvGrpSpPr>
          <p:cNvPr id="13" name="组合 12"/>
          <p:cNvGrpSpPr/>
          <p:nvPr/>
        </p:nvGrpSpPr>
        <p:grpSpPr>
          <a:xfrm>
            <a:off x="6522970" y="2340000"/>
            <a:ext cx="2232025" cy="3608705"/>
            <a:chOff x="8050" y="3332"/>
            <a:chExt cx="3515" cy="5683"/>
          </a:xfrm>
        </p:grpSpPr>
        <p:sp>
          <p:nvSpPr>
            <p:cNvPr id="27" name="流程图: 过程 26"/>
            <p:cNvSpPr/>
            <p:nvPr>
              <p:custDataLst>
                <p:tags r:id="rId7"/>
              </p:custDataLst>
            </p:nvPr>
          </p:nvSpPr>
          <p:spPr>
            <a:xfrm>
              <a:off x="8050" y="3346"/>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sp>
          <p:nvSpPr>
            <p:cNvPr id="29" name="文本框 28"/>
            <p:cNvSpPr txBox="1"/>
            <p:nvPr>
              <p:custDataLst>
                <p:tags r:id="rId8"/>
              </p:custDataLst>
            </p:nvPr>
          </p:nvSpPr>
          <p:spPr>
            <a:xfrm>
              <a:off x="8050" y="3332"/>
              <a:ext cx="3515" cy="850"/>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住房方面</a:t>
              </a:r>
              <a:endPar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30" name="文本框 29"/>
            <p:cNvSpPr txBox="1"/>
            <p:nvPr>
              <p:custDataLst>
                <p:tags r:id="rId9"/>
              </p:custDataLst>
            </p:nvPr>
          </p:nvSpPr>
          <p:spPr>
            <a:xfrm>
              <a:off x="8050" y="4252"/>
              <a:ext cx="3515" cy="3855"/>
            </a:xfrm>
            <a:prstGeom prst="rect">
              <a:avLst/>
            </a:prstGeom>
            <a:noFill/>
          </p:spPr>
          <p:txBody>
            <a:bodyPr wrap="square" lIns="107950" rIns="107950"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indent="482600" algn="just" hangingPunct="0">
                <a:lnSpc>
                  <a:spcPct val="140000"/>
                </a:lnSpc>
                <a:extLst>
                  <a:ext uri="{35155182-B16C-46BC-9424-99874614C6A1}">
                    <wpsdc:indentchars xmlns:wpsdc="http://www.wps.cn/officeDocument/2017/drawingmlCustomData" val="200" checksum="3297843772"/>
                  </a:ext>
                </a:extLst>
              </a:pPr>
              <a:r>
                <a:rPr lang="zh-CN" altLang="en-US" sz="1600" b="1" kern="1200" spc="300" noProof="0" dirty="0">
                  <a:ln w="0">
                    <a:noFill/>
                  </a:ln>
                  <a:solidFill>
                    <a:srgbClr val="001D54"/>
                  </a:solidFill>
                  <a:effectLst>
                    <a:outerShdw blurRad="38100" dist="38100" dir="2700000" algn="tl">
                      <a:srgbClr val="000000">
                        <a:alpha val="43137"/>
                      </a:srgbClr>
                    </a:outerShdw>
                  </a:effectLst>
                  <a:latin typeface="思源黑体 CN Heavy" panose="020B0A00000000000000" charset="-122"/>
                  <a:ea typeface="思源黑体 CN Heavy" panose="020B0A00000000000000" charset="-122"/>
                  <a:sym typeface="Arial" panose="020B0604020202020204" pitchFamily="34" charset="0"/>
                </a:rPr>
                <a:t>支持符合条件的对象实施危房改造和农房抗震改造，继续做好新增危房动态监测和改造，发现一户、监测一户、动态清零一户。</a:t>
              </a:r>
              <a:endParaRPr lang="zh-CN" altLang="en-US" sz="1600" b="1" kern="1200" spc="300" noProof="0" dirty="0">
                <a:ln w="0">
                  <a:noFill/>
                </a:ln>
                <a:solidFill>
                  <a:srgbClr val="001D54"/>
                </a:solidFill>
                <a:effectLst>
                  <a:outerShdw blurRad="38100" dist="38100" dir="2700000" algn="tl">
                    <a:srgbClr val="000000">
                      <a:alpha val="43137"/>
                    </a:srgbClr>
                  </a:outerShdw>
                </a:effectLst>
                <a:latin typeface="思源黑体 CN Heavy" panose="020B0A00000000000000" charset="-122"/>
                <a:ea typeface="思源黑体 CN Heavy" panose="020B0A00000000000000" charset="-122"/>
                <a:sym typeface="Arial" panose="020B0604020202020204" pitchFamily="34" charset="0"/>
              </a:endParaRPr>
            </a:p>
          </p:txBody>
        </p:sp>
      </p:grpSp>
      <p:grpSp>
        <p:nvGrpSpPr>
          <p:cNvPr id="15" name="组合 14"/>
          <p:cNvGrpSpPr/>
          <p:nvPr/>
        </p:nvGrpSpPr>
        <p:grpSpPr>
          <a:xfrm>
            <a:off x="9225530" y="2340000"/>
            <a:ext cx="2232025" cy="3608705"/>
            <a:chOff x="11679" y="3332"/>
            <a:chExt cx="3515" cy="5683"/>
          </a:xfrm>
        </p:grpSpPr>
        <p:sp>
          <p:nvSpPr>
            <p:cNvPr id="31" name="流程图: 过程 30"/>
            <p:cNvSpPr/>
            <p:nvPr>
              <p:custDataLst>
                <p:tags r:id="rId10"/>
              </p:custDataLst>
            </p:nvPr>
          </p:nvSpPr>
          <p:spPr>
            <a:xfrm>
              <a:off x="11679" y="3346"/>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schemeClr val="bg1"/>
                </a:solidFill>
                <a:effectLst/>
                <a:uLnTx/>
                <a:uFillTx/>
              </a:endParaRPr>
            </a:p>
          </p:txBody>
        </p:sp>
        <p:sp>
          <p:nvSpPr>
            <p:cNvPr id="32" name="文本框 31"/>
            <p:cNvSpPr txBox="1"/>
            <p:nvPr>
              <p:custDataLst>
                <p:tags r:id="rId11"/>
              </p:custDataLst>
            </p:nvPr>
          </p:nvSpPr>
          <p:spPr>
            <a:xfrm>
              <a:off x="11679" y="3332"/>
              <a:ext cx="3515" cy="850"/>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饮水方面</a:t>
              </a:r>
              <a:endPar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33" name="文本框 32"/>
            <p:cNvSpPr txBox="1"/>
            <p:nvPr>
              <p:custDataLst>
                <p:tags r:id="rId12"/>
              </p:custDataLst>
            </p:nvPr>
          </p:nvSpPr>
          <p:spPr>
            <a:xfrm>
              <a:off x="11679" y="4252"/>
              <a:ext cx="3515" cy="4649"/>
            </a:xfrm>
            <a:prstGeom prst="rect">
              <a:avLst/>
            </a:prstGeom>
            <a:noFill/>
          </p:spPr>
          <p:txBody>
            <a:bodyPr wrap="square" lIns="107950" rIns="107950"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indent="482600" algn="just" hangingPunct="0">
                <a:lnSpc>
                  <a:spcPct val="140000"/>
                </a:lnSpc>
                <a:extLst>
                  <a:ext uri="{35155182-B16C-46BC-9424-99874614C6A1}">
                    <wpsdc:indentchars xmlns:wpsdc="http://www.wps.cn/officeDocument/2017/drawingmlCustomData" val="200" checksum="3297843772"/>
                  </a:ext>
                </a:extLst>
              </a:pPr>
              <a:r>
                <a:rPr lang="zh-CN" altLang="en-US" sz="1600" b="1" kern="1200" spc="300" noProof="0" dirty="0">
                  <a:ln w="0">
                    <a:noFill/>
                  </a:ln>
                  <a:solidFill>
                    <a:srgbClr val="001D54"/>
                  </a:solidFill>
                  <a:effectLst>
                    <a:outerShdw blurRad="38100" dist="38100" dir="2700000" algn="tl">
                      <a:srgbClr val="000000">
                        <a:alpha val="43137"/>
                      </a:srgbClr>
                    </a:outerShdw>
                  </a:effectLst>
                  <a:latin typeface="思源黑体 CN Heavy" panose="020B0A00000000000000" charset="-122"/>
                  <a:ea typeface="思源黑体 CN Heavy" panose="020B0A00000000000000" charset="-122"/>
                  <a:sym typeface="Arial" panose="020B0604020202020204" pitchFamily="34" charset="0"/>
                </a:rPr>
                <a:t>重点是提升供水保障水平，防止饮水安全出现反弹，将100处水源保障工程建设作为2021年省政府10件为民办实事之一，已全部开工。</a:t>
              </a:r>
              <a:endParaRPr lang="zh-CN" altLang="en-US" sz="1600" b="1" kern="1200" spc="300" noProof="0" dirty="0">
                <a:ln w="0">
                  <a:noFill/>
                </a:ln>
                <a:solidFill>
                  <a:srgbClr val="001D54"/>
                </a:solidFill>
                <a:effectLst>
                  <a:outerShdw blurRad="38100" dist="38100" dir="2700000" algn="tl">
                    <a:srgbClr val="000000">
                      <a:alpha val="43137"/>
                    </a:srgbClr>
                  </a:outerShdw>
                </a:effectLst>
                <a:latin typeface="思源黑体 CN Heavy" panose="020B0A00000000000000" charset="-122"/>
                <a:ea typeface="思源黑体 CN Heavy" panose="020B0A00000000000000" charset="-122"/>
                <a:sym typeface="Arial" panose="020B0604020202020204" pitchFamily="34" charset="0"/>
              </a:endParaRPr>
            </a:p>
          </p:txBody>
        </p:sp>
      </p:grpSp>
      <p:sp>
        <p:nvSpPr>
          <p:cNvPr id="18" name="标题 17"/>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关于巩固成果</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Tree>
    <p:custDataLst>
      <p:tags r:id="rId1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Box 21"/>
          <p:cNvSpPr txBox="1"/>
          <p:nvPr/>
        </p:nvSpPr>
        <p:spPr>
          <a:xfrm>
            <a:off x="516000" y="1440000"/>
            <a:ext cx="11160000" cy="4675505"/>
          </a:xfrm>
          <a:prstGeom prst="rect">
            <a:avLst/>
          </a:prstGeom>
          <a:solidFill>
            <a:srgbClr val="FAEEDC"/>
          </a:solidFill>
          <a:ln w="38100" cmpd="sng">
            <a:solidFill>
              <a:schemeClr val="accent1"/>
            </a:solidFill>
            <a:prstDash val="solid"/>
          </a:ln>
        </p:spPr>
        <p:txBody>
          <a:bodyPr wrap="square" lIns="215900" tIns="179705" rIns="179705" bIns="179705">
            <a:spAutoFit/>
          </a:bodyPr>
          <a:p>
            <a:pPr indent="713740" algn="just" fontAlgn="auto" hangingPunct="0">
              <a:lnSpc>
                <a:spcPct val="130000"/>
              </a:lnSpc>
              <a:buClr>
                <a:srgbClr val="C00000"/>
              </a:buClr>
              <a:extLst>
                <a:ext uri="{35155182-B16C-46BC-9424-99874614C6A1}">
                  <wpsdc:indentchars xmlns:wpsdc="http://www.wps.cn/officeDocument/2017/drawingmlCustomData" val="200" checksum="2614381531"/>
                </a:ext>
              </a:extLst>
            </a:pPr>
            <a:r>
              <a:rPr lang="zh-CN" altLang="en-US" sz="2400" b="1" spc="41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中央相继出台了《中共中央国务院关于全面推进乡村振兴加快农业现代化的意见》《中共中央国务院关于巩固拓展脱贫攻坚成果同乡村振兴有效衔接的意见》等重要文件。省委省政府高度重视，认真学习贯彻落实习近平总书记重要讲话指示精神，全面落实中央决策部署，坚持把巩固拓展脱贫攻坚成果、防止规模性返贫作为头等大事，把促进农民增收作为根本之举，把实施乡村建设行动作为重要抓手，出台系统全面的支持政策，采取务实高效的实际行动，着力在巩固、拓展、衔接上下功夫见实效，确保脱贫地区脱贫基础更加稳固、成效更可持续，为加快实现农业农村现代化奠定坚实基础。</a:t>
            </a:r>
            <a:endParaRPr lang="zh-CN" altLang="en-US" sz="2400" b="1" spc="41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04000" y="1314415"/>
            <a:ext cx="7498080"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4.</a:t>
            </a:r>
            <a:r>
              <a:rPr lang="en-US" altLang="zh-CN"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健全落实农村低收入人口常态化帮扶机制</a:t>
            </a:r>
            <a:endParaRPr lang="en-US" altLang="zh-CN"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44" name="TextBox 21"/>
          <p:cNvSpPr txBox="1"/>
          <p:nvPr/>
        </p:nvSpPr>
        <p:spPr>
          <a:xfrm>
            <a:off x="720000" y="2160000"/>
            <a:ext cx="10728000" cy="3924000"/>
          </a:xfrm>
          <a:prstGeom prst="rect">
            <a:avLst/>
          </a:prstGeom>
          <a:solidFill>
            <a:srgbClr val="FAEEDC"/>
          </a:solidFill>
          <a:ln w="38100" cmpd="sng">
            <a:solidFill>
              <a:schemeClr val="accent1"/>
            </a:solidFill>
            <a:prstDash val="solid"/>
          </a:ln>
        </p:spPr>
        <p:txBody>
          <a:bodyPr wrap="square" lIns="215900" tIns="179705" rIns="215900" bIns="323850" anchor="ctr" anchorCtr="0">
            <a:noAutofit/>
          </a:bodyPr>
          <a:p>
            <a:pPr lvl="0" indent="533400" algn="just" fontAlgn="auto" hangingPunct="0">
              <a:lnSpc>
                <a:spcPct val="150000"/>
              </a:lnSpc>
              <a:defRPr/>
              <a:extLst>
                <a:ext uri="{35155182-B16C-46BC-9424-99874614C6A1}">
                  <wpsdc:indentchars xmlns:wpsdc="http://www.wps.cn/officeDocument/2017/drawingmlCustomData" val="200" checksum="171596010"/>
                </a:ext>
              </a:extLst>
            </a:pPr>
            <a:r>
              <a:rPr lang="zh-CN" altLang="en-US" sz="2000" b="1" spc="1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农村低收入人口主要包括</a:t>
            </a:r>
            <a:r>
              <a:rPr lang="zh-CN" altLang="en-US" sz="2000" b="1" spc="1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五大类</a:t>
            </a:r>
            <a:r>
              <a:rPr lang="zh-CN" altLang="en-US" sz="2000" b="1" spc="1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a:t>
            </a:r>
            <a:r>
              <a:rPr lang="zh-CN" altLang="en-US" sz="2000" b="1" spc="1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低保对象</a:t>
            </a:r>
            <a:r>
              <a:rPr lang="zh-CN" altLang="en-US" sz="2000" b="1" spc="1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a:t>
            </a:r>
            <a:r>
              <a:rPr lang="zh-CN" altLang="en-US" sz="2000" b="1" spc="1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特困人员</a:t>
            </a:r>
            <a:r>
              <a:rPr lang="zh-CN" altLang="en-US" sz="2000" b="1" spc="1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a:t>
            </a:r>
            <a:r>
              <a:rPr lang="zh-CN" altLang="en-US" sz="2000" b="1" spc="1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低保边缘等易返贫致贫人口</a:t>
            </a:r>
            <a:r>
              <a:rPr lang="zh-CN" altLang="en-US" sz="2000" b="1" spc="1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a:t>
            </a:r>
            <a:r>
              <a:rPr lang="zh-CN" altLang="en-US" sz="2000" b="1" spc="1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支出型人口</a:t>
            </a:r>
            <a:r>
              <a:rPr lang="zh-CN" altLang="en-US" sz="2000" b="1" spc="1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（因病因灾因意外事故等刚性支出较大或收入大幅缩减导致基本生活出现严重困难人口）、</a:t>
            </a:r>
            <a:r>
              <a:rPr lang="zh-CN" altLang="en-US" sz="2000" b="1" spc="1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其他低收入人口</a:t>
            </a:r>
            <a:r>
              <a:rPr lang="zh-CN" altLang="en-US" sz="2000" b="1" spc="1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（登记失业人员、已登记办证残疾人、新入学大学生、当年患重特大疾病和慢性病医疗费用支出较大等特殊困难家庭或者人员）。以现有社会保障体系为基础，通过</a:t>
            </a:r>
            <a:r>
              <a:rPr lang="zh-CN" altLang="en-US" sz="2000" b="1" spc="1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个人申请</a:t>
            </a:r>
            <a:r>
              <a:rPr lang="zh-CN" altLang="en-US" sz="2000" b="1" spc="1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a:t>
            </a:r>
            <a:r>
              <a:rPr lang="zh-CN" altLang="en-US" sz="2000" b="1" spc="1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主动发现</a:t>
            </a:r>
            <a:r>
              <a:rPr lang="zh-CN" altLang="en-US" sz="2000" b="1" spc="1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a:t>
            </a:r>
            <a:r>
              <a:rPr lang="zh-CN" altLang="en-US" sz="2000" b="1" spc="1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监测预警</a:t>
            </a:r>
            <a:r>
              <a:rPr lang="zh-CN" altLang="en-US" sz="2000" b="1" spc="1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，充分利用民政、乡村振兴（原扶贫办）、教育、人社、住建、医保、残联等部门现有数据平台，加强</a:t>
            </a:r>
            <a:r>
              <a:rPr lang="zh-CN" altLang="en-US" sz="2000" b="1" spc="1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数据比对和信息共享</a:t>
            </a:r>
            <a:r>
              <a:rPr lang="zh-CN" altLang="en-US" sz="2000" b="1" spc="1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，健全多部门联动的风险预警、研判和处置机制，实现对农村低收入人口风险点的早发现、早帮扶、早消除，并对所有符合条件的人员落实相应的救助政策。</a:t>
            </a:r>
            <a:endParaRPr lang="zh-CN" altLang="en-US" sz="2000" b="1" spc="1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endParaRPr>
          </a:p>
        </p:txBody>
      </p:sp>
      <p:sp>
        <p:nvSpPr>
          <p:cNvPr id="46" name="标题 45"/>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关于巩固成果</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关于巩固成果</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314415"/>
            <a:ext cx="4445000"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5.</a:t>
            </a:r>
            <a:r>
              <a:rPr lang="en-US" altLang="zh-CN"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强化易地搬迁后续扶持</a:t>
            </a:r>
            <a:endParaRPr lang="en-US" altLang="zh-CN"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44" name="TextBox 21"/>
          <p:cNvSpPr txBox="1"/>
          <p:nvPr/>
        </p:nvSpPr>
        <p:spPr>
          <a:xfrm>
            <a:off x="720000" y="2160000"/>
            <a:ext cx="10728000" cy="3924000"/>
          </a:xfrm>
          <a:prstGeom prst="rect">
            <a:avLst/>
          </a:prstGeom>
          <a:solidFill>
            <a:srgbClr val="FAEEDC"/>
          </a:solidFill>
          <a:ln w="38100" cmpd="sng">
            <a:solidFill>
              <a:schemeClr val="accent1"/>
            </a:solidFill>
            <a:prstDash val="solid"/>
          </a:ln>
        </p:spPr>
        <p:txBody>
          <a:bodyPr wrap="square" lIns="215900" tIns="179705" rIns="215900" bIns="323850" anchor="ctr" anchorCtr="0">
            <a:noAutofit/>
          </a:bodyPr>
          <a:p>
            <a:pPr lvl="0" indent="685800" algn="just" fontAlgn="auto" hangingPunct="0">
              <a:lnSpc>
                <a:spcPct val="150000"/>
              </a:lnSpc>
              <a:defRPr/>
              <a:extLst>
                <a:ext uri="{35155182-B16C-46BC-9424-99874614C6A1}">
                  <wpsdc:indentchars xmlns:wpsdc="http://www.wps.cn/officeDocument/2017/drawingmlCustomData" val="200" checksum="743413185"/>
                </a:ext>
              </a:extLst>
            </a:pPr>
            <a:r>
              <a:rPr lang="zh-CN" altLang="en-US" sz="24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十三五”时期，我省共实施易地扶贫搬迁建档立卡贫困人口11.4万户49.9万人，涉及12个市州、70个县区，建成集中安置点1724个。聚焦原集中连片特困地区、原深度贫困地区、乡村振兴重点帮扶县的大中型安置点，从产业带动、基本公共服务、培训就业、文化服务、社区治理、基层党建、社会治安等多方面综合施策，让搬迁群众深度融入、安居乐业。</a:t>
            </a:r>
            <a:endParaRPr lang="zh-CN" altLang="en-US" sz="24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2000"/>
            <a:ext cx="6552000" cy="936000"/>
          </a:xfrm>
        </p:spPr>
        <p:txBody>
          <a:bodyPr lIns="539750">
            <a:noAutofit/>
          </a:bodyPr>
          <a:p>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a:t>
            </a:r>
            <a:b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b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同乡村振兴有效衔接的重点内容</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3439160"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二、关于深化拓展</a:t>
            </a:r>
            <a:endParaRPr lang="zh-CN" altLang="en-US" sz="26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7" name="TextBox 21"/>
          <p:cNvSpPr txBox="1"/>
          <p:nvPr/>
        </p:nvSpPr>
        <p:spPr>
          <a:xfrm>
            <a:off x="720000" y="2160000"/>
            <a:ext cx="10728000" cy="3314065"/>
          </a:xfrm>
          <a:prstGeom prst="rect">
            <a:avLst/>
          </a:prstGeom>
          <a:solidFill>
            <a:srgbClr val="FAEEDC"/>
          </a:solidFill>
          <a:ln w="38100" cmpd="sng">
            <a:solidFill>
              <a:schemeClr val="accent1"/>
            </a:solidFill>
            <a:prstDash val="solid"/>
          </a:ln>
        </p:spPr>
        <p:txBody>
          <a:bodyPr wrap="square" lIns="144145" tIns="179705" rIns="144145" bIns="179705">
            <a:spAutoFit/>
          </a:bodyPr>
          <a:p>
            <a:pPr marL="342900" lvl="0" indent="812800" algn="just" fontAlgn="auto" hangingPunct="0">
              <a:lnSpc>
                <a:spcPct val="200000"/>
              </a:lnSpc>
              <a:buFont typeface="Wingdings" panose="05000000000000000000" charset="0"/>
              <a:buNone/>
              <a:defRPr/>
              <a:extLst>
                <a:ext uri="{35155182-B16C-46BC-9424-99874614C6A1}">
                  <wpsdc:indentchars xmlns:wpsdc="http://www.wps.cn/officeDocument/2017/drawingmlCustomData" val="200" checksum="2059114732"/>
                </a:ext>
              </a:extLst>
            </a:pPr>
            <a:r>
              <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重点是按照“产业兴旺、生态宜居、乡风文明、治理有效、生活富裕”的总要求，持续夯实脱贫群众收入基础，改善脱贫地区群众生产生活条件，改善和加强乡村治理效能。</a:t>
            </a:r>
            <a:endPar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关于深化拓展</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6" name="文本框 5"/>
          <p:cNvSpPr txBox="1"/>
          <p:nvPr/>
        </p:nvSpPr>
        <p:spPr>
          <a:xfrm>
            <a:off x="504000" y="1314415"/>
            <a:ext cx="5208270"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1.拓展提升脱贫人口收入水平</a:t>
            </a:r>
            <a:endPar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grpSp>
        <p:nvGrpSpPr>
          <p:cNvPr id="63" name="组合 62"/>
          <p:cNvGrpSpPr/>
          <p:nvPr/>
        </p:nvGrpSpPr>
        <p:grpSpPr>
          <a:xfrm>
            <a:off x="1239576" y="1971891"/>
            <a:ext cx="3736810" cy="3971968"/>
            <a:chOff x="3005" y="3105"/>
            <a:chExt cx="5885" cy="6255"/>
          </a:xfrm>
        </p:grpSpPr>
        <p:sp>
          <p:nvSpPr>
            <p:cNvPr id="54" name="矩形 53"/>
            <p:cNvSpPr/>
            <p:nvPr>
              <p:custDataLst>
                <p:tags r:id="rId1"/>
              </p:custDataLst>
            </p:nvPr>
          </p:nvSpPr>
          <p:spPr>
            <a:xfrm>
              <a:off x="3394" y="3227"/>
              <a:ext cx="4089" cy="3135"/>
            </a:xfrm>
            <a:prstGeom prst="rect">
              <a:avLst/>
            </a:prstGeom>
            <a:blipFill rotWithShape="1">
              <a:blip r:embed="rId2"/>
              <a:srcRect/>
              <a:stretch>
                <a:fillRect l="-9177" t="275" r="-9361" b="-275"/>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a:sym typeface="+mn-lt"/>
              </a:endParaRPr>
            </a:p>
          </p:txBody>
        </p:sp>
        <p:sp>
          <p:nvSpPr>
            <p:cNvPr id="55" name="下箭头标注 54"/>
            <p:cNvSpPr/>
            <p:nvPr>
              <p:custDataLst>
                <p:tags r:id="rId3"/>
              </p:custDataLst>
            </p:nvPr>
          </p:nvSpPr>
          <p:spPr>
            <a:xfrm>
              <a:off x="3406" y="3227"/>
              <a:ext cx="4060" cy="3135"/>
            </a:xfrm>
            <a:prstGeom prst="downArrowCallout">
              <a:avLst>
                <a:gd name="adj1" fmla="val 25000"/>
                <a:gd name="adj2" fmla="val 6698"/>
                <a:gd name="adj3" fmla="val 4369"/>
                <a:gd name="adj4" fmla="val 95631"/>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a:sym typeface="+mn-lt"/>
              </a:endParaRPr>
            </a:p>
          </p:txBody>
        </p:sp>
        <p:sp>
          <p:nvSpPr>
            <p:cNvPr id="60" name="任意多边形 59"/>
            <p:cNvSpPr/>
            <p:nvPr>
              <p:custDataLst>
                <p:tags r:id="rId4"/>
              </p:custDataLst>
            </p:nvPr>
          </p:nvSpPr>
          <p:spPr>
            <a:xfrm>
              <a:off x="3284" y="3105"/>
              <a:ext cx="4313" cy="3364"/>
            </a:xfrm>
            <a:custGeom>
              <a:avLst/>
              <a:gdLst>
                <a:gd name="connsiteX0" fmla="*/ 72008 w 3276364"/>
                <a:gd name="connsiteY0" fmla="*/ 72008 h 2556284"/>
                <a:gd name="connsiteX1" fmla="*/ 72008 w 3276364"/>
                <a:gd name="connsiteY1" fmla="*/ 2384987 h 2556284"/>
                <a:gd name="connsiteX2" fmla="*/ 1475841 w 3276364"/>
                <a:gd name="connsiteY2" fmla="*/ 2384987 h 2556284"/>
                <a:gd name="connsiteX3" fmla="*/ 1637843 w 3276364"/>
                <a:gd name="connsiteY3" fmla="*/ 2490658 h 2556284"/>
                <a:gd name="connsiteX4" fmla="*/ 1799844 w 3276364"/>
                <a:gd name="connsiteY4" fmla="*/ 2384987 h 2556284"/>
                <a:gd name="connsiteX5" fmla="*/ 3203677 w 3276364"/>
                <a:gd name="connsiteY5" fmla="*/ 2384987 h 2556284"/>
                <a:gd name="connsiteX6" fmla="*/ 3203677 w 3276364"/>
                <a:gd name="connsiteY6" fmla="*/ 72008 h 2556284"/>
                <a:gd name="connsiteX7" fmla="*/ 0 w 3276364"/>
                <a:gd name="connsiteY7" fmla="*/ 0 h 2556284"/>
                <a:gd name="connsiteX8" fmla="*/ 3276364 w 3276364"/>
                <a:gd name="connsiteY8" fmla="*/ 0 h 2556284"/>
                <a:gd name="connsiteX9" fmla="*/ 3276364 w 3276364"/>
                <a:gd name="connsiteY9" fmla="*/ 2556284 h 2556284"/>
                <a:gd name="connsiteX10" fmla="*/ 0 w 3276364"/>
                <a:gd name="connsiteY10" fmla="*/ 2556284 h 255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6364" h="2556284">
                  <a:moveTo>
                    <a:pt x="72008" y="72008"/>
                  </a:moveTo>
                  <a:lnTo>
                    <a:pt x="72008" y="2384987"/>
                  </a:lnTo>
                  <a:lnTo>
                    <a:pt x="1475841" y="2384987"/>
                  </a:lnTo>
                  <a:lnTo>
                    <a:pt x="1637843" y="2490658"/>
                  </a:lnTo>
                  <a:lnTo>
                    <a:pt x="1799844" y="2384987"/>
                  </a:lnTo>
                  <a:lnTo>
                    <a:pt x="3203677" y="2384987"/>
                  </a:lnTo>
                  <a:lnTo>
                    <a:pt x="3203677" y="72008"/>
                  </a:lnTo>
                  <a:close/>
                  <a:moveTo>
                    <a:pt x="0" y="0"/>
                  </a:moveTo>
                  <a:lnTo>
                    <a:pt x="3276364" y="0"/>
                  </a:lnTo>
                  <a:lnTo>
                    <a:pt x="3276364" y="2556284"/>
                  </a:lnTo>
                  <a:lnTo>
                    <a:pt x="0" y="255628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a:sym typeface="+mn-lt"/>
              </a:endParaRPr>
            </a:p>
          </p:txBody>
        </p:sp>
        <p:sp>
          <p:nvSpPr>
            <p:cNvPr id="139" name="同侧圆角矩形 138"/>
            <p:cNvSpPr/>
            <p:nvPr>
              <p:custDataLst>
                <p:tags r:id="rId5"/>
              </p:custDataLst>
            </p:nvPr>
          </p:nvSpPr>
          <p:spPr>
            <a:xfrm rot="10800000" flipV="1">
              <a:off x="3394" y="7230"/>
              <a:ext cx="4089" cy="2130"/>
            </a:xfrm>
            <a:prstGeom prst="round2SameRect">
              <a:avLst>
                <a:gd name="adj1" fmla="val 0"/>
                <a:gd name="adj2" fmla="val 10000"/>
              </a:avLst>
            </a:prstGeom>
            <a:solidFill>
              <a:srgbClr val="F9E8D0"/>
            </a:solidFill>
            <a:ln>
              <a:solidFill>
                <a:srgbClr val="69100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p>
              <a:pPr algn="just">
                <a:lnSpc>
                  <a:spcPct val="120000"/>
                </a:lnSpc>
              </a:pPr>
              <a:r>
                <a:rPr lang="zh-CN" altLang="en-US" sz="16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发展产业是促农稳定增收的根本之策</a:t>
              </a:r>
              <a:endParaRPr lang="zh-CN" altLang="en-US" sz="16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algn="just">
                <a:lnSpc>
                  <a:spcPct val="120000"/>
                </a:lnSpc>
              </a:pPr>
              <a:r>
                <a:rPr lang="zh-CN" altLang="en-US" sz="16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实施现代丝路寒旱农业优势特色产业三年倍增行动</a:t>
              </a:r>
              <a:endParaRPr lang="zh-CN" altLang="en-US" sz="16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
          <p:nvSpPr>
            <p:cNvPr id="140" name="矩形 139"/>
            <p:cNvSpPr/>
            <p:nvPr>
              <p:custDataLst>
                <p:tags r:id="rId6"/>
              </p:custDataLst>
            </p:nvPr>
          </p:nvSpPr>
          <p:spPr>
            <a:xfrm>
              <a:off x="3005" y="6402"/>
              <a:ext cx="4477" cy="8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p>
              <a:pPr algn="ctr"/>
              <a:r>
                <a:rPr lang="zh-CN" altLang="en-US" b="1" spc="100" noProof="0" dirty="0">
                  <a:ln w="0">
                    <a:noFill/>
                  </a:ln>
                  <a:solidFill>
                    <a:schemeClr val="bg1"/>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着力发展壮大特色产业</a:t>
              </a:r>
              <a:endParaRPr lang="zh-CN" altLang="en-US" b="1" spc="100" noProof="0" dirty="0">
                <a:ln w="0">
                  <a:noFill/>
                </a:ln>
                <a:solidFill>
                  <a:schemeClr val="bg1"/>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
          <p:nvSpPr>
            <p:cNvPr id="141" name="直角三角形 140"/>
            <p:cNvSpPr/>
            <p:nvPr>
              <p:custDataLst>
                <p:tags r:id="rId7"/>
              </p:custDataLst>
            </p:nvPr>
          </p:nvSpPr>
          <p:spPr>
            <a:xfrm flipH="1" flipV="1">
              <a:off x="3005" y="7221"/>
              <a:ext cx="389" cy="5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a:sym typeface="+mn-lt"/>
              </a:endParaRPr>
            </a:p>
          </p:txBody>
        </p:sp>
        <p:sp>
          <p:nvSpPr>
            <p:cNvPr id="144" name="直角三角形 143"/>
            <p:cNvSpPr/>
            <p:nvPr>
              <p:custDataLst>
                <p:tags r:id="rId8"/>
              </p:custDataLst>
            </p:nvPr>
          </p:nvSpPr>
          <p:spPr>
            <a:xfrm flipH="1" flipV="1">
              <a:off x="8501" y="7221"/>
              <a:ext cx="389" cy="5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a:sym typeface="+mn-lt"/>
              </a:endParaRPr>
            </a:p>
          </p:txBody>
        </p:sp>
      </p:grpSp>
      <p:grpSp>
        <p:nvGrpSpPr>
          <p:cNvPr id="65" name="组合 64"/>
          <p:cNvGrpSpPr/>
          <p:nvPr/>
        </p:nvGrpSpPr>
        <p:grpSpPr>
          <a:xfrm>
            <a:off x="4721225" y="1971675"/>
            <a:ext cx="3347720" cy="3966210"/>
            <a:chOff x="7563" y="3105"/>
            <a:chExt cx="4836" cy="6246"/>
          </a:xfrm>
        </p:grpSpPr>
        <p:sp>
          <p:nvSpPr>
            <p:cNvPr id="51" name="矩形 50"/>
            <p:cNvSpPr/>
            <p:nvPr>
              <p:custDataLst>
                <p:tags r:id="rId9"/>
              </p:custDataLst>
            </p:nvPr>
          </p:nvSpPr>
          <p:spPr>
            <a:xfrm>
              <a:off x="7952" y="3227"/>
              <a:ext cx="4089" cy="3135"/>
            </a:xfrm>
            <a:prstGeom prst="rect">
              <a:avLst/>
            </a:prstGeom>
            <a:blipFill rotWithShape="1">
              <a:blip r:embed="rId10"/>
              <a:srcRect/>
              <a:stretch>
                <a:fillRect l="-9000" r="-10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a:sym typeface="+mn-lt"/>
              </a:endParaRPr>
            </a:p>
          </p:txBody>
        </p:sp>
        <p:sp>
          <p:nvSpPr>
            <p:cNvPr id="56" name="下箭头标注 55"/>
            <p:cNvSpPr/>
            <p:nvPr>
              <p:custDataLst>
                <p:tags r:id="rId11"/>
              </p:custDataLst>
            </p:nvPr>
          </p:nvSpPr>
          <p:spPr>
            <a:xfrm>
              <a:off x="7952" y="3227"/>
              <a:ext cx="4060" cy="3135"/>
            </a:xfrm>
            <a:prstGeom prst="downArrowCallout">
              <a:avLst>
                <a:gd name="adj1" fmla="val 25000"/>
                <a:gd name="adj2" fmla="val 6698"/>
                <a:gd name="adj3" fmla="val 4369"/>
                <a:gd name="adj4" fmla="val 95631"/>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a:sym typeface="+mn-lt"/>
              </a:endParaRPr>
            </a:p>
          </p:txBody>
        </p:sp>
        <p:sp>
          <p:nvSpPr>
            <p:cNvPr id="61" name="任意多边形 60"/>
            <p:cNvSpPr/>
            <p:nvPr>
              <p:custDataLst>
                <p:tags r:id="rId12"/>
              </p:custDataLst>
            </p:nvPr>
          </p:nvSpPr>
          <p:spPr>
            <a:xfrm>
              <a:off x="7828" y="3105"/>
              <a:ext cx="4313" cy="3364"/>
            </a:xfrm>
            <a:custGeom>
              <a:avLst/>
              <a:gdLst>
                <a:gd name="connsiteX0" fmla="*/ 72008 w 3276364"/>
                <a:gd name="connsiteY0" fmla="*/ 72008 h 2556284"/>
                <a:gd name="connsiteX1" fmla="*/ 72008 w 3276364"/>
                <a:gd name="connsiteY1" fmla="*/ 2384987 h 2556284"/>
                <a:gd name="connsiteX2" fmla="*/ 1475841 w 3276364"/>
                <a:gd name="connsiteY2" fmla="*/ 2384987 h 2556284"/>
                <a:gd name="connsiteX3" fmla="*/ 1637843 w 3276364"/>
                <a:gd name="connsiteY3" fmla="*/ 2490658 h 2556284"/>
                <a:gd name="connsiteX4" fmla="*/ 1799844 w 3276364"/>
                <a:gd name="connsiteY4" fmla="*/ 2384987 h 2556284"/>
                <a:gd name="connsiteX5" fmla="*/ 3203677 w 3276364"/>
                <a:gd name="connsiteY5" fmla="*/ 2384987 h 2556284"/>
                <a:gd name="connsiteX6" fmla="*/ 3203677 w 3276364"/>
                <a:gd name="connsiteY6" fmla="*/ 72008 h 2556284"/>
                <a:gd name="connsiteX7" fmla="*/ 0 w 3276364"/>
                <a:gd name="connsiteY7" fmla="*/ 0 h 2556284"/>
                <a:gd name="connsiteX8" fmla="*/ 3276364 w 3276364"/>
                <a:gd name="connsiteY8" fmla="*/ 0 h 2556284"/>
                <a:gd name="connsiteX9" fmla="*/ 3276364 w 3276364"/>
                <a:gd name="connsiteY9" fmla="*/ 2556284 h 2556284"/>
                <a:gd name="connsiteX10" fmla="*/ 0 w 3276364"/>
                <a:gd name="connsiteY10" fmla="*/ 2556284 h 255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6364" h="2556284">
                  <a:moveTo>
                    <a:pt x="72008" y="72008"/>
                  </a:moveTo>
                  <a:lnTo>
                    <a:pt x="72008" y="2384987"/>
                  </a:lnTo>
                  <a:lnTo>
                    <a:pt x="1475841" y="2384987"/>
                  </a:lnTo>
                  <a:lnTo>
                    <a:pt x="1637843" y="2490658"/>
                  </a:lnTo>
                  <a:lnTo>
                    <a:pt x="1799844" y="2384987"/>
                  </a:lnTo>
                  <a:lnTo>
                    <a:pt x="3203677" y="2384987"/>
                  </a:lnTo>
                  <a:lnTo>
                    <a:pt x="3203677" y="72008"/>
                  </a:lnTo>
                  <a:close/>
                  <a:moveTo>
                    <a:pt x="0" y="0"/>
                  </a:moveTo>
                  <a:lnTo>
                    <a:pt x="3276364" y="0"/>
                  </a:lnTo>
                  <a:lnTo>
                    <a:pt x="3276364" y="2556284"/>
                  </a:lnTo>
                  <a:lnTo>
                    <a:pt x="0" y="255628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a:sym typeface="+mn-lt"/>
              </a:endParaRPr>
            </a:p>
          </p:txBody>
        </p:sp>
        <p:sp>
          <p:nvSpPr>
            <p:cNvPr id="145" name="直角三角形 144"/>
            <p:cNvSpPr/>
            <p:nvPr>
              <p:custDataLst>
                <p:tags r:id="rId13"/>
              </p:custDataLst>
            </p:nvPr>
          </p:nvSpPr>
          <p:spPr>
            <a:xfrm flipV="1">
              <a:off x="12011" y="7221"/>
              <a:ext cx="389" cy="5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a:sym typeface="+mn-lt"/>
              </a:endParaRPr>
            </a:p>
          </p:txBody>
        </p:sp>
        <p:sp>
          <p:nvSpPr>
            <p:cNvPr id="146" name="矩形 145"/>
            <p:cNvSpPr/>
            <p:nvPr>
              <p:custDataLst>
                <p:tags r:id="rId14"/>
              </p:custDataLst>
            </p:nvPr>
          </p:nvSpPr>
          <p:spPr>
            <a:xfrm>
              <a:off x="7563" y="6402"/>
              <a:ext cx="4837" cy="8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b="1" spc="100" noProof="0" dirty="0">
                  <a:ln w="0">
                    <a:noFill/>
                  </a:ln>
                  <a:solidFill>
                    <a:schemeClr val="bg1"/>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多渠道促进脱贫人口稳定就业</a:t>
              </a:r>
              <a:endParaRPr lang="zh-CN" altLang="en-US" b="1" spc="100" noProof="0" dirty="0">
                <a:ln w="0">
                  <a:noFill/>
                </a:ln>
                <a:solidFill>
                  <a:schemeClr val="bg1"/>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
          <p:nvSpPr>
            <p:cNvPr id="147" name="同侧圆角矩形 146"/>
            <p:cNvSpPr/>
            <p:nvPr>
              <p:custDataLst>
                <p:tags r:id="rId15"/>
              </p:custDataLst>
            </p:nvPr>
          </p:nvSpPr>
          <p:spPr>
            <a:xfrm rot="10800000" flipV="1">
              <a:off x="7933" y="7221"/>
              <a:ext cx="4089" cy="2130"/>
            </a:xfrm>
            <a:prstGeom prst="round2SameRect">
              <a:avLst>
                <a:gd name="adj1" fmla="val 0"/>
                <a:gd name="adj2" fmla="val 10000"/>
              </a:avLst>
            </a:prstGeom>
            <a:solidFill>
              <a:srgbClr val="F9E8D0"/>
            </a:solidFill>
            <a:ln>
              <a:solidFill>
                <a:srgbClr val="69100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0000"/>
            </a:bodyPr>
            <a:p>
              <a:pPr algn="just">
                <a:lnSpc>
                  <a:spcPct val="120000"/>
                </a:lnSpc>
                <a:buClrTx/>
                <a:buSzTx/>
                <a:buNone/>
              </a:pPr>
              <a:r>
                <a:rPr lang="zh-CN" altLang="en-US" sz="1800" b="1" spc="1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对外出务工、集中劳务输转、就业岗位开发、帮扶车间等进行支持，继续支持农民群众务工就业</a:t>
              </a:r>
              <a:endParaRPr lang="zh-CN" altLang="en-US" sz="1800" b="1" spc="1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grpSp>
      <p:grpSp>
        <p:nvGrpSpPr>
          <p:cNvPr id="64" name="组合 63"/>
          <p:cNvGrpSpPr/>
          <p:nvPr/>
        </p:nvGrpSpPr>
        <p:grpSpPr>
          <a:xfrm>
            <a:off x="8409940" y="1971675"/>
            <a:ext cx="2909570" cy="3971925"/>
            <a:chOff x="12372" y="3105"/>
            <a:chExt cx="4582" cy="6255"/>
          </a:xfrm>
        </p:grpSpPr>
        <p:sp>
          <p:nvSpPr>
            <p:cNvPr id="52" name="矩形 51"/>
            <p:cNvSpPr/>
            <p:nvPr>
              <p:custDataLst>
                <p:tags r:id="rId16"/>
              </p:custDataLst>
            </p:nvPr>
          </p:nvSpPr>
          <p:spPr>
            <a:xfrm>
              <a:off x="12471" y="3227"/>
              <a:ext cx="4089" cy="3135"/>
            </a:xfrm>
            <a:prstGeom prst="rect">
              <a:avLst/>
            </a:prstGeom>
            <a:blipFill rotWithShape="1">
              <a:blip r:embed="rId17"/>
              <a:srcRect/>
              <a:stretch>
                <a:fillRect l="-8283" t="275" r="-10255" b="-275"/>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a:sym typeface="+mn-lt"/>
              </a:endParaRPr>
            </a:p>
          </p:txBody>
        </p:sp>
        <p:sp>
          <p:nvSpPr>
            <p:cNvPr id="57" name="下箭头标注 56"/>
            <p:cNvSpPr/>
            <p:nvPr>
              <p:custDataLst>
                <p:tags r:id="rId18"/>
              </p:custDataLst>
            </p:nvPr>
          </p:nvSpPr>
          <p:spPr>
            <a:xfrm>
              <a:off x="12492" y="3227"/>
              <a:ext cx="4060" cy="3135"/>
            </a:xfrm>
            <a:prstGeom prst="downArrowCallout">
              <a:avLst>
                <a:gd name="adj1" fmla="val 25000"/>
                <a:gd name="adj2" fmla="val 6698"/>
                <a:gd name="adj3" fmla="val 4369"/>
                <a:gd name="adj4" fmla="val 95631"/>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a:sym typeface="+mn-lt"/>
              </a:endParaRPr>
            </a:p>
          </p:txBody>
        </p:sp>
        <p:sp>
          <p:nvSpPr>
            <p:cNvPr id="62" name="任意多边形 61"/>
            <p:cNvSpPr/>
            <p:nvPr>
              <p:custDataLst>
                <p:tags r:id="rId19"/>
              </p:custDataLst>
            </p:nvPr>
          </p:nvSpPr>
          <p:spPr>
            <a:xfrm>
              <a:off x="12372" y="3105"/>
              <a:ext cx="4313" cy="3364"/>
            </a:xfrm>
            <a:custGeom>
              <a:avLst/>
              <a:gdLst>
                <a:gd name="connsiteX0" fmla="*/ 72008 w 3276364"/>
                <a:gd name="connsiteY0" fmla="*/ 72008 h 2556284"/>
                <a:gd name="connsiteX1" fmla="*/ 72008 w 3276364"/>
                <a:gd name="connsiteY1" fmla="*/ 2384987 h 2556284"/>
                <a:gd name="connsiteX2" fmla="*/ 1475841 w 3276364"/>
                <a:gd name="connsiteY2" fmla="*/ 2384987 h 2556284"/>
                <a:gd name="connsiteX3" fmla="*/ 1637843 w 3276364"/>
                <a:gd name="connsiteY3" fmla="*/ 2490658 h 2556284"/>
                <a:gd name="connsiteX4" fmla="*/ 1799844 w 3276364"/>
                <a:gd name="connsiteY4" fmla="*/ 2384987 h 2556284"/>
                <a:gd name="connsiteX5" fmla="*/ 3203677 w 3276364"/>
                <a:gd name="connsiteY5" fmla="*/ 2384987 h 2556284"/>
                <a:gd name="connsiteX6" fmla="*/ 3203677 w 3276364"/>
                <a:gd name="connsiteY6" fmla="*/ 72008 h 2556284"/>
                <a:gd name="connsiteX7" fmla="*/ 0 w 3276364"/>
                <a:gd name="connsiteY7" fmla="*/ 0 h 2556284"/>
                <a:gd name="connsiteX8" fmla="*/ 3276364 w 3276364"/>
                <a:gd name="connsiteY8" fmla="*/ 0 h 2556284"/>
                <a:gd name="connsiteX9" fmla="*/ 3276364 w 3276364"/>
                <a:gd name="connsiteY9" fmla="*/ 2556284 h 2556284"/>
                <a:gd name="connsiteX10" fmla="*/ 0 w 3276364"/>
                <a:gd name="connsiteY10" fmla="*/ 2556284 h 255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6364" h="2556284">
                  <a:moveTo>
                    <a:pt x="72008" y="72008"/>
                  </a:moveTo>
                  <a:lnTo>
                    <a:pt x="72008" y="2384987"/>
                  </a:lnTo>
                  <a:lnTo>
                    <a:pt x="1475841" y="2384987"/>
                  </a:lnTo>
                  <a:lnTo>
                    <a:pt x="1637843" y="2490658"/>
                  </a:lnTo>
                  <a:lnTo>
                    <a:pt x="1799844" y="2384987"/>
                  </a:lnTo>
                  <a:lnTo>
                    <a:pt x="3203677" y="2384987"/>
                  </a:lnTo>
                  <a:lnTo>
                    <a:pt x="3203677" y="72008"/>
                  </a:lnTo>
                  <a:close/>
                  <a:moveTo>
                    <a:pt x="0" y="0"/>
                  </a:moveTo>
                  <a:lnTo>
                    <a:pt x="3276364" y="0"/>
                  </a:lnTo>
                  <a:lnTo>
                    <a:pt x="3276364" y="2556284"/>
                  </a:lnTo>
                  <a:lnTo>
                    <a:pt x="0" y="255628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a:sym typeface="+mn-lt"/>
              </a:endParaRPr>
            </a:p>
          </p:txBody>
        </p:sp>
        <p:sp>
          <p:nvSpPr>
            <p:cNvPr id="142" name="矩形 141"/>
            <p:cNvSpPr/>
            <p:nvPr>
              <p:custDataLst>
                <p:tags r:id="rId20"/>
              </p:custDataLst>
            </p:nvPr>
          </p:nvSpPr>
          <p:spPr>
            <a:xfrm>
              <a:off x="12478" y="6402"/>
              <a:ext cx="4477" cy="8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b="1" spc="100" noProof="0" dirty="0">
                  <a:ln w="0">
                    <a:noFill/>
                  </a:ln>
                  <a:solidFill>
                    <a:schemeClr val="bg1"/>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创新发展新业态新产业</a:t>
              </a:r>
              <a:endParaRPr lang="zh-CN" altLang="en-US" b="1" spc="100" noProof="0" dirty="0">
                <a:ln w="0">
                  <a:noFill/>
                </a:ln>
                <a:solidFill>
                  <a:schemeClr val="bg1"/>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
          <p:nvSpPr>
            <p:cNvPr id="143" name="直角三角形 142"/>
            <p:cNvSpPr/>
            <p:nvPr>
              <p:custDataLst>
                <p:tags r:id="rId21"/>
              </p:custDataLst>
            </p:nvPr>
          </p:nvSpPr>
          <p:spPr>
            <a:xfrm flipV="1">
              <a:off x="16552" y="7221"/>
              <a:ext cx="389" cy="5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a:sym typeface="+mn-lt"/>
              </a:endParaRPr>
            </a:p>
          </p:txBody>
        </p:sp>
        <p:sp>
          <p:nvSpPr>
            <p:cNvPr id="148" name="同侧圆角矩形 147"/>
            <p:cNvSpPr/>
            <p:nvPr>
              <p:custDataLst>
                <p:tags r:id="rId22"/>
              </p:custDataLst>
            </p:nvPr>
          </p:nvSpPr>
          <p:spPr>
            <a:xfrm rot="10800000" flipV="1">
              <a:off x="12478" y="7230"/>
              <a:ext cx="4089" cy="2130"/>
            </a:xfrm>
            <a:prstGeom prst="round2SameRect">
              <a:avLst>
                <a:gd name="adj1" fmla="val 0"/>
                <a:gd name="adj2" fmla="val 10000"/>
              </a:avLst>
            </a:prstGeom>
            <a:solidFill>
              <a:srgbClr val="F9E8D0"/>
            </a:solidFill>
            <a:ln>
              <a:solidFill>
                <a:srgbClr val="69100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p>
              <a:pPr algn="ctr">
                <a:lnSpc>
                  <a:spcPct val="120000"/>
                </a:lnSpc>
                <a:buClrTx/>
                <a:buSzTx/>
                <a:buFontTx/>
              </a:pPr>
              <a:r>
                <a:rPr lang="zh-CN" altLang="en-US" sz="1800" b="1" spc="1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光伏扶贫和乡村旅游</a:t>
              </a:r>
              <a:endParaRPr lang="zh-CN" altLang="en-US" sz="1800" b="1" spc="1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grpSp>
    </p:spTree>
    <p:custDataLst>
      <p:tags r:id="rId2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关于深化拓展</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 name="文本框 1"/>
          <p:cNvSpPr txBox="1"/>
          <p:nvPr/>
        </p:nvSpPr>
        <p:spPr>
          <a:xfrm>
            <a:off x="504000" y="1314415"/>
            <a:ext cx="8973820"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1.拓展提升脱贫人口收入水平——</a:t>
            </a:r>
            <a:r>
              <a:rPr lang="en-US"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着力发展壮大特色产业</a:t>
            </a:r>
            <a:endParaRPr lang="en-US"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329" name="TextBox 21"/>
          <p:cNvSpPr txBox="1"/>
          <p:nvPr/>
        </p:nvSpPr>
        <p:spPr>
          <a:xfrm>
            <a:off x="996315" y="2160270"/>
            <a:ext cx="10584815" cy="4050665"/>
          </a:xfrm>
          <a:prstGeom prst="rect">
            <a:avLst/>
          </a:prstGeom>
          <a:solidFill>
            <a:srgbClr val="FAEEDC"/>
          </a:solidFill>
          <a:ln w="38100" cmpd="sng">
            <a:solidFill>
              <a:schemeClr val="accent1"/>
            </a:solidFill>
            <a:prstDash val="solid"/>
          </a:ln>
        </p:spPr>
        <p:txBody>
          <a:bodyPr wrap="square" lIns="107950" tIns="107950" rIns="107950" bIns="107950">
            <a:normAutofit/>
          </a:bodyPr>
          <a:p>
            <a:pPr lvl="0" indent="533400" algn="just" fontAlgn="auto" hangingPunct="0">
              <a:lnSpc>
                <a:spcPct val="200000"/>
              </a:lnSpc>
              <a:buFont typeface="Wingdings" panose="05000000000000000000" charset="0"/>
              <a:buNone/>
              <a:defRPr/>
              <a:extLst>
                <a:ext uri="{35155182-B16C-46BC-9424-99874614C6A1}">
                  <wpsdc:indentchars xmlns:wpsdc="http://www.wps.cn/officeDocument/2017/drawingmlCustomData" val="200" checksum="3189984280"/>
                </a:ext>
              </a:extLst>
            </a:pPr>
            <a:r>
              <a:rPr lang="zh-CN" altLang="en-US"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高原夏菜面积和产量均居全国首位</a:t>
            </a:r>
            <a:r>
              <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a:t>
            </a:r>
            <a:r>
              <a:rPr lang="zh-CN" altLang="en-US"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马铃薯</a:t>
            </a:r>
            <a:r>
              <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a:t>
            </a:r>
            <a:r>
              <a:rPr lang="zh-CN" altLang="en-US"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中药材、苹果面积产量位居全国第二，牛存栏和出栏分别居全国第9位和第11位，羊存栏和出栏分别居全国第3位和第7位。</a:t>
            </a:r>
            <a:endParaRPr lang="zh-CN" altLang="en-US"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endParaRPr>
          </a:p>
        </p:txBody>
      </p:sp>
      <p:grpSp>
        <p:nvGrpSpPr>
          <p:cNvPr id="325" name="组合 324"/>
          <p:cNvGrpSpPr/>
          <p:nvPr/>
        </p:nvGrpSpPr>
        <p:grpSpPr>
          <a:xfrm>
            <a:off x="1591945" y="5771247"/>
            <a:ext cx="2176062" cy="440323"/>
            <a:chOff x="1893" y="8100"/>
            <a:chExt cx="2234" cy="810"/>
          </a:xfrm>
        </p:grpSpPr>
        <p:sp>
          <p:nvSpPr>
            <p:cNvPr id="233" name="Rectangle 5"/>
            <p:cNvSpPr>
              <a:spLocks noChangeArrowheads="1"/>
            </p:cNvSpPr>
            <p:nvPr>
              <p:custDataLst>
                <p:tags r:id="rId1"/>
              </p:custDataLst>
            </p:nvPr>
          </p:nvSpPr>
          <p:spPr bwMode="auto">
            <a:xfrm>
              <a:off x="1893" y="8328"/>
              <a:ext cx="2235" cy="58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34" name="Freeform 6"/>
            <p:cNvSpPr/>
            <p:nvPr>
              <p:custDataLst>
                <p:tags r:id="rId2"/>
              </p:custDataLst>
            </p:nvPr>
          </p:nvSpPr>
          <p:spPr bwMode="auto">
            <a:xfrm>
              <a:off x="1893" y="8100"/>
              <a:ext cx="2235" cy="228"/>
            </a:xfrm>
            <a:custGeom>
              <a:avLst/>
              <a:gdLst>
                <a:gd name="T0" fmla="*/ 350 w 350"/>
                <a:gd name="T1" fmla="*/ 56 h 56"/>
                <a:gd name="T2" fmla="*/ 0 w 350"/>
                <a:gd name="T3" fmla="*/ 56 h 56"/>
                <a:gd name="T4" fmla="*/ 53 w 350"/>
                <a:gd name="T5" fmla="*/ 0 h 56"/>
                <a:gd name="T6" fmla="*/ 350 w 350"/>
                <a:gd name="T7" fmla="*/ 0 h 56"/>
                <a:gd name="T8" fmla="*/ 350 w 350"/>
                <a:gd name="T9" fmla="*/ 56 h 56"/>
              </a:gdLst>
              <a:ahLst/>
              <a:cxnLst>
                <a:cxn ang="0">
                  <a:pos x="T0" y="T1"/>
                </a:cxn>
                <a:cxn ang="0">
                  <a:pos x="T2" y="T3"/>
                </a:cxn>
                <a:cxn ang="0">
                  <a:pos x="T4" y="T5"/>
                </a:cxn>
                <a:cxn ang="0">
                  <a:pos x="T6" y="T7"/>
                </a:cxn>
                <a:cxn ang="0">
                  <a:pos x="T8" y="T9"/>
                </a:cxn>
              </a:cxnLst>
              <a:rect l="0" t="0" r="r" b="b"/>
              <a:pathLst>
                <a:path w="350" h="56">
                  <a:moveTo>
                    <a:pt x="350" y="56"/>
                  </a:moveTo>
                  <a:cubicBezTo>
                    <a:pt x="0" y="56"/>
                    <a:pt x="0" y="56"/>
                    <a:pt x="0" y="56"/>
                  </a:cubicBezTo>
                  <a:cubicBezTo>
                    <a:pt x="18" y="37"/>
                    <a:pt x="36" y="18"/>
                    <a:pt x="53" y="0"/>
                  </a:cubicBezTo>
                  <a:cubicBezTo>
                    <a:pt x="152" y="0"/>
                    <a:pt x="251" y="0"/>
                    <a:pt x="350" y="0"/>
                  </a:cubicBezTo>
                  <a:cubicBezTo>
                    <a:pt x="350" y="19"/>
                    <a:pt x="350" y="37"/>
                    <a:pt x="350" y="56"/>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grpSp>
        <p:nvGrpSpPr>
          <p:cNvPr id="265" name="组合 264"/>
          <p:cNvGrpSpPr/>
          <p:nvPr>
            <p:custDataLst>
              <p:tags r:id="rId3"/>
            </p:custDataLst>
          </p:nvPr>
        </p:nvGrpSpPr>
        <p:grpSpPr>
          <a:xfrm rot="0">
            <a:off x="2129202" y="4884238"/>
            <a:ext cx="1047287" cy="981036"/>
            <a:chOff x="3141624" y="3395024"/>
            <a:chExt cx="1745260" cy="2228622"/>
          </a:xfrm>
        </p:grpSpPr>
        <p:sp>
          <p:nvSpPr>
            <p:cNvPr id="266" name="Freeform 13"/>
            <p:cNvSpPr/>
            <p:nvPr>
              <p:custDataLst>
                <p:tags r:id="rId4"/>
              </p:custDataLst>
            </p:nvPr>
          </p:nvSpPr>
          <p:spPr bwMode="auto">
            <a:xfrm>
              <a:off x="3529049" y="5276808"/>
              <a:ext cx="963030" cy="346838"/>
            </a:xfrm>
            <a:custGeom>
              <a:avLst/>
              <a:gdLst>
                <a:gd name="T0" fmla="*/ 182 w 192"/>
                <a:gd name="T1" fmla="*/ 70 h 70"/>
                <a:gd name="T2" fmla="*/ 11 w 192"/>
                <a:gd name="T3" fmla="*/ 70 h 70"/>
                <a:gd name="T4" fmla="*/ 0 w 192"/>
                <a:gd name="T5" fmla="*/ 60 h 70"/>
                <a:gd name="T6" fmla="*/ 0 w 192"/>
                <a:gd name="T7" fmla="*/ 11 h 70"/>
                <a:gd name="T8" fmla="*/ 11 w 192"/>
                <a:gd name="T9" fmla="*/ 0 h 70"/>
                <a:gd name="T10" fmla="*/ 182 w 192"/>
                <a:gd name="T11" fmla="*/ 0 h 70"/>
                <a:gd name="T12" fmla="*/ 192 w 192"/>
                <a:gd name="T13" fmla="*/ 11 h 70"/>
                <a:gd name="T14" fmla="*/ 192 w 192"/>
                <a:gd name="T15" fmla="*/ 60 h 70"/>
                <a:gd name="T16" fmla="*/ 182 w 192"/>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0">
                  <a:moveTo>
                    <a:pt x="182" y="70"/>
                  </a:moveTo>
                  <a:cubicBezTo>
                    <a:pt x="11" y="70"/>
                    <a:pt x="11" y="70"/>
                    <a:pt x="11" y="70"/>
                  </a:cubicBezTo>
                  <a:cubicBezTo>
                    <a:pt x="5" y="70"/>
                    <a:pt x="0" y="66"/>
                    <a:pt x="0" y="60"/>
                  </a:cubicBezTo>
                  <a:cubicBezTo>
                    <a:pt x="0" y="11"/>
                    <a:pt x="0" y="11"/>
                    <a:pt x="0" y="11"/>
                  </a:cubicBezTo>
                  <a:cubicBezTo>
                    <a:pt x="0" y="5"/>
                    <a:pt x="5" y="0"/>
                    <a:pt x="11" y="0"/>
                  </a:cubicBezTo>
                  <a:cubicBezTo>
                    <a:pt x="182" y="0"/>
                    <a:pt x="182" y="0"/>
                    <a:pt x="182" y="0"/>
                  </a:cubicBezTo>
                  <a:cubicBezTo>
                    <a:pt x="187" y="0"/>
                    <a:pt x="192" y="5"/>
                    <a:pt x="192" y="11"/>
                  </a:cubicBezTo>
                  <a:cubicBezTo>
                    <a:pt x="192" y="60"/>
                    <a:pt x="192" y="60"/>
                    <a:pt x="192" y="60"/>
                  </a:cubicBezTo>
                  <a:cubicBezTo>
                    <a:pt x="192" y="66"/>
                    <a:pt x="187" y="70"/>
                    <a:pt x="182" y="7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7" name="Rectangle 14"/>
            <p:cNvSpPr>
              <a:spLocks noChangeArrowheads="1"/>
            </p:cNvSpPr>
            <p:nvPr>
              <p:custDataLst>
                <p:tags r:id="rId5"/>
              </p:custDataLst>
            </p:nvPr>
          </p:nvSpPr>
          <p:spPr bwMode="auto">
            <a:xfrm>
              <a:off x="4012409" y="5339533"/>
              <a:ext cx="225076" cy="232456"/>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68" name="Freeform 15"/>
            <p:cNvSpPr/>
            <p:nvPr>
              <p:custDataLst>
                <p:tags r:id="rId6"/>
              </p:custDataLst>
            </p:nvPr>
          </p:nvSpPr>
          <p:spPr bwMode="auto">
            <a:xfrm>
              <a:off x="4012409" y="3405657"/>
              <a:ext cx="516568" cy="140211"/>
            </a:xfrm>
            <a:custGeom>
              <a:avLst/>
              <a:gdLst>
                <a:gd name="T0" fmla="*/ 100 w 103"/>
                <a:gd name="T1" fmla="*/ 28 h 28"/>
                <a:gd name="T2" fmla="*/ 1 w 103"/>
                <a:gd name="T3" fmla="*/ 28 h 28"/>
                <a:gd name="T4" fmla="*/ 0 w 103"/>
                <a:gd name="T5" fmla="*/ 1 h 28"/>
                <a:gd name="T6" fmla="*/ 103 w 103"/>
                <a:gd name="T7" fmla="*/ 0 h 28"/>
                <a:gd name="T8" fmla="*/ 100 w 103"/>
                <a:gd name="T9" fmla="*/ 28 h 28"/>
              </a:gdLst>
              <a:ahLst/>
              <a:cxnLst>
                <a:cxn ang="0">
                  <a:pos x="T0" y="T1"/>
                </a:cxn>
                <a:cxn ang="0">
                  <a:pos x="T2" y="T3"/>
                </a:cxn>
                <a:cxn ang="0">
                  <a:pos x="T4" y="T5"/>
                </a:cxn>
                <a:cxn ang="0">
                  <a:pos x="T6" y="T7"/>
                </a:cxn>
                <a:cxn ang="0">
                  <a:pos x="T8" y="T9"/>
                </a:cxn>
              </a:cxnLst>
              <a:rect l="0" t="0" r="r" b="b"/>
              <a:pathLst>
                <a:path w="103" h="28">
                  <a:moveTo>
                    <a:pt x="100" y="28"/>
                  </a:moveTo>
                  <a:cubicBezTo>
                    <a:pt x="67" y="28"/>
                    <a:pt x="34" y="28"/>
                    <a:pt x="1" y="28"/>
                  </a:cubicBezTo>
                  <a:cubicBezTo>
                    <a:pt x="0" y="19"/>
                    <a:pt x="0" y="10"/>
                    <a:pt x="0" y="1"/>
                  </a:cubicBezTo>
                  <a:cubicBezTo>
                    <a:pt x="35" y="1"/>
                    <a:pt x="69" y="1"/>
                    <a:pt x="103" y="0"/>
                  </a:cubicBezTo>
                  <a:cubicBezTo>
                    <a:pt x="102" y="10"/>
                    <a:pt x="101" y="19"/>
                    <a:pt x="100" y="28"/>
                  </a:cubicBezTo>
                  <a:close/>
                </a:path>
              </a:pathLst>
            </a:custGeom>
            <a:solidFill>
              <a:srgbClr val="CE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9" name="Freeform 16"/>
            <p:cNvSpPr/>
            <p:nvPr>
              <p:custDataLst>
                <p:tags r:id="rId7"/>
              </p:custDataLst>
            </p:nvPr>
          </p:nvSpPr>
          <p:spPr bwMode="auto">
            <a:xfrm>
              <a:off x="4012409" y="3535235"/>
              <a:ext cx="538706" cy="1191796"/>
            </a:xfrm>
            <a:custGeom>
              <a:avLst/>
              <a:gdLst>
                <a:gd name="T0" fmla="*/ 23 w 108"/>
                <a:gd name="T1" fmla="*/ 238 h 238"/>
                <a:gd name="T2" fmla="*/ 0 w 108"/>
                <a:gd name="T3" fmla="*/ 237 h 238"/>
                <a:gd name="T4" fmla="*/ 1 w 108"/>
                <a:gd name="T5" fmla="*/ 0 h 238"/>
                <a:gd name="T6" fmla="*/ 1 w 108"/>
                <a:gd name="T7" fmla="*/ 0 h 238"/>
                <a:gd name="T8" fmla="*/ 100 w 108"/>
                <a:gd name="T9" fmla="*/ 0 h 238"/>
                <a:gd name="T10" fmla="*/ 107 w 108"/>
                <a:gd name="T11" fmla="*/ 49 h 238"/>
                <a:gd name="T12" fmla="*/ 100 w 108"/>
                <a:gd name="T13" fmla="*/ 121 h 238"/>
                <a:gd name="T14" fmla="*/ 75 w 108"/>
                <a:gd name="T15" fmla="*/ 186 h 238"/>
                <a:gd name="T16" fmla="*/ 23 w 108"/>
                <a:gd name="T17"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238">
                  <a:moveTo>
                    <a:pt x="23" y="238"/>
                  </a:moveTo>
                  <a:cubicBezTo>
                    <a:pt x="15" y="237"/>
                    <a:pt x="8" y="237"/>
                    <a:pt x="0" y="237"/>
                  </a:cubicBezTo>
                  <a:cubicBezTo>
                    <a:pt x="0" y="158"/>
                    <a:pt x="0" y="79"/>
                    <a:pt x="1" y="0"/>
                  </a:cubicBezTo>
                  <a:cubicBezTo>
                    <a:pt x="1" y="0"/>
                    <a:pt x="1" y="0"/>
                    <a:pt x="1" y="0"/>
                  </a:cubicBezTo>
                  <a:cubicBezTo>
                    <a:pt x="12" y="0"/>
                    <a:pt x="89" y="0"/>
                    <a:pt x="100" y="0"/>
                  </a:cubicBezTo>
                  <a:cubicBezTo>
                    <a:pt x="103" y="12"/>
                    <a:pt x="106" y="29"/>
                    <a:pt x="107" y="49"/>
                  </a:cubicBezTo>
                  <a:cubicBezTo>
                    <a:pt x="108" y="81"/>
                    <a:pt x="103" y="107"/>
                    <a:pt x="100" y="121"/>
                  </a:cubicBezTo>
                  <a:cubicBezTo>
                    <a:pt x="95" y="141"/>
                    <a:pt x="90" y="162"/>
                    <a:pt x="75" y="186"/>
                  </a:cubicBezTo>
                  <a:cubicBezTo>
                    <a:pt x="59" y="211"/>
                    <a:pt x="38" y="228"/>
                    <a:pt x="23" y="238"/>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0" name="Freeform 17"/>
            <p:cNvSpPr/>
            <p:nvPr>
              <p:custDataLst>
                <p:tags r:id="rId8"/>
              </p:custDataLst>
            </p:nvPr>
          </p:nvSpPr>
          <p:spPr bwMode="auto">
            <a:xfrm>
              <a:off x="4359247" y="3531546"/>
              <a:ext cx="527637" cy="944581"/>
            </a:xfrm>
            <a:custGeom>
              <a:avLst/>
              <a:gdLst>
                <a:gd name="T0" fmla="*/ 26 w 106"/>
                <a:gd name="T1" fmla="*/ 1 h 189"/>
                <a:gd name="T2" fmla="*/ 27 w 106"/>
                <a:gd name="T3" fmla="*/ 15 h 189"/>
                <a:gd name="T4" fmla="*/ 50 w 106"/>
                <a:gd name="T5" fmla="*/ 15 h 189"/>
                <a:gd name="T6" fmla="*/ 86 w 106"/>
                <a:gd name="T7" fmla="*/ 71 h 189"/>
                <a:gd name="T8" fmla="*/ 51 w 106"/>
                <a:gd name="T9" fmla="*/ 131 h 189"/>
                <a:gd name="T10" fmla="*/ 19 w 106"/>
                <a:gd name="T11" fmla="*/ 153 h 189"/>
                <a:gd name="T12" fmla="*/ 10 w 106"/>
                <a:gd name="T13" fmla="*/ 170 h 189"/>
                <a:gd name="T14" fmla="*/ 0 w 106"/>
                <a:gd name="T15" fmla="*/ 189 h 189"/>
                <a:gd name="T16" fmla="*/ 21 w 106"/>
                <a:gd name="T17" fmla="*/ 172 h 189"/>
                <a:gd name="T18" fmla="*/ 91 w 106"/>
                <a:gd name="T19" fmla="*/ 99 h 189"/>
                <a:gd name="T20" fmla="*/ 88 w 106"/>
                <a:gd name="T21" fmla="*/ 31 h 189"/>
                <a:gd name="T22" fmla="*/ 51 w 106"/>
                <a:gd name="T23" fmla="*/ 3 h 189"/>
                <a:gd name="T24" fmla="*/ 26 w 106"/>
                <a:gd name="T25"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89">
                  <a:moveTo>
                    <a:pt x="26" y="1"/>
                  </a:moveTo>
                  <a:cubicBezTo>
                    <a:pt x="26" y="6"/>
                    <a:pt x="27" y="10"/>
                    <a:pt x="27" y="15"/>
                  </a:cubicBezTo>
                  <a:cubicBezTo>
                    <a:pt x="33" y="13"/>
                    <a:pt x="41" y="12"/>
                    <a:pt x="50" y="15"/>
                  </a:cubicBezTo>
                  <a:cubicBezTo>
                    <a:pt x="73" y="22"/>
                    <a:pt x="86" y="49"/>
                    <a:pt x="86" y="71"/>
                  </a:cubicBezTo>
                  <a:cubicBezTo>
                    <a:pt x="85" y="99"/>
                    <a:pt x="65" y="118"/>
                    <a:pt x="51" y="131"/>
                  </a:cubicBezTo>
                  <a:cubicBezTo>
                    <a:pt x="39" y="142"/>
                    <a:pt x="27" y="149"/>
                    <a:pt x="19" y="153"/>
                  </a:cubicBezTo>
                  <a:cubicBezTo>
                    <a:pt x="16" y="158"/>
                    <a:pt x="13" y="164"/>
                    <a:pt x="10" y="170"/>
                  </a:cubicBezTo>
                  <a:cubicBezTo>
                    <a:pt x="6" y="176"/>
                    <a:pt x="3" y="183"/>
                    <a:pt x="0" y="189"/>
                  </a:cubicBezTo>
                  <a:cubicBezTo>
                    <a:pt x="5" y="185"/>
                    <a:pt x="12" y="179"/>
                    <a:pt x="21" y="172"/>
                  </a:cubicBezTo>
                  <a:cubicBezTo>
                    <a:pt x="62" y="137"/>
                    <a:pt x="83" y="119"/>
                    <a:pt x="91" y="99"/>
                  </a:cubicBezTo>
                  <a:cubicBezTo>
                    <a:pt x="93" y="94"/>
                    <a:pt x="106" y="59"/>
                    <a:pt x="88" y="31"/>
                  </a:cubicBezTo>
                  <a:cubicBezTo>
                    <a:pt x="82" y="21"/>
                    <a:pt x="69" y="8"/>
                    <a:pt x="51" y="3"/>
                  </a:cubicBezTo>
                  <a:cubicBezTo>
                    <a:pt x="40" y="0"/>
                    <a:pt x="32" y="0"/>
                    <a:pt x="26" y="1"/>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1" name="Freeform 18"/>
            <p:cNvSpPr/>
            <p:nvPr>
              <p:custDataLst>
                <p:tags r:id="rId9"/>
              </p:custDataLst>
            </p:nvPr>
          </p:nvSpPr>
          <p:spPr bwMode="auto">
            <a:xfrm>
              <a:off x="4012409" y="4719652"/>
              <a:ext cx="114382" cy="66415"/>
            </a:xfrm>
            <a:custGeom>
              <a:avLst/>
              <a:gdLst>
                <a:gd name="T0" fmla="*/ 0 w 23"/>
                <a:gd name="T1" fmla="*/ 0 h 13"/>
                <a:gd name="T2" fmla="*/ 23 w 23"/>
                <a:gd name="T3" fmla="*/ 1 h 13"/>
                <a:gd name="T4" fmla="*/ 23 w 23"/>
                <a:gd name="T5" fmla="*/ 13 h 13"/>
                <a:gd name="T6" fmla="*/ 1 w 23"/>
                <a:gd name="T7" fmla="*/ 12 h 13"/>
                <a:gd name="T8" fmla="*/ 0 w 23"/>
                <a:gd name="T9" fmla="*/ 0 h 13"/>
              </a:gdLst>
              <a:ahLst/>
              <a:cxnLst>
                <a:cxn ang="0">
                  <a:pos x="T0" y="T1"/>
                </a:cxn>
                <a:cxn ang="0">
                  <a:pos x="T2" y="T3"/>
                </a:cxn>
                <a:cxn ang="0">
                  <a:pos x="T4" y="T5"/>
                </a:cxn>
                <a:cxn ang="0">
                  <a:pos x="T6" y="T7"/>
                </a:cxn>
                <a:cxn ang="0">
                  <a:pos x="T8" y="T9"/>
                </a:cxn>
              </a:cxnLst>
              <a:rect l="0" t="0" r="r" b="b"/>
              <a:pathLst>
                <a:path w="23" h="13">
                  <a:moveTo>
                    <a:pt x="0" y="0"/>
                  </a:moveTo>
                  <a:cubicBezTo>
                    <a:pt x="8" y="0"/>
                    <a:pt x="15" y="0"/>
                    <a:pt x="23" y="1"/>
                  </a:cubicBezTo>
                  <a:cubicBezTo>
                    <a:pt x="23" y="5"/>
                    <a:pt x="23" y="9"/>
                    <a:pt x="23" y="13"/>
                  </a:cubicBezTo>
                  <a:cubicBezTo>
                    <a:pt x="15" y="13"/>
                    <a:pt x="8" y="13"/>
                    <a:pt x="1" y="12"/>
                  </a:cubicBezTo>
                  <a:cubicBezTo>
                    <a:pt x="0" y="8"/>
                    <a:pt x="0" y="4"/>
                    <a:pt x="0" y="0"/>
                  </a:cubicBezTo>
                  <a:close/>
                </a:path>
              </a:pathLst>
            </a:custGeom>
            <a:solidFill>
              <a:srgbClr val="E5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2" name="Freeform 19"/>
            <p:cNvSpPr/>
            <p:nvPr>
              <p:custDataLst>
                <p:tags r:id="rId10"/>
              </p:custDataLst>
            </p:nvPr>
          </p:nvSpPr>
          <p:spPr bwMode="auto">
            <a:xfrm>
              <a:off x="4012409" y="4778688"/>
              <a:ext cx="173420" cy="295181"/>
            </a:xfrm>
            <a:custGeom>
              <a:avLst/>
              <a:gdLst>
                <a:gd name="T0" fmla="*/ 23 w 35"/>
                <a:gd name="T1" fmla="*/ 1 h 59"/>
                <a:gd name="T2" fmla="*/ 0 w 35"/>
                <a:gd name="T3" fmla="*/ 0 h 59"/>
                <a:gd name="T4" fmla="*/ 0 w 35"/>
                <a:gd name="T5" fmla="*/ 59 h 59"/>
                <a:gd name="T6" fmla="*/ 23 w 35"/>
                <a:gd name="T7" fmla="*/ 59 h 59"/>
                <a:gd name="T8" fmla="*/ 26 w 35"/>
                <a:gd name="T9" fmla="*/ 8 h 59"/>
                <a:gd name="T10" fmla="*/ 23 w 35"/>
                <a:gd name="T11" fmla="*/ 1 h 59"/>
              </a:gdLst>
              <a:ahLst/>
              <a:cxnLst>
                <a:cxn ang="0">
                  <a:pos x="T0" y="T1"/>
                </a:cxn>
                <a:cxn ang="0">
                  <a:pos x="T2" y="T3"/>
                </a:cxn>
                <a:cxn ang="0">
                  <a:pos x="T4" y="T5"/>
                </a:cxn>
                <a:cxn ang="0">
                  <a:pos x="T6" y="T7"/>
                </a:cxn>
                <a:cxn ang="0">
                  <a:pos x="T8" y="T9"/>
                </a:cxn>
                <a:cxn ang="0">
                  <a:pos x="T10" y="T11"/>
                </a:cxn>
              </a:cxnLst>
              <a:rect l="0" t="0" r="r" b="b"/>
              <a:pathLst>
                <a:path w="35" h="59">
                  <a:moveTo>
                    <a:pt x="23" y="1"/>
                  </a:moveTo>
                  <a:cubicBezTo>
                    <a:pt x="15" y="1"/>
                    <a:pt x="8" y="1"/>
                    <a:pt x="0" y="0"/>
                  </a:cubicBezTo>
                  <a:cubicBezTo>
                    <a:pt x="0" y="20"/>
                    <a:pt x="0" y="39"/>
                    <a:pt x="0" y="59"/>
                  </a:cubicBezTo>
                  <a:cubicBezTo>
                    <a:pt x="8" y="59"/>
                    <a:pt x="15" y="59"/>
                    <a:pt x="23" y="59"/>
                  </a:cubicBezTo>
                  <a:cubicBezTo>
                    <a:pt x="27" y="50"/>
                    <a:pt x="35" y="29"/>
                    <a:pt x="26" y="8"/>
                  </a:cubicBezTo>
                  <a:cubicBezTo>
                    <a:pt x="26" y="6"/>
                    <a:pt x="24" y="4"/>
                    <a:pt x="23" y="1"/>
                  </a:cubicBezTo>
                  <a:close/>
                </a:path>
              </a:pathLst>
            </a:custGeom>
            <a:solidFill>
              <a:srgbClr val="C8D0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3" name="Freeform 20"/>
            <p:cNvSpPr/>
            <p:nvPr>
              <p:custDataLst>
                <p:tags r:id="rId11"/>
              </p:custDataLst>
            </p:nvPr>
          </p:nvSpPr>
          <p:spPr bwMode="auto">
            <a:xfrm>
              <a:off x="4012409" y="5073870"/>
              <a:ext cx="361598" cy="202937"/>
            </a:xfrm>
            <a:custGeom>
              <a:avLst/>
              <a:gdLst>
                <a:gd name="T0" fmla="*/ 0 w 72"/>
                <a:gd name="T1" fmla="*/ 0 h 40"/>
                <a:gd name="T2" fmla="*/ 23 w 72"/>
                <a:gd name="T3" fmla="*/ 0 h 40"/>
                <a:gd name="T4" fmla="*/ 42 w 72"/>
                <a:gd name="T5" fmla="*/ 16 h 40"/>
                <a:gd name="T6" fmla="*/ 72 w 72"/>
                <a:gd name="T7" fmla="*/ 25 h 40"/>
                <a:gd name="T8" fmla="*/ 72 w 72"/>
                <a:gd name="T9" fmla="*/ 40 h 40"/>
                <a:gd name="T10" fmla="*/ 0 w 72"/>
                <a:gd name="T11" fmla="*/ 40 h 40"/>
                <a:gd name="T12" fmla="*/ 0 w 72"/>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72" h="40">
                  <a:moveTo>
                    <a:pt x="0" y="0"/>
                  </a:moveTo>
                  <a:cubicBezTo>
                    <a:pt x="8" y="0"/>
                    <a:pt x="15" y="0"/>
                    <a:pt x="23" y="0"/>
                  </a:cubicBezTo>
                  <a:cubicBezTo>
                    <a:pt x="26" y="4"/>
                    <a:pt x="32" y="11"/>
                    <a:pt x="42" y="16"/>
                  </a:cubicBezTo>
                  <a:cubicBezTo>
                    <a:pt x="54" y="23"/>
                    <a:pt x="66" y="25"/>
                    <a:pt x="72" y="25"/>
                  </a:cubicBezTo>
                  <a:cubicBezTo>
                    <a:pt x="72" y="30"/>
                    <a:pt x="72" y="35"/>
                    <a:pt x="72" y="40"/>
                  </a:cubicBezTo>
                  <a:cubicBezTo>
                    <a:pt x="48" y="40"/>
                    <a:pt x="24" y="40"/>
                    <a:pt x="0" y="40"/>
                  </a:cubicBezTo>
                  <a:cubicBezTo>
                    <a:pt x="0" y="27"/>
                    <a:pt x="0" y="14"/>
                    <a:pt x="0" y="0"/>
                  </a:cubicBezTo>
                  <a:close/>
                </a:path>
              </a:pathLst>
            </a:custGeom>
            <a:solidFill>
              <a:srgbClr val="CBC2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4" name="Freeform 21"/>
            <p:cNvSpPr/>
            <p:nvPr>
              <p:custDataLst>
                <p:tags r:id="rId12"/>
              </p:custDataLst>
            </p:nvPr>
          </p:nvSpPr>
          <p:spPr bwMode="auto">
            <a:xfrm>
              <a:off x="3508828" y="3402403"/>
              <a:ext cx="516568" cy="132832"/>
            </a:xfrm>
            <a:custGeom>
              <a:avLst/>
              <a:gdLst>
                <a:gd name="T0" fmla="*/ 3 w 103"/>
                <a:gd name="T1" fmla="*/ 27 h 27"/>
                <a:gd name="T2" fmla="*/ 103 w 103"/>
                <a:gd name="T3" fmla="*/ 27 h 27"/>
                <a:gd name="T4" fmla="*/ 102 w 103"/>
                <a:gd name="T5" fmla="*/ 0 h 27"/>
                <a:gd name="T6" fmla="*/ 0 w 103"/>
                <a:gd name="T7" fmla="*/ 0 h 27"/>
                <a:gd name="T8" fmla="*/ 3 w 103"/>
                <a:gd name="T9" fmla="*/ 27 h 27"/>
              </a:gdLst>
              <a:ahLst/>
              <a:cxnLst>
                <a:cxn ang="0">
                  <a:pos x="T0" y="T1"/>
                </a:cxn>
                <a:cxn ang="0">
                  <a:pos x="T2" y="T3"/>
                </a:cxn>
                <a:cxn ang="0">
                  <a:pos x="T4" y="T5"/>
                </a:cxn>
                <a:cxn ang="0">
                  <a:pos x="T6" y="T7"/>
                </a:cxn>
                <a:cxn ang="0">
                  <a:pos x="T8" y="T9"/>
                </a:cxn>
              </a:cxnLst>
              <a:rect l="0" t="0" r="r" b="b"/>
              <a:pathLst>
                <a:path w="103" h="27">
                  <a:moveTo>
                    <a:pt x="3" y="27"/>
                  </a:moveTo>
                  <a:cubicBezTo>
                    <a:pt x="36" y="27"/>
                    <a:pt x="69" y="27"/>
                    <a:pt x="103" y="27"/>
                  </a:cubicBezTo>
                  <a:cubicBezTo>
                    <a:pt x="102" y="18"/>
                    <a:pt x="102" y="9"/>
                    <a:pt x="102" y="0"/>
                  </a:cubicBezTo>
                  <a:cubicBezTo>
                    <a:pt x="68" y="0"/>
                    <a:pt x="34" y="0"/>
                    <a:pt x="0" y="0"/>
                  </a:cubicBezTo>
                  <a:cubicBezTo>
                    <a:pt x="1" y="9"/>
                    <a:pt x="2" y="18"/>
                    <a:pt x="3" y="27"/>
                  </a:cubicBezTo>
                  <a:close/>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5" name="Freeform 22"/>
            <p:cNvSpPr/>
            <p:nvPr>
              <p:custDataLst>
                <p:tags r:id="rId13"/>
              </p:custDataLst>
            </p:nvPr>
          </p:nvSpPr>
          <p:spPr bwMode="auto">
            <a:xfrm>
              <a:off x="3486689" y="3535235"/>
              <a:ext cx="538706" cy="1191796"/>
            </a:xfrm>
            <a:custGeom>
              <a:avLst/>
              <a:gdLst>
                <a:gd name="T0" fmla="*/ 85 w 108"/>
                <a:gd name="T1" fmla="*/ 238 h 238"/>
                <a:gd name="T2" fmla="*/ 107 w 108"/>
                <a:gd name="T3" fmla="*/ 237 h 238"/>
                <a:gd name="T4" fmla="*/ 108 w 108"/>
                <a:gd name="T5" fmla="*/ 0 h 238"/>
                <a:gd name="T6" fmla="*/ 8 w 108"/>
                <a:gd name="T7" fmla="*/ 0 h 238"/>
                <a:gd name="T8" fmla="*/ 1 w 108"/>
                <a:gd name="T9" fmla="*/ 49 h 238"/>
                <a:gd name="T10" fmla="*/ 8 w 108"/>
                <a:gd name="T11" fmla="*/ 121 h 238"/>
                <a:gd name="T12" fmla="*/ 33 w 108"/>
                <a:gd name="T13" fmla="*/ 186 h 238"/>
                <a:gd name="T14" fmla="*/ 85 w 108"/>
                <a:gd name="T15" fmla="*/ 23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238">
                  <a:moveTo>
                    <a:pt x="85" y="238"/>
                  </a:moveTo>
                  <a:cubicBezTo>
                    <a:pt x="92" y="238"/>
                    <a:pt x="100" y="237"/>
                    <a:pt x="107" y="237"/>
                  </a:cubicBezTo>
                  <a:cubicBezTo>
                    <a:pt x="107" y="158"/>
                    <a:pt x="107" y="79"/>
                    <a:pt x="108" y="0"/>
                  </a:cubicBezTo>
                  <a:cubicBezTo>
                    <a:pt x="74" y="0"/>
                    <a:pt x="41" y="0"/>
                    <a:pt x="8" y="0"/>
                  </a:cubicBezTo>
                  <a:cubicBezTo>
                    <a:pt x="5" y="12"/>
                    <a:pt x="2" y="29"/>
                    <a:pt x="1" y="49"/>
                  </a:cubicBezTo>
                  <a:cubicBezTo>
                    <a:pt x="0" y="81"/>
                    <a:pt x="5" y="107"/>
                    <a:pt x="8" y="121"/>
                  </a:cubicBezTo>
                  <a:cubicBezTo>
                    <a:pt x="13" y="141"/>
                    <a:pt x="18" y="162"/>
                    <a:pt x="33" y="186"/>
                  </a:cubicBezTo>
                  <a:cubicBezTo>
                    <a:pt x="49" y="211"/>
                    <a:pt x="69" y="228"/>
                    <a:pt x="85" y="238"/>
                  </a:cubicBez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6" name="Freeform 23"/>
            <p:cNvSpPr/>
            <p:nvPr>
              <p:custDataLst>
                <p:tags r:id="rId14"/>
              </p:custDataLst>
            </p:nvPr>
          </p:nvSpPr>
          <p:spPr bwMode="auto">
            <a:xfrm>
              <a:off x="3141624" y="3531546"/>
              <a:ext cx="527637" cy="944581"/>
            </a:xfrm>
            <a:custGeom>
              <a:avLst/>
              <a:gdLst>
                <a:gd name="T0" fmla="*/ 79 w 106"/>
                <a:gd name="T1" fmla="*/ 1 h 189"/>
                <a:gd name="T2" fmla="*/ 79 w 106"/>
                <a:gd name="T3" fmla="*/ 15 h 189"/>
                <a:gd name="T4" fmla="*/ 56 w 106"/>
                <a:gd name="T5" fmla="*/ 15 h 189"/>
                <a:gd name="T6" fmla="*/ 20 w 106"/>
                <a:gd name="T7" fmla="*/ 71 h 189"/>
                <a:gd name="T8" fmla="*/ 55 w 106"/>
                <a:gd name="T9" fmla="*/ 131 h 189"/>
                <a:gd name="T10" fmla="*/ 87 w 106"/>
                <a:gd name="T11" fmla="*/ 153 h 189"/>
                <a:gd name="T12" fmla="*/ 96 w 106"/>
                <a:gd name="T13" fmla="*/ 170 h 189"/>
                <a:gd name="T14" fmla="*/ 106 w 106"/>
                <a:gd name="T15" fmla="*/ 189 h 189"/>
                <a:gd name="T16" fmla="*/ 85 w 106"/>
                <a:gd name="T17" fmla="*/ 172 h 189"/>
                <a:gd name="T18" fmla="*/ 15 w 106"/>
                <a:gd name="T19" fmla="*/ 99 h 189"/>
                <a:gd name="T20" fmla="*/ 18 w 106"/>
                <a:gd name="T21" fmla="*/ 31 h 189"/>
                <a:gd name="T22" fmla="*/ 55 w 106"/>
                <a:gd name="T23" fmla="*/ 3 h 189"/>
                <a:gd name="T24" fmla="*/ 79 w 106"/>
                <a:gd name="T25"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89">
                  <a:moveTo>
                    <a:pt x="79" y="1"/>
                  </a:moveTo>
                  <a:cubicBezTo>
                    <a:pt x="79" y="6"/>
                    <a:pt x="79" y="10"/>
                    <a:pt x="79" y="15"/>
                  </a:cubicBezTo>
                  <a:cubicBezTo>
                    <a:pt x="73" y="14"/>
                    <a:pt x="65" y="12"/>
                    <a:pt x="56" y="15"/>
                  </a:cubicBezTo>
                  <a:cubicBezTo>
                    <a:pt x="33" y="22"/>
                    <a:pt x="20" y="49"/>
                    <a:pt x="20" y="71"/>
                  </a:cubicBezTo>
                  <a:cubicBezTo>
                    <a:pt x="20" y="99"/>
                    <a:pt x="41" y="118"/>
                    <a:pt x="55" y="131"/>
                  </a:cubicBezTo>
                  <a:cubicBezTo>
                    <a:pt x="67" y="142"/>
                    <a:pt x="79" y="149"/>
                    <a:pt x="87" y="153"/>
                  </a:cubicBezTo>
                  <a:cubicBezTo>
                    <a:pt x="90" y="159"/>
                    <a:pt x="93" y="164"/>
                    <a:pt x="96" y="170"/>
                  </a:cubicBezTo>
                  <a:cubicBezTo>
                    <a:pt x="100" y="176"/>
                    <a:pt x="103" y="183"/>
                    <a:pt x="106" y="189"/>
                  </a:cubicBezTo>
                  <a:cubicBezTo>
                    <a:pt x="101" y="185"/>
                    <a:pt x="94" y="179"/>
                    <a:pt x="85" y="172"/>
                  </a:cubicBezTo>
                  <a:cubicBezTo>
                    <a:pt x="43" y="137"/>
                    <a:pt x="22" y="119"/>
                    <a:pt x="15" y="99"/>
                  </a:cubicBezTo>
                  <a:cubicBezTo>
                    <a:pt x="13" y="94"/>
                    <a:pt x="0" y="59"/>
                    <a:pt x="18" y="31"/>
                  </a:cubicBezTo>
                  <a:cubicBezTo>
                    <a:pt x="24" y="21"/>
                    <a:pt x="36" y="8"/>
                    <a:pt x="55" y="3"/>
                  </a:cubicBezTo>
                  <a:cubicBezTo>
                    <a:pt x="65" y="0"/>
                    <a:pt x="74" y="1"/>
                    <a:pt x="79" y="1"/>
                  </a:cubicBez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7" name="Freeform 24"/>
            <p:cNvSpPr/>
            <p:nvPr>
              <p:custDataLst>
                <p:tags r:id="rId15"/>
              </p:custDataLst>
            </p:nvPr>
          </p:nvSpPr>
          <p:spPr bwMode="auto">
            <a:xfrm>
              <a:off x="3901716" y="4719652"/>
              <a:ext cx="114382" cy="70106"/>
            </a:xfrm>
            <a:custGeom>
              <a:avLst/>
              <a:gdLst>
                <a:gd name="T0" fmla="*/ 22 w 23"/>
                <a:gd name="T1" fmla="*/ 0 h 14"/>
                <a:gd name="T2" fmla="*/ 0 w 23"/>
                <a:gd name="T3" fmla="*/ 1 h 14"/>
                <a:gd name="T4" fmla="*/ 0 w 23"/>
                <a:gd name="T5" fmla="*/ 14 h 14"/>
                <a:gd name="T6" fmla="*/ 23 w 23"/>
                <a:gd name="T7" fmla="*/ 12 h 14"/>
                <a:gd name="T8" fmla="*/ 22 w 23"/>
                <a:gd name="T9" fmla="*/ 0 h 14"/>
              </a:gdLst>
              <a:ahLst/>
              <a:cxnLst>
                <a:cxn ang="0">
                  <a:pos x="T0" y="T1"/>
                </a:cxn>
                <a:cxn ang="0">
                  <a:pos x="T2" y="T3"/>
                </a:cxn>
                <a:cxn ang="0">
                  <a:pos x="T4" y="T5"/>
                </a:cxn>
                <a:cxn ang="0">
                  <a:pos x="T6" y="T7"/>
                </a:cxn>
                <a:cxn ang="0">
                  <a:pos x="T8" y="T9"/>
                </a:cxn>
              </a:cxnLst>
              <a:rect l="0" t="0" r="r" b="b"/>
              <a:pathLst>
                <a:path w="23" h="14">
                  <a:moveTo>
                    <a:pt x="22" y="0"/>
                  </a:moveTo>
                  <a:cubicBezTo>
                    <a:pt x="15" y="0"/>
                    <a:pt x="7" y="1"/>
                    <a:pt x="0" y="1"/>
                  </a:cubicBezTo>
                  <a:cubicBezTo>
                    <a:pt x="0" y="5"/>
                    <a:pt x="0" y="9"/>
                    <a:pt x="0" y="14"/>
                  </a:cubicBezTo>
                  <a:cubicBezTo>
                    <a:pt x="8" y="13"/>
                    <a:pt x="15" y="13"/>
                    <a:pt x="23" y="12"/>
                  </a:cubicBezTo>
                  <a:cubicBezTo>
                    <a:pt x="22" y="8"/>
                    <a:pt x="22" y="4"/>
                    <a:pt x="22" y="0"/>
                  </a:cubicBezTo>
                  <a:close/>
                </a:path>
              </a:pathLst>
            </a:custGeom>
            <a:solidFill>
              <a:srgbClr val="F3E8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8" name="Freeform 25"/>
            <p:cNvSpPr/>
            <p:nvPr>
              <p:custDataLst>
                <p:tags r:id="rId16"/>
              </p:custDataLst>
            </p:nvPr>
          </p:nvSpPr>
          <p:spPr bwMode="auto">
            <a:xfrm>
              <a:off x="3842679" y="4778688"/>
              <a:ext cx="169730" cy="295181"/>
            </a:xfrm>
            <a:custGeom>
              <a:avLst/>
              <a:gdLst>
                <a:gd name="T0" fmla="*/ 12 w 34"/>
                <a:gd name="T1" fmla="*/ 1 h 59"/>
                <a:gd name="T2" fmla="*/ 34 w 34"/>
                <a:gd name="T3" fmla="*/ 0 h 59"/>
                <a:gd name="T4" fmla="*/ 34 w 34"/>
                <a:gd name="T5" fmla="*/ 59 h 59"/>
                <a:gd name="T6" fmla="*/ 12 w 34"/>
                <a:gd name="T7" fmla="*/ 59 h 59"/>
                <a:gd name="T8" fmla="*/ 8 w 34"/>
                <a:gd name="T9" fmla="*/ 8 h 59"/>
                <a:gd name="T10" fmla="*/ 12 w 34"/>
                <a:gd name="T11" fmla="*/ 1 h 59"/>
              </a:gdLst>
              <a:ahLst/>
              <a:cxnLst>
                <a:cxn ang="0">
                  <a:pos x="T0" y="T1"/>
                </a:cxn>
                <a:cxn ang="0">
                  <a:pos x="T2" y="T3"/>
                </a:cxn>
                <a:cxn ang="0">
                  <a:pos x="T4" y="T5"/>
                </a:cxn>
                <a:cxn ang="0">
                  <a:pos x="T6" y="T7"/>
                </a:cxn>
                <a:cxn ang="0">
                  <a:pos x="T8" y="T9"/>
                </a:cxn>
                <a:cxn ang="0">
                  <a:pos x="T10" y="T11"/>
                </a:cxn>
              </a:cxnLst>
              <a:rect l="0" t="0" r="r" b="b"/>
              <a:pathLst>
                <a:path w="34" h="59">
                  <a:moveTo>
                    <a:pt x="12" y="1"/>
                  </a:moveTo>
                  <a:cubicBezTo>
                    <a:pt x="19" y="1"/>
                    <a:pt x="27" y="1"/>
                    <a:pt x="34" y="0"/>
                  </a:cubicBezTo>
                  <a:cubicBezTo>
                    <a:pt x="34" y="20"/>
                    <a:pt x="34" y="39"/>
                    <a:pt x="34" y="59"/>
                  </a:cubicBezTo>
                  <a:cubicBezTo>
                    <a:pt x="27" y="59"/>
                    <a:pt x="20" y="59"/>
                    <a:pt x="12" y="59"/>
                  </a:cubicBezTo>
                  <a:cubicBezTo>
                    <a:pt x="8" y="50"/>
                    <a:pt x="0" y="29"/>
                    <a:pt x="8" y="8"/>
                  </a:cubicBezTo>
                  <a:cubicBezTo>
                    <a:pt x="9" y="6"/>
                    <a:pt x="11" y="4"/>
                    <a:pt x="12" y="1"/>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9" name="Freeform 26"/>
            <p:cNvSpPr/>
            <p:nvPr>
              <p:custDataLst>
                <p:tags r:id="rId17"/>
              </p:custDataLst>
            </p:nvPr>
          </p:nvSpPr>
          <p:spPr bwMode="auto">
            <a:xfrm>
              <a:off x="3654501" y="5073870"/>
              <a:ext cx="357907" cy="206627"/>
            </a:xfrm>
            <a:custGeom>
              <a:avLst/>
              <a:gdLst>
                <a:gd name="T0" fmla="*/ 71 w 71"/>
                <a:gd name="T1" fmla="*/ 0 h 41"/>
                <a:gd name="T2" fmla="*/ 49 w 71"/>
                <a:gd name="T3" fmla="*/ 0 h 41"/>
                <a:gd name="T4" fmla="*/ 30 w 71"/>
                <a:gd name="T5" fmla="*/ 16 h 41"/>
                <a:gd name="T6" fmla="*/ 0 w 71"/>
                <a:gd name="T7" fmla="*/ 25 h 41"/>
                <a:gd name="T8" fmla="*/ 0 w 71"/>
                <a:gd name="T9" fmla="*/ 41 h 41"/>
                <a:gd name="T10" fmla="*/ 71 w 71"/>
                <a:gd name="T11" fmla="*/ 40 h 41"/>
                <a:gd name="T12" fmla="*/ 71 w 71"/>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71" h="41">
                  <a:moveTo>
                    <a:pt x="71" y="0"/>
                  </a:moveTo>
                  <a:cubicBezTo>
                    <a:pt x="64" y="0"/>
                    <a:pt x="57" y="0"/>
                    <a:pt x="49" y="0"/>
                  </a:cubicBezTo>
                  <a:cubicBezTo>
                    <a:pt x="46" y="5"/>
                    <a:pt x="39" y="11"/>
                    <a:pt x="30" y="16"/>
                  </a:cubicBezTo>
                  <a:cubicBezTo>
                    <a:pt x="18" y="23"/>
                    <a:pt x="6" y="25"/>
                    <a:pt x="0" y="25"/>
                  </a:cubicBezTo>
                  <a:cubicBezTo>
                    <a:pt x="0" y="30"/>
                    <a:pt x="0" y="35"/>
                    <a:pt x="0" y="41"/>
                  </a:cubicBezTo>
                  <a:cubicBezTo>
                    <a:pt x="24" y="41"/>
                    <a:pt x="48" y="40"/>
                    <a:pt x="71" y="40"/>
                  </a:cubicBezTo>
                  <a:cubicBezTo>
                    <a:pt x="71" y="27"/>
                    <a:pt x="71" y="14"/>
                    <a:pt x="71" y="0"/>
                  </a:cubicBezTo>
                  <a:close/>
                </a:path>
              </a:pathLst>
            </a:custGeom>
            <a:solidFill>
              <a:srgbClr val="D2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0" name="Line 27"/>
            <p:cNvSpPr>
              <a:spLocks noChangeShapeType="1"/>
            </p:cNvSpPr>
            <p:nvPr>
              <p:custDataLst>
                <p:tags r:id="rId18"/>
              </p:custDataLst>
            </p:nvPr>
          </p:nvSpPr>
          <p:spPr bwMode="auto">
            <a:xfrm>
              <a:off x="4012409" y="47786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1" name="Line 28"/>
            <p:cNvSpPr>
              <a:spLocks noChangeShapeType="1"/>
            </p:cNvSpPr>
            <p:nvPr>
              <p:custDataLst>
                <p:tags r:id="rId19"/>
              </p:custDataLst>
            </p:nvPr>
          </p:nvSpPr>
          <p:spPr bwMode="auto">
            <a:xfrm>
              <a:off x="4012409" y="47786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2" name="Line 29"/>
            <p:cNvSpPr>
              <a:spLocks noChangeShapeType="1"/>
            </p:cNvSpPr>
            <p:nvPr>
              <p:custDataLst>
                <p:tags r:id="rId20"/>
              </p:custDataLst>
            </p:nvPr>
          </p:nvSpPr>
          <p:spPr bwMode="auto">
            <a:xfrm>
              <a:off x="4016099" y="339502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3" name="Line 30"/>
            <p:cNvSpPr>
              <a:spLocks noChangeShapeType="1"/>
            </p:cNvSpPr>
            <p:nvPr>
              <p:custDataLst>
                <p:tags r:id="rId21"/>
              </p:custDataLst>
            </p:nvPr>
          </p:nvSpPr>
          <p:spPr bwMode="auto">
            <a:xfrm>
              <a:off x="4016099" y="339502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4" name="Rectangle 31"/>
            <p:cNvSpPr>
              <a:spLocks noChangeArrowheads="1"/>
            </p:cNvSpPr>
            <p:nvPr>
              <p:custDataLst>
                <p:tags r:id="rId22"/>
              </p:custDataLst>
            </p:nvPr>
          </p:nvSpPr>
          <p:spPr bwMode="auto">
            <a:xfrm>
              <a:off x="3779953" y="5339533"/>
              <a:ext cx="232456" cy="232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85" name="Freeform 32"/>
            <p:cNvSpPr/>
            <p:nvPr>
              <p:custDataLst>
                <p:tags r:id="rId23"/>
              </p:custDataLst>
            </p:nvPr>
          </p:nvSpPr>
          <p:spPr bwMode="auto">
            <a:xfrm>
              <a:off x="3580706" y="3535235"/>
              <a:ext cx="420634" cy="1191796"/>
            </a:xfrm>
            <a:custGeom>
              <a:avLst/>
              <a:gdLst>
                <a:gd name="T0" fmla="*/ 29 w 84"/>
                <a:gd name="T1" fmla="*/ 0 h 238"/>
                <a:gd name="T2" fmla="*/ 30 w 84"/>
                <a:gd name="T3" fmla="*/ 131 h 238"/>
                <a:gd name="T4" fmla="*/ 84 w 84"/>
                <a:gd name="T5" fmla="*/ 238 h 238"/>
                <a:gd name="T6" fmla="*/ 72 w 84"/>
                <a:gd name="T7" fmla="*/ 238 h 238"/>
                <a:gd name="T8" fmla="*/ 33 w 84"/>
                <a:gd name="T9" fmla="*/ 188 h 238"/>
                <a:gd name="T10" fmla="*/ 0 w 84"/>
                <a:gd name="T11" fmla="*/ 73 h 238"/>
                <a:gd name="T12" fmla="*/ 8 w 84"/>
                <a:gd name="T13" fmla="*/ 0 h 238"/>
                <a:gd name="T14" fmla="*/ 29 w 84"/>
                <a:gd name="T15" fmla="*/ 0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238">
                  <a:moveTo>
                    <a:pt x="29" y="0"/>
                  </a:moveTo>
                  <a:cubicBezTo>
                    <a:pt x="23" y="24"/>
                    <a:pt x="15" y="73"/>
                    <a:pt x="30" y="131"/>
                  </a:cubicBezTo>
                  <a:cubicBezTo>
                    <a:pt x="43" y="183"/>
                    <a:pt x="69" y="219"/>
                    <a:pt x="84" y="238"/>
                  </a:cubicBezTo>
                  <a:cubicBezTo>
                    <a:pt x="80" y="238"/>
                    <a:pt x="76" y="238"/>
                    <a:pt x="72" y="238"/>
                  </a:cubicBezTo>
                  <a:cubicBezTo>
                    <a:pt x="62" y="227"/>
                    <a:pt x="47" y="211"/>
                    <a:pt x="33" y="188"/>
                  </a:cubicBezTo>
                  <a:cubicBezTo>
                    <a:pt x="26" y="176"/>
                    <a:pt x="3" y="133"/>
                    <a:pt x="0" y="73"/>
                  </a:cubicBezTo>
                  <a:cubicBezTo>
                    <a:pt x="0" y="56"/>
                    <a:pt x="0" y="30"/>
                    <a:pt x="8" y="0"/>
                  </a:cubicBezTo>
                  <a:cubicBezTo>
                    <a:pt x="15" y="0"/>
                    <a:pt x="22" y="0"/>
                    <a:pt x="29" y="0"/>
                  </a:cubicBezTo>
                  <a:close/>
                </a:path>
              </a:pathLst>
            </a:custGeom>
            <a:solidFill>
              <a:srgbClr val="DB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6" name="Freeform 33"/>
            <p:cNvSpPr/>
            <p:nvPr>
              <p:custDataLst>
                <p:tags r:id="rId24"/>
              </p:custDataLst>
            </p:nvPr>
          </p:nvSpPr>
          <p:spPr bwMode="auto">
            <a:xfrm>
              <a:off x="4030857" y="3756622"/>
              <a:ext cx="258283" cy="498119"/>
            </a:xfrm>
            <a:custGeom>
              <a:avLst/>
              <a:gdLst>
                <a:gd name="T0" fmla="*/ 0 w 51"/>
                <a:gd name="T1" fmla="*/ 0 h 100"/>
                <a:gd name="T2" fmla="*/ 0 w 51"/>
                <a:gd name="T3" fmla="*/ 79 h 100"/>
                <a:gd name="T4" fmla="*/ 29 w 51"/>
                <a:gd name="T5" fmla="*/ 100 h 100"/>
                <a:gd name="T6" fmla="*/ 24 w 51"/>
                <a:gd name="T7" fmla="*/ 67 h 100"/>
                <a:gd name="T8" fmla="*/ 51 w 51"/>
                <a:gd name="T9" fmla="*/ 39 h 100"/>
                <a:gd name="T10" fmla="*/ 13 w 51"/>
                <a:gd name="T11" fmla="*/ 37 h 100"/>
                <a:gd name="T12" fmla="*/ 0 w 5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51" h="100">
                  <a:moveTo>
                    <a:pt x="0" y="0"/>
                  </a:moveTo>
                  <a:cubicBezTo>
                    <a:pt x="0" y="26"/>
                    <a:pt x="0" y="53"/>
                    <a:pt x="0" y="79"/>
                  </a:cubicBezTo>
                  <a:cubicBezTo>
                    <a:pt x="10" y="86"/>
                    <a:pt x="20" y="93"/>
                    <a:pt x="29" y="100"/>
                  </a:cubicBezTo>
                  <a:cubicBezTo>
                    <a:pt x="28" y="89"/>
                    <a:pt x="26" y="78"/>
                    <a:pt x="24" y="67"/>
                  </a:cubicBezTo>
                  <a:cubicBezTo>
                    <a:pt x="33" y="58"/>
                    <a:pt x="42" y="48"/>
                    <a:pt x="51" y="39"/>
                  </a:cubicBezTo>
                  <a:cubicBezTo>
                    <a:pt x="38" y="38"/>
                    <a:pt x="26" y="38"/>
                    <a:pt x="13" y="37"/>
                  </a:cubicBezTo>
                  <a:cubicBezTo>
                    <a:pt x="8" y="25"/>
                    <a:pt x="4" y="12"/>
                    <a:pt x="0" y="0"/>
                  </a:cubicBezTo>
                  <a:close/>
                </a:path>
              </a:pathLst>
            </a:custGeom>
            <a:solidFill>
              <a:srgbClr val="A9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7" name="Freeform 34"/>
            <p:cNvSpPr/>
            <p:nvPr>
              <p:custDataLst>
                <p:tags r:id="rId25"/>
              </p:custDataLst>
            </p:nvPr>
          </p:nvSpPr>
          <p:spPr bwMode="auto">
            <a:xfrm>
              <a:off x="3776264" y="3756622"/>
              <a:ext cx="254594" cy="498119"/>
            </a:xfrm>
            <a:custGeom>
              <a:avLst/>
              <a:gdLst>
                <a:gd name="T0" fmla="*/ 51 w 51"/>
                <a:gd name="T1" fmla="*/ 0 h 100"/>
                <a:gd name="T2" fmla="*/ 51 w 51"/>
                <a:gd name="T3" fmla="*/ 79 h 100"/>
                <a:gd name="T4" fmla="*/ 21 w 51"/>
                <a:gd name="T5" fmla="*/ 100 h 100"/>
                <a:gd name="T6" fmla="*/ 26 w 51"/>
                <a:gd name="T7" fmla="*/ 67 h 100"/>
                <a:gd name="T8" fmla="*/ 0 w 51"/>
                <a:gd name="T9" fmla="*/ 39 h 100"/>
                <a:gd name="T10" fmla="*/ 38 w 51"/>
                <a:gd name="T11" fmla="*/ 37 h 100"/>
                <a:gd name="T12" fmla="*/ 51 w 5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51" h="100">
                  <a:moveTo>
                    <a:pt x="51" y="0"/>
                  </a:moveTo>
                  <a:cubicBezTo>
                    <a:pt x="51" y="26"/>
                    <a:pt x="51" y="53"/>
                    <a:pt x="51" y="79"/>
                  </a:cubicBezTo>
                  <a:cubicBezTo>
                    <a:pt x="41" y="86"/>
                    <a:pt x="31" y="93"/>
                    <a:pt x="21" y="100"/>
                  </a:cubicBezTo>
                  <a:cubicBezTo>
                    <a:pt x="23" y="89"/>
                    <a:pt x="24" y="78"/>
                    <a:pt x="26" y="67"/>
                  </a:cubicBezTo>
                  <a:cubicBezTo>
                    <a:pt x="17" y="58"/>
                    <a:pt x="8" y="48"/>
                    <a:pt x="0" y="39"/>
                  </a:cubicBezTo>
                  <a:cubicBezTo>
                    <a:pt x="12" y="38"/>
                    <a:pt x="25" y="38"/>
                    <a:pt x="38" y="37"/>
                  </a:cubicBezTo>
                  <a:cubicBezTo>
                    <a:pt x="42" y="25"/>
                    <a:pt x="46" y="12"/>
                    <a:pt x="51" y="0"/>
                  </a:cubicBezTo>
                  <a:close/>
                </a:path>
              </a:pathLst>
            </a:custGeom>
            <a:solidFill>
              <a:srgbClr val="AEAE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8" name="文本框 287"/>
            <p:cNvSpPr txBox="1"/>
            <p:nvPr>
              <p:custDataLst>
                <p:tags r:id="rId26"/>
              </p:custDataLst>
            </p:nvPr>
          </p:nvSpPr>
          <p:spPr>
            <a:xfrm>
              <a:off x="3810919" y="5200959"/>
              <a:ext cx="393640" cy="400109"/>
            </a:xfrm>
            <a:prstGeom prst="rect">
              <a:avLst/>
            </a:prstGeom>
            <a:noFill/>
          </p:spPr>
          <p:txBody>
            <a:bodyPr wrap="square" rtlCol="0"/>
            <a:p>
              <a:pPr lvl="0" algn="l">
                <a:buClrTx/>
                <a:buSzTx/>
                <a:buFontTx/>
              </a:pPr>
              <a:r>
                <a:rPr lang="en-US" altLang="zh-CN" sz="750" b="1" dirty="0">
                  <a:solidFill>
                    <a:schemeClr val="dk1"/>
                  </a:solidFill>
                  <a:sym typeface="+mn-ea"/>
                </a:rPr>
                <a:t>2</a:t>
              </a:r>
              <a:endParaRPr lang="en-US" altLang="zh-CN" sz="750" b="1" dirty="0">
                <a:solidFill>
                  <a:schemeClr val="dk1"/>
                </a:solidFill>
                <a:sym typeface="+mn-ea"/>
              </a:endParaRPr>
            </a:p>
          </p:txBody>
        </p:sp>
      </p:grpSp>
      <p:sp>
        <p:nvSpPr>
          <p:cNvPr id="313" name="任意多边形 312"/>
          <p:cNvSpPr/>
          <p:nvPr>
            <p:custDataLst>
              <p:tags r:id="rId27"/>
            </p:custDataLst>
          </p:nvPr>
        </p:nvSpPr>
        <p:spPr>
          <a:xfrm>
            <a:off x="1910296" y="4174099"/>
            <a:ext cx="1549779" cy="659110"/>
          </a:xfrm>
          <a:custGeom>
            <a:avLst/>
            <a:gdLst>
              <a:gd name="connsiteX0" fmla="*/ 152566 w 1528867"/>
              <a:gd name="connsiteY0" fmla="*/ 0 h 1125101"/>
              <a:gd name="connsiteX1" fmla="*/ 1376301 w 1528867"/>
              <a:gd name="connsiteY1" fmla="*/ 0 h 1125101"/>
              <a:gd name="connsiteX2" fmla="*/ 1528867 w 1528867"/>
              <a:gd name="connsiteY2" fmla="*/ 152566 h 1125101"/>
              <a:gd name="connsiteX3" fmla="*/ 1528867 w 1528867"/>
              <a:gd name="connsiteY3" fmla="*/ 762811 h 1125101"/>
              <a:gd name="connsiteX4" fmla="*/ 1376301 w 1528867"/>
              <a:gd name="connsiteY4" fmla="*/ 915377 h 1125101"/>
              <a:gd name="connsiteX5" fmla="*/ 840851 w 1528867"/>
              <a:gd name="connsiteY5" fmla="*/ 915377 h 1125101"/>
              <a:gd name="connsiteX6" fmla="*/ 764243 w 1528867"/>
              <a:gd name="connsiteY6" fmla="*/ 1125101 h 1125101"/>
              <a:gd name="connsiteX7" fmla="*/ 687636 w 1528867"/>
              <a:gd name="connsiteY7" fmla="*/ 915377 h 1125101"/>
              <a:gd name="connsiteX8" fmla="*/ 152566 w 1528867"/>
              <a:gd name="connsiteY8" fmla="*/ 915377 h 1125101"/>
              <a:gd name="connsiteX9" fmla="*/ 0 w 1528867"/>
              <a:gd name="connsiteY9" fmla="*/ 762811 h 1125101"/>
              <a:gd name="connsiteX10" fmla="*/ 0 w 1528867"/>
              <a:gd name="connsiteY10" fmla="*/ 152566 h 1125101"/>
              <a:gd name="connsiteX11" fmla="*/ 152566 w 1528867"/>
              <a:gd name="connsiteY11" fmla="*/ 0 h 11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8867" h="1125101">
                <a:moveTo>
                  <a:pt x="152566" y="0"/>
                </a:moveTo>
                <a:lnTo>
                  <a:pt x="1376301" y="0"/>
                </a:lnTo>
                <a:cubicBezTo>
                  <a:pt x="1460561" y="0"/>
                  <a:pt x="1528867" y="68306"/>
                  <a:pt x="1528867" y="152566"/>
                </a:cubicBezTo>
                <a:lnTo>
                  <a:pt x="1528867" y="762811"/>
                </a:lnTo>
                <a:cubicBezTo>
                  <a:pt x="1528867" y="847071"/>
                  <a:pt x="1460561" y="915377"/>
                  <a:pt x="1376301" y="915377"/>
                </a:cubicBezTo>
                <a:lnTo>
                  <a:pt x="840851" y="915377"/>
                </a:lnTo>
                <a:lnTo>
                  <a:pt x="764243" y="1125101"/>
                </a:lnTo>
                <a:lnTo>
                  <a:pt x="687636" y="915377"/>
                </a:lnTo>
                <a:lnTo>
                  <a:pt x="152566" y="915377"/>
                </a:lnTo>
                <a:cubicBezTo>
                  <a:pt x="68306" y="915377"/>
                  <a:pt x="0" y="847071"/>
                  <a:pt x="0" y="762811"/>
                </a:cubicBezTo>
                <a:lnTo>
                  <a:pt x="0" y="152566"/>
                </a:lnTo>
                <a:cubicBezTo>
                  <a:pt x="0" y="68306"/>
                  <a:pt x="68306" y="0"/>
                  <a:pt x="15256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4" name="文本框 313"/>
          <p:cNvSpPr txBox="1"/>
          <p:nvPr>
            <p:custDataLst>
              <p:tags r:id="rId28"/>
            </p:custDataLst>
          </p:nvPr>
        </p:nvSpPr>
        <p:spPr>
          <a:xfrm>
            <a:off x="1880099" y="4161721"/>
            <a:ext cx="1720141" cy="521970"/>
          </a:xfrm>
          <a:prstGeom prst="rect">
            <a:avLst/>
          </a:prstGeom>
          <a:noFill/>
        </p:spPr>
        <p:txBody>
          <a:bodyPr wrap="square" rtlCol="0" anchor="ctr">
            <a:spAutoFit/>
          </a:bodyPr>
          <a:p>
            <a:pPr marL="0" indent="0" algn="ctr" fontAlgn="auto">
              <a:lnSpc>
                <a:spcPct val="100000"/>
              </a:lnSpc>
              <a:spcBef>
                <a:spcPts val="0"/>
              </a:spcBef>
              <a:spcAft>
                <a:spcPts val="0"/>
              </a:spcAft>
              <a:buSzPct val="100000"/>
            </a:pPr>
            <a:r>
              <a:rPr lang="zh-CN" altLang="en-US" sz="1400" b="1"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LnTx/>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rPr>
              <a:t>马铃薯、中药材、苹果面积产</a:t>
            </a:r>
            <a:r>
              <a:rPr lang="zh-CN" altLang="en-US" sz="1400" b="1" spc="1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LnTx/>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rPr>
              <a:t>量</a:t>
            </a:r>
            <a:endParaRPr lang="en-US" sz="1400" b="1" noProof="0" dirty="0">
              <a:ln w="0">
                <a:noFill/>
              </a:ln>
              <a:solidFill>
                <a:schemeClr val="bg1"/>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grpSp>
        <p:nvGrpSpPr>
          <p:cNvPr id="324" name="组合 323"/>
          <p:cNvGrpSpPr/>
          <p:nvPr/>
        </p:nvGrpSpPr>
        <p:grpSpPr>
          <a:xfrm>
            <a:off x="5768925" y="5952269"/>
            <a:ext cx="1879795" cy="259301"/>
            <a:chOff x="8017" y="8433"/>
            <a:chExt cx="2234" cy="477"/>
          </a:xfrm>
        </p:grpSpPr>
        <p:sp>
          <p:nvSpPr>
            <p:cNvPr id="237" name="Rectangle 9"/>
            <p:cNvSpPr>
              <a:spLocks noChangeArrowheads="1"/>
            </p:cNvSpPr>
            <p:nvPr>
              <p:custDataLst>
                <p:tags r:id="rId29"/>
              </p:custDataLst>
            </p:nvPr>
          </p:nvSpPr>
          <p:spPr bwMode="auto">
            <a:xfrm>
              <a:off x="8017" y="8672"/>
              <a:ext cx="2235" cy="23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38" name="Freeform 10"/>
            <p:cNvSpPr/>
            <p:nvPr>
              <p:custDataLst>
                <p:tags r:id="rId30"/>
              </p:custDataLst>
            </p:nvPr>
          </p:nvSpPr>
          <p:spPr bwMode="auto">
            <a:xfrm>
              <a:off x="8017" y="8433"/>
              <a:ext cx="2235" cy="239"/>
            </a:xfrm>
            <a:custGeom>
              <a:avLst/>
              <a:gdLst>
                <a:gd name="T0" fmla="*/ 351 w 351"/>
                <a:gd name="T1" fmla="*/ 59 h 59"/>
                <a:gd name="T2" fmla="*/ 0 w 351"/>
                <a:gd name="T3" fmla="*/ 59 h 59"/>
                <a:gd name="T4" fmla="*/ 0 w 351"/>
                <a:gd name="T5" fmla="*/ 0 h 59"/>
                <a:gd name="T6" fmla="*/ 295 w 351"/>
                <a:gd name="T7" fmla="*/ 1 h 59"/>
                <a:gd name="T8" fmla="*/ 351 w 351"/>
                <a:gd name="T9" fmla="*/ 59 h 59"/>
              </a:gdLst>
              <a:ahLst/>
              <a:cxnLst>
                <a:cxn ang="0">
                  <a:pos x="T0" y="T1"/>
                </a:cxn>
                <a:cxn ang="0">
                  <a:pos x="T2" y="T3"/>
                </a:cxn>
                <a:cxn ang="0">
                  <a:pos x="T4" y="T5"/>
                </a:cxn>
                <a:cxn ang="0">
                  <a:pos x="T6" y="T7"/>
                </a:cxn>
                <a:cxn ang="0">
                  <a:pos x="T8" y="T9"/>
                </a:cxn>
              </a:cxnLst>
              <a:rect l="0" t="0" r="r" b="b"/>
              <a:pathLst>
                <a:path w="351" h="59">
                  <a:moveTo>
                    <a:pt x="351" y="59"/>
                  </a:moveTo>
                  <a:cubicBezTo>
                    <a:pt x="234" y="59"/>
                    <a:pt x="117" y="59"/>
                    <a:pt x="0" y="59"/>
                  </a:cubicBezTo>
                  <a:cubicBezTo>
                    <a:pt x="0" y="0"/>
                    <a:pt x="0" y="0"/>
                    <a:pt x="0" y="0"/>
                  </a:cubicBezTo>
                  <a:cubicBezTo>
                    <a:pt x="98" y="0"/>
                    <a:pt x="197" y="1"/>
                    <a:pt x="295" y="1"/>
                  </a:cubicBezTo>
                  <a:cubicBezTo>
                    <a:pt x="314" y="21"/>
                    <a:pt x="332" y="40"/>
                    <a:pt x="351" y="5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9" name="Freeform 12"/>
            <p:cNvSpPr/>
            <p:nvPr>
              <p:custDataLst>
                <p:tags r:id="rId31"/>
              </p:custDataLst>
            </p:nvPr>
          </p:nvSpPr>
          <p:spPr bwMode="auto">
            <a:xfrm>
              <a:off x="8017" y="8672"/>
              <a:ext cx="298" cy="239"/>
            </a:xfrm>
            <a:custGeom>
              <a:avLst/>
              <a:gdLst>
                <a:gd name="T0" fmla="*/ 0 w 52"/>
                <a:gd name="T1" fmla="*/ 358 h 358"/>
                <a:gd name="T2" fmla="*/ 0 w 52"/>
                <a:gd name="T3" fmla="*/ 0 h 358"/>
                <a:gd name="T4" fmla="*/ 52 w 52"/>
                <a:gd name="T5" fmla="*/ 0 h 358"/>
                <a:gd name="T6" fmla="*/ 0 w 52"/>
                <a:gd name="T7" fmla="*/ 358 h 358"/>
              </a:gdLst>
              <a:ahLst/>
              <a:cxnLst>
                <a:cxn ang="0">
                  <a:pos x="T0" y="T1"/>
                </a:cxn>
                <a:cxn ang="0">
                  <a:pos x="T2" y="T3"/>
                </a:cxn>
                <a:cxn ang="0">
                  <a:pos x="T4" y="T5"/>
                </a:cxn>
                <a:cxn ang="0">
                  <a:pos x="T6" y="T7"/>
                </a:cxn>
              </a:cxnLst>
              <a:rect l="0" t="0" r="r" b="b"/>
              <a:pathLst>
                <a:path w="52" h="358">
                  <a:moveTo>
                    <a:pt x="0" y="358"/>
                  </a:moveTo>
                  <a:lnTo>
                    <a:pt x="0" y="0"/>
                  </a:lnTo>
                  <a:lnTo>
                    <a:pt x="52" y="0"/>
                  </a:lnTo>
                  <a:lnTo>
                    <a:pt x="0" y="358"/>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grpSp>
        <p:nvGrpSpPr>
          <p:cNvPr id="289" name="组合 288"/>
          <p:cNvGrpSpPr/>
          <p:nvPr>
            <p:custDataLst>
              <p:tags r:id="rId32"/>
            </p:custDataLst>
          </p:nvPr>
        </p:nvGrpSpPr>
        <p:grpSpPr>
          <a:xfrm rot="0">
            <a:off x="6213257" y="5040358"/>
            <a:ext cx="1047287" cy="982685"/>
            <a:chOff x="6844364" y="3749242"/>
            <a:chExt cx="1745262" cy="2232313"/>
          </a:xfrm>
        </p:grpSpPr>
        <p:sp>
          <p:nvSpPr>
            <p:cNvPr id="290" name="Freeform 57"/>
            <p:cNvSpPr/>
            <p:nvPr>
              <p:custDataLst>
                <p:tags r:id="rId33"/>
              </p:custDataLst>
            </p:nvPr>
          </p:nvSpPr>
          <p:spPr bwMode="auto">
            <a:xfrm>
              <a:off x="7235479" y="5631026"/>
              <a:ext cx="963030" cy="350529"/>
            </a:xfrm>
            <a:custGeom>
              <a:avLst/>
              <a:gdLst>
                <a:gd name="T0" fmla="*/ 181 w 192"/>
                <a:gd name="T1" fmla="*/ 70 h 70"/>
                <a:gd name="T2" fmla="*/ 10 w 192"/>
                <a:gd name="T3" fmla="*/ 70 h 70"/>
                <a:gd name="T4" fmla="*/ 0 w 192"/>
                <a:gd name="T5" fmla="*/ 60 h 70"/>
                <a:gd name="T6" fmla="*/ 0 w 192"/>
                <a:gd name="T7" fmla="*/ 11 h 70"/>
                <a:gd name="T8" fmla="*/ 10 w 192"/>
                <a:gd name="T9" fmla="*/ 0 h 70"/>
                <a:gd name="T10" fmla="*/ 181 w 192"/>
                <a:gd name="T11" fmla="*/ 0 h 70"/>
                <a:gd name="T12" fmla="*/ 192 w 192"/>
                <a:gd name="T13" fmla="*/ 11 h 70"/>
                <a:gd name="T14" fmla="*/ 192 w 192"/>
                <a:gd name="T15" fmla="*/ 60 h 70"/>
                <a:gd name="T16" fmla="*/ 181 w 192"/>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0">
                  <a:moveTo>
                    <a:pt x="181" y="70"/>
                  </a:moveTo>
                  <a:cubicBezTo>
                    <a:pt x="10" y="70"/>
                    <a:pt x="10" y="70"/>
                    <a:pt x="10" y="70"/>
                  </a:cubicBezTo>
                  <a:cubicBezTo>
                    <a:pt x="4" y="70"/>
                    <a:pt x="0" y="65"/>
                    <a:pt x="0" y="60"/>
                  </a:cubicBezTo>
                  <a:cubicBezTo>
                    <a:pt x="0" y="11"/>
                    <a:pt x="0" y="11"/>
                    <a:pt x="0" y="11"/>
                  </a:cubicBezTo>
                  <a:cubicBezTo>
                    <a:pt x="0" y="5"/>
                    <a:pt x="4" y="0"/>
                    <a:pt x="10" y="0"/>
                  </a:cubicBezTo>
                  <a:cubicBezTo>
                    <a:pt x="181" y="0"/>
                    <a:pt x="181" y="0"/>
                    <a:pt x="181" y="0"/>
                  </a:cubicBezTo>
                  <a:cubicBezTo>
                    <a:pt x="187" y="0"/>
                    <a:pt x="192" y="5"/>
                    <a:pt x="192" y="11"/>
                  </a:cubicBezTo>
                  <a:cubicBezTo>
                    <a:pt x="192" y="60"/>
                    <a:pt x="192" y="60"/>
                    <a:pt x="192" y="60"/>
                  </a:cubicBezTo>
                  <a:cubicBezTo>
                    <a:pt x="192" y="65"/>
                    <a:pt x="187" y="70"/>
                    <a:pt x="181" y="7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1" name="Rectangle 58"/>
            <p:cNvSpPr>
              <a:spLocks noChangeArrowheads="1"/>
            </p:cNvSpPr>
            <p:nvPr>
              <p:custDataLst>
                <p:tags r:id="rId34"/>
              </p:custDataLst>
            </p:nvPr>
          </p:nvSpPr>
          <p:spPr bwMode="auto">
            <a:xfrm>
              <a:off x="7711460" y="5693752"/>
              <a:ext cx="232456" cy="225076"/>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92" name="Freeform 59"/>
            <p:cNvSpPr/>
            <p:nvPr>
              <p:custDataLst>
                <p:tags r:id="rId35"/>
              </p:custDataLst>
            </p:nvPr>
          </p:nvSpPr>
          <p:spPr bwMode="auto">
            <a:xfrm>
              <a:off x="7718840" y="3749242"/>
              <a:ext cx="512878" cy="140211"/>
            </a:xfrm>
            <a:custGeom>
              <a:avLst/>
              <a:gdLst>
                <a:gd name="T0" fmla="*/ 100 w 103"/>
                <a:gd name="T1" fmla="*/ 27 h 28"/>
                <a:gd name="T2" fmla="*/ 0 w 103"/>
                <a:gd name="T3" fmla="*/ 28 h 28"/>
                <a:gd name="T4" fmla="*/ 0 w 103"/>
                <a:gd name="T5" fmla="*/ 0 h 28"/>
                <a:gd name="T6" fmla="*/ 103 w 103"/>
                <a:gd name="T7" fmla="*/ 0 h 28"/>
                <a:gd name="T8" fmla="*/ 100 w 103"/>
                <a:gd name="T9" fmla="*/ 27 h 28"/>
              </a:gdLst>
              <a:ahLst/>
              <a:cxnLst>
                <a:cxn ang="0">
                  <a:pos x="T0" y="T1"/>
                </a:cxn>
                <a:cxn ang="0">
                  <a:pos x="T2" y="T3"/>
                </a:cxn>
                <a:cxn ang="0">
                  <a:pos x="T4" y="T5"/>
                </a:cxn>
                <a:cxn ang="0">
                  <a:pos x="T6" y="T7"/>
                </a:cxn>
                <a:cxn ang="0">
                  <a:pos x="T8" y="T9"/>
                </a:cxn>
              </a:cxnLst>
              <a:rect l="0" t="0" r="r" b="b"/>
              <a:pathLst>
                <a:path w="103" h="28">
                  <a:moveTo>
                    <a:pt x="100" y="27"/>
                  </a:moveTo>
                  <a:cubicBezTo>
                    <a:pt x="66" y="28"/>
                    <a:pt x="33" y="28"/>
                    <a:pt x="0" y="28"/>
                  </a:cubicBezTo>
                  <a:cubicBezTo>
                    <a:pt x="0" y="19"/>
                    <a:pt x="0" y="9"/>
                    <a:pt x="0" y="0"/>
                  </a:cubicBezTo>
                  <a:cubicBezTo>
                    <a:pt x="34" y="0"/>
                    <a:pt x="68" y="0"/>
                    <a:pt x="103" y="0"/>
                  </a:cubicBezTo>
                  <a:cubicBezTo>
                    <a:pt x="102" y="9"/>
                    <a:pt x="101" y="18"/>
                    <a:pt x="100" y="27"/>
                  </a:cubicBezTo>
                  <a:close/>
                </a:path>
              </a:pathLst>
            </a:custGeom>
            <a:solidFill>
              <a:srgbClr val="D07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3" name="Freeform 60"/>
            <p:cNvSpPr/>
            <p:nvPr>
              <p:custDataLst>
                <p:tags r:id="rId36"/>
              </p:custDataLst>
            </p:nvPr>
          </p:nvSpPr>
          <p:spPr bwMode="auto">
            <a:xfrm>
              <a:off x="7718840" y="3886126"/>
              <a:ext cx="535016" cy="1205878"/>
            </a:xfrm>
            <a:custGeom>
              <a:avLst/>
              <a:gdLst>
                <a:gd name="T0" fmla="*/ 22 w 107"/>
                <a:gd name="T1" fmla="*/ 238 h 238"/>
                <a:gd name="T2" fmla="*/ 0 w 107"/>
                <a:gd name="T3" fmla="*/ 237 h 238"/>
                <a:gd name="T4" fmla="*/ 0 w 107"/>
                <a:gd name="T5" fmla="*/ 1 h 238"/>
                <a:gd name="T6" fmla="*/ 0 w 107"/>
                <a:gd name="T7" fmla="*/ 1 h 238"/>
                <a:gd name="T8" fmla="*/ 100 w 107"/>
                <a:gd name="T9" fmla="*/ 0 h 238"/>
                <a:gd name="T10" fmla="*/ 106 w 107"/>
                <a:gd name="T11" fmla="*/ 49 h 238"/>
                <a:gd name="T12" fmla="*/ 99 w 107"/>
                <a:gd name="T13" fmla="*/ 122 h 238"/>
                <a:gd name="T14" fmla="*/ 74 w 107"/>
                <a:gd name="T15" fmla="*/ 187 h 238"/>
                <a:gd name="T16" fmla="*/ 22 w 107"/>
                <a:gd name="T17"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38">
                  <a:moveTo>
                    <a:pt x="22" y="238"/>
                  </a:moveTo>
                  <a:cubicBezTo>
                    <a:pt x="15" y="238"/>
                    <a:pt x="7" y="238"/>
                    <a:pt x="0" y="237"/>
                  </a:cubicBezTo>
                  <a:cubicBezTo>
                    <a:pt x="0" y="159"/>
                    <a:pt x="0" y="80"/>
                    <a:pt x="0" y="1"/>
                  </a:cubicBezTo>
                  <a:cubicBezTo>
                    <a:pt x="0" y="1"/>
                    <a:pt x="0" y="1"/>
                    <a:pt x="0" y="1"/>
                  </a:cubicBezTo>
                  <a:cubicBezTo>
                    <a:pt x="11" y="1"/>
                    <a:pt x="89" y="0"/>
                    <a:pt x="100" y="0"/>
                  </a:cubicBezTo>
                  <a:cubicBezTo>
                    <a:pt x="103" y="13"/>
                    <a:pt x="105" y="30"/>
                    <a:pt x="106" y="49"/>
                  </a:cubicBezTo>
                  <a:cubicBezTo>
                    <a:pt x="107" y="82"/>
                    <a:pt x="103" y="107"/>
                    <a:pt x="99" y="122"/>
                  </a:cubicBezTo>
                  <a:cubicBezTo>
                    <a:pt x="95" y="142"/>
                    <a:pt x="89" y="163"/>
                    <a:pt x="74" y="187"/>
                  </a:cubicBezTo>
                  <a:cubicBezTo>
                    <a:pt x="58" y="212"/>
                    <a:pt x="38" y="228"/>
                    <a:pt x="22" y="238"/>
                  </a:cubicBezTo>
                  <a:close/>
                </a:path>
              </a:pathLst>
            </a:custGeom>
            <a:solidFill>
              <a:srgbClr val="BD75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4" name="Freeform 61"/>
            <p:cNvSpPr/>
            <p:nvPr>
              <p:custDataLst>
                <p:tags r:id="rId37"/>
              </p:custDataLst>
            </p:nvPr>
          </p:nvSpPr>
          <p:spPr bwMode="auto">
            <a:xfrm>
              <a:off x="8058299" y="3885764"/>
              <a:ext cx="531327" cy="944581"/>
            </a:xfrm>
            <a:custGeom>
              <a:avLst/>
              <a:gdLst>
                <a:gd name="T0" fmla="*/ 27 w 106"/>
                <a:gd name="T1" fmla="*/ 1 h 189"/>
                <a:gd name="T2" fmla="*/ 28 w 106"/>
                <a:gd name="T3" fmla="*/ 14 h 189"/>
                <a:gd name="T4" fmla="*/ 51 w 106"/>
                <a:gd name="T5" fmla="*/ 15 h 189"/>
                <a:gd name="T6" fmla="*/ 86 w 106"/>
                <a:gd name="T7" fmla="*/ 71 h 189"/>
                <a:gd name="T8" fmla="*/ 51 w 106"/>
                <a:gd name="T9" fmla="*/ 131 h 189"/>
                <a:gd name="T10" fmla="*/ 19 w 106"/>
                <a:gd name="T11" fmla="*/ 153 h 189"/>
                <a:gd name="T12" fmla="*/ 10 w 106"/>
                <a:gd name="T13" fmla="*/ 169 h 189"/>
                <a:gd name="T14" fmla="*/ 0 w 106"/>
                <a:gd name="T15" fmla="*/ 189 h 189"/>
                <a:gd name="T16" fmla="*/ 21 w 106"/>
                <a:gd name="T17" fmla="*/ 171 h 189"/>
                <a:gd name="T18" fmla="*/ 92 w 106"/>
                <a:gd name="T19" fmla="*/ 99 h 189"/>
                <a:gd name="T20" fmla="*/ 88 w 106"/>
                <a:gd name="T21" fmla="*/ 30 h 189"/>
                <a:gd name="T22" fmla="*/ 51 w 106"/>
                <a:gd name="T23" fmla="*/ 2 h 189"/>
                <a:gd name="T24" fmla="*/ 27 w 106"/>
                <a:gd name="T25"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89">
                  <a:moveTo>
                    <a:pt x="27" y="1"/>
                  </a:moveTo>
                  <a:cubicBezTo>
                    <a:pt x="27" y="5"/>
                    <a:pt x="27" y="10"/>
                    <a:pt x="28" y="14"/>
                  </a:cubicBezTo>
                  <a:cubicBezTo>
                    <a:pt x="33" y="13"/>
                    <a:pt x="42" y="12"/>
                    <a:pt x="51" y="15"/>
                  </a:cubicBezTo>
                  <a:cubicBezTo>
                    <a:pt x="74" y="22"/>
                    <a:pt x="86" y="49"/>
                    <a:pt x="86" y="71"/>
                  </a:cubicBezTo>
                  <a:cubicBezTo>
                    <a:pt x="86" y="98"/>
                    <a:pt x="66" y="117"/>
                    <a:pt x="51" y="131"/>
                  </a:cubicBezTo>
                  <a:cubicBezTo>
                    <a:pt x="40" y="142"/>
                    <a:pt x="28" y="149"/>
                    <a:pt x="19" y="153"/>
                  </a:cubicBezTo>
                  <a:cubicBezTo>
                    <a:pt x="16" y="158"/>
                    <a:pt x="13" y="164"/>
                    <a:pt x="10" y="169"/>
                  </a:cubicBezTo>
                  <a:cubicBezTo>
                    <a:pt x="7" y="176"/>
                    <a:pt x="3" y="182"/>
                    <a:pt x="0" y="189"/>
                  </a:cubicBezTo>
                  <a:cubicBezTo>
                    <a:pt x="5" y="185"/>
                    <a:pt x="13" y="179"/>
                    <a:pt x="21" y="171"/>
                  </a:cubicBezTo>
                  <a:cubicBezTo>
                    <a:pt x="63" y="136"/>
                    <a:pt x="84" y="119"/>
                    <a:pt x="92" y="99"/>
                  </a:cubicBezTo>
                  <a:cubicBezTo>
                    <a:pt x="94" y="93"/>
                    <a:pt x="106" y="59"/>
                    <a:pt x="88" y="30"/>
                  </a:cubicBezTo>
                  <a:cubicBezTo>
                    <a:pt x="82" y="21"/>
                    <a:pt x="70" y="7"/>
                    <a:pt x="51" y="2"/>
                  </a:cubicBezTo>
                  <a:cubicBezTo>
                    <a:pt x="41" y="0"/>
                    <a:pt x="32" y="0"/>
                    <a:pt x="27" y="1"/>
                  </a:cubicBezTo>
                  <a:close/>
                </a:path>
              </a:pathLst>
            </a:custGeom>
            <a:solidFill>
              <a:srgbClr val="B974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5" name="Freeform 62"/>
            <p:cNvSpPr/>
            <p:nvPr>
              <p:custDataLst>
                <p:tags r:id="rId38"/>
              </p:custDataLst>
            </p:nvPr>
          </p:nvSpPr>
          <p:spPr bwMode="auto">
            <a:xfrm>
              <a:off x="7718840" y="5070180"/>
              <a:ext cx="107003" cy="70106"/>
            </a:xfrm>
            <a:custGeom>
              <a:avLst/>
              <a:gdLst>
                <a:gd name="T0" fmla="*/ 0 w 22"/>
                <a:gd name="T1" fmla="*/ 0 h 14"/>
                <a:gd name="T2" fmla="*/ 22 w 22"/>
                <a:gd name="T3" fmla="*/ 1 h 14"/>
                <a:gd name="T4" fmla="*/ 22 w 22"/>
                <a:gd name="T5" fmla="*/ 14 h 14"/>
                <a:gd name="T6" fmla="*/ 0 w 22"/>
                <a:gd name="T7" fmla="*/ 13 h 14"/>
                <a:gd name="T8" fmla="*/ 0 w 22"/>
                <a:gd name="T9" fmla="*/ 0 h 14"/>
              </a:gdLst>
              <a:ahLst/>
              <a:cxnLst>
                <a:cxn ang="0">
                  <a:pos x="T0" y="T1"/>
                </a:cxn>
                <a:cxn ang="0">
                  <a:pos x="T2" y="T3"/>
                </a:cxn>
                <a:cxn ang="0">
                  <a:pos x="T4" y="T5"/>
                </a:cxn>
                <a:cxn ang="0">
                  <a:pos x="T6" y="T7"/>
                </a:cxn>
                <a:cxn ang="0">
                  <a:pos x="T8" y="T9"/>
                </a:cxn>
              </a:cxnLst>
              <a:rect l="0" t="0" r="r" b="b"/>
              <a:pathLst>
                <a:path w="22" h="14">
                  <a:moveTo>
                    <a:pt x="0" y="0"/>
                  </a:moveTo>
                  <a:cubicBezTo>
                    <a:pt x="7" y="1"/>
                    <a:pt x="15" y="1"/>
                    <a:pt x="22" y="1"/>
                  </a:cubicBezTo>
                  <a:cubicBezTo>
                    <a:pt x="22" y="6"/>
                    <a:pt x="22" y="10"/>
                    <a:pt x="22" y="14"/>
                  </a:cubicBezTo>
                  <a:cubicBezTo>
                    <a:pt x="15" y="14"/>
                    <a:pt x="8" y="13"/>
                    <a:pt x="0" y="13"/>
                  </a:cubicBezTo>
                  <a:cubicBezTo>
                    <a:pt x="0" y="9"/>
                    <a:pt x="0" y="5"/>
                    <a:pt x="0" y="0"/>
                  </a:cubicBezTo>
                  <a:close/>
                </a:path>
              </a:pathLst>
            </a:custGeom>
            <a:solidFill>
              <a:srgbClr val="E38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6" name="Freeform 63"/>
            <p:cNvSpPr/>
            <p:nvPr>
              <p:custDataLst>
                <p:tags r:id="rId39"/>
              </p:custDataLst>
            </p:nvPr>
          </p:nvSpPr>
          <p:spPr bwMode="auto">
            <a:xfrm>
              <a:off x="7718840" y="5136596"/>
              <a:ext cx="173420" cy="295181"/>
            </a:xfrm>
            <a:custGeom>
              <a:avLst/>
              <a:gdLst>
                <a:gd name="T0" fmla="*/ 22 w 35"/>
                <a:gd name="T1" fmla="*/ 1 h 59"/>
                <a:gd name="T2" fmla="*/ 0 w 35"/>
                <a:gd name="T3" fmla="*/ 0 h 59"/>
                <a:gd name="T4" fmla="*/ 0 w 35"/>
                <a:gd name="T5" fmla="*/ 59 h 59"/>
                <a:gd name="T6" fmla="*/ 22 w 35"/>
                <a:gd name="T7" fmla="*/ 59 h 59"/>
                <a:gd name="T8" fmla="*/ 26 w 35"/>
                <a:gd name="T9" fmla="*/ 8 h 59"/>
                <a:gd name="T10" fmla="*/ 22 w 35"/>
                <a:gd name="T11" fmla="*/ 1 h 59"/>
              </a:gdLst>
              <a:ahLst/>
              <a:cxnLst>
                <a:cxn ang="0">
                  <a:pos x="T0" y="T1"/>
                </a:cxn>
                <a:cxn ang="0">
                  <a:pos x="T2" y="T3"/>
                </a:cxn>
                <a:cxn ang="0">
                  <a:pos x="T4" y="T5"/>
                </a:cxn>
                <a:cxn ang="0">
                  <a:pos x="T6" y="T7"/>
                </a:cxn>
                <a:cxn ang="0">
                  <a:pos x="T8" y="T9"/>
                </a:cxn>
                <a:cxn ang="0">
                  <a:pos x="T10" y="T11"/>
                </a:cxn>
              </a:cxnLst>
              <a:rect l="0" t="0" r="r" b="b"/>
              <a:pathLst>
                <a:path w="35" h="59">
                  <a:moveTo>
                    <a:pt x="22" y="1"/>
                  </a:moveTo>
                  <a:cubicBezTo>
                    <a:pt x="15" y="1"/>
                    <a:pt x="8" y="0"/>
                    <a:pt x="0" y="0"/>
                  </a:cubicBezTo>
                  <a:cubicBezTo>
                    <a:pt x="0" y="19"/>
                    <a:pt x="0" y="39"/>
                    <a:pt x="0" y="59"/>
                  </a:cubicBezTo>
                  <a:cubicBezTo>
                    <a:pt x="7" y="59"/>
                    <a:pt x="15" y="59"/>
                    <a:pt x="22" y="59"/>
                  </a:cubicBezTo>
                  <a:cubicBezTo>
                    <a:pt x="26" y="50"/>
                    <a:pt x="35" y="28"/>
                    <a:pt x="26" y="8"/>
                  </a:cubicBezTo>
                  <a:cubicBezTo>
                    <a:pt x="25" y="6"/>
                    <a:pt x="24" y="3"/>
                    <a:pt x="22" y="1"/>
                  </a:cubicBezTo>
                  <a:close/>
                </a:path>
              </a:pathLst>
            </a:custGeom>
            <a:solidFill>
              <a:srgbClr val="CE83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7" name="Freeform 64"/>
            <p:cNvSpPr/>
            <p:nvPr>
              <p:custDataLst>
                <p:tags r:id="rId40"/>
              </p:custDataLst>
            </p:nvPr>
          </p:nvSpPr>
          <p:spPr bwMode="auto">
            <a:xfrm>
              <a:off x="7718840" y="5431778"/>
              <a:ext cx="357907" cy="199247"/>
            </a:xfrm>
            <a:custGeom>
              <a:avLst/>
              <a:gdLst>
                <a:gd name="T0" fmla="*/ 0 w 72"/>
                <a:gd name="T1" fmla="*/ 0 h 40"/>
                <a:gd name="T2" fmla="*/ 22 w 72"/>
                <a:gd name="T3" fmla="*/ 0 h 40"/>
                <a:gd name="T4" fmla="*/ 41 w 72"/>
                <a:gd name="T5" fmla="*/ 16 h 40"/>
                <a:gd name="T6" fmla="*/ 72 w 72"/>
                <a:gd name="T7" fmla="*/ 25 h 40"/>
                <a:gd name="T8" fmla="*/ 72 w 72"/>
                <a:gd name="T9" fmla="*/ 40 h 40"/>
                <a:gd name="T10" fmla="*/ 0 w 72"/>
                <a:gd name="T11" fmla="*/ 40 h 40"/>
                <a:gd name="T12" fmla="*/ 0 w 72"/>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72" h="40">
                  <a:moveTo>
                    <a:pt x="0" y="0"/>
                  </a:moveTo>
                  <a:cubicBezTo>
                    <a:pt x="7" y="0"/>
                    <a:pt x="15" y="0"/>
                    <a:pt x="22" y="0"/>
                  </a:cubicBezTo>
                  <a:cubicBezTo>
                    <a:pt x="26" y="4"/>
                    <a:pt x="32" y="11"/>
                    <a:pt x="41" y="16"/>
                  </a:cubicBezTo>
                  <a:cubicBezTo>
                    <a:pt x="54" y="23"/>
                    <a:pt x="65" y="24"/>
                    <a:pt x="72" y="25"/>
                  </a:cubicBezTo>
                  <a:cubicBezTo>
                    <a:pt x="72" y="30"/>
                    <a:pt x="72" y="35"/>
                    <a:pt x="72" y="40"/>
                  </a:cubicBezTo>
                  <a:cubicBezTo>
                    <a:pt x="48" y="40"/>
                    <a:pt x="24" y="40"/>
                    <a:pt x="0" y="40"/>
                  </a:cubicBezTo>
                  <a:cubicBezTo>
                    <a:pt x="0" y="27"/>
                    <a:pt x="0" y="13"/>
                    <a:pt x="0" y="0"/>
                  </a:cubicBezTo>
                  <a:close/>
                </a:path>
              </a:pathLst>
            </a:custGeom>
            <a:solidFill>
              <a:srgbClr val="BE7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8" name="Freeform 65"/>
            <p:cNvSpPr/>
            <p:nvPr>
              <p:custDataLst>
                <p:tags r:id="rId41"/>
              </p:custDataLst>
            </p:nvPr>
          </p:nvSpPr>
          <p:spPr bwMode="auto">
            <a:xfrm>
              <a:off x="7202272" y="3749242"/>
              <a:ext cx="516568" cy="140211"/>
            </a:xfrm>
            <a:custGeom>
              <a:avLst/>
              <a:gdLst>
                <a:gd name="T0" fmla="*/ 3 w 103"/>
                <a:gd name="T1" fmla="*/ 28 h 28"/>
                <a:gd name="T2" fmla="*/ 103 w 103"/>
                <a:gd name="T3" fmla="*/ 28 h 28"/>
                <a:gd name="T4" fmla="*/ 103 w 103"/>
                <a:gd name="T5" fmla="*/ 0 h 28"/>
                <a:gd name="T6" fmla="*/ 0 w 103"/>
                <a:gd name="T7" fmla="*/ 0 h 28"/>
                <a:gd name="T8" fmla="*/ 3 w 103"/>
                <a:gd name="T9" fmla="*/ 28 h 28"/>
              </a:gdLst>
              <a:ahLst/>
              <a:cxnLst>
                <a:cxn ang="0">
                  <a:pos x="T0" y="T1"/>
                </a:cxn>
                <a:cxn ang="0">
                  <a:pos x="T2" y="T3"/>
                </a:cxn>
                <a:cxn ang="0">
                  <a:pos x="T4" y="T5"/>
                </a:cxn>
                <a:cxn ang="0">
                  <a:pos x="T6" y="T7"/>
                </a:cxn>
                <a:cxn ang="0">
                  <a:pos x="T8" y="T9"/>
                </a:cxn>
              </a:cxnLst>
              <a:rect l="0" t="0" r="r" b="b"/>
              <a:pathLst>
                <a:path w="103" h="28">
                  <a:moveTo>
                    <a:pt x="3" y="28"/>
                  </a:moveTo>
                  <a:cubicBezTo>
                    <a:pt x="37" y="28"/>
                    <a:pt x="70" y="28"/>
                    <a:pt x="103" y="28"/>
                  </a:cubicBezTo>
                  <a:cubicBezTo>
                    <a:pt x="103" y="19"/>
                    <a:pt x="103" y="9"/>
                    <a:pt x="103" y="0"/>
                  </a:cubicBezTo>
                  <a:cubicBezTo>
                    <a:pt x="69" y="0"/>
                    <a:pt x="35" y="0"/>
                    <a:pt x="0" y="0"/>
                  </a:cubicBezTo>
                  <a:cubicBezTo>
                    <a:pt x="1" y="9"/>
                    <a:pt x="2" y="18"/>
                    <a:pt x="3" y="28"/>
                  </a:cubicBezTo>
                  <a:close/>
                </a:path>
              </a:pathLst>
            </a:custGeom>
            <a:solidFill>
              <a:srgbClr val="DB88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9" name="Freeform 66"/>
            <p:cNvSpPr/>
            <p:nvPr>
              <p:custDataLst>
                <p:tags r:id="rId42"/>
              </p:custDataLst>
            </p:nvPr>
          </p:nvSpPr>
          <p:spPr bwMode="auto">
            <a:xfrm>
              <a:off x="7180133" y="3889454"/>
              <a:ext cx="538706" cy="1191796"/>
            </a:xfrm>
            <a:custGeom>
              <a:avLst/>
              <a:gdLst>
                <a:gd name="T0" fmla="*/ 107 w 107"/>
                <a:gd name="T1" fmla="*/ 7 h 238"/>
                <a:gd name="T2" fmla="*/ 107 w 107"/>
                <a:gd name="T3" fmla="*/ 0 h 238"/>
                <a:gd name="T4" fmla="*/ 7 w 107"/>
                <a:gd name="T5" fmla="*/ 0 h 238"/>
                <a:gd name="T6" fmla="*/ 1 w 107"/>
                <a:gd name="T7" fmla="*/ 49 h 238"/>
                <a:gd name="T8" fmla="*/ 8 w 107"/>
                <a:gd name="T9" fmla="*/ 121 h 238"/>
                <a:gd name="T10" fmla="*/ 33 w 107"/>
                <a:gd name="T11" fmla="*/ 186 h 238"/>
                <a:gd name="T12" fmla="*/ 85 w 107"/>
                <a:gd name="T13" fmla="*/ 238 h 238"/>
                <a:gd name="T14" fmla="*/ 107 w 107"/>
                <a:gd name="T15" fmla="*/ 236 h 238"/>
                <a:gd name="T16" fmla="*/ 107 w 107"/>
                <a:gd name="T17" fmla="*/ 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38">
                  <a:moveTo>
                    <a:pt x="107" y="7"/>
                  </a:moveTo>
                  <a:cubicBezTo>
                    <a:pt x="107" y="5"/>
                    <a:pt x="107" y="2"/>
                    <a:pt x="107" y="0"/>
                  </a:cubicBezTo>
                  <a:cubicBezTo>
                    <a:pt x="74" y="0"/>
                    <a:pt x="41" y="0"/>
                    <a:pt x="7" y="0"/>
                  </a:cubicBezTo>
                  <a:cubicBezTo>
                    <a:pt x="5" y="12"/>
                    <a:pt x="2" y="29"/>
                    <a:pt x="1" y="49"/>
                  </a:cubicBezTo>
                  <a:cubicBezTo>
                    <a:pt x="0" y="81"/>
                    <a:pt x="4" y="107"/>
                    <a:pt x="8" y="121"/>
                  </a:cubicBezTo>
                  <a:cubicBezTo>
                    <a:pt x="12" y="141"/>
                    <a:pt x="18" y="162"/>
                    <a:pt x="33" y="186"/>
                  </a:cubicBezTo>
                  <a:cubicBezTo>
                    <a:pt x="49" y="211"/>
                    <a:pt x="69" y="227"/>
                    <a:pt x="85" y="238"/>
                  </a:cubicBezTo>
                  <a:cubicBezTo>
                    <a:pt x="92" y="237"/>
                    <a:pt x="100" y="237"/>
                    <a:pt x="107" y="236"/>
                  </a:cubicBezTo>
                  <a:cubicBezTo>
                    <a:pt x="107" y="160"/>
                    <a:pt x="107" y="84"/>
                    <a:pt x="107" y="7"/>
                  </a:cubicBezTo>
                </a:path>
              </a:pathLst>
            </a:custGeom>
            <a:solidFill>
              <a:srgbClr val="C97E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0" name="Freeform 67"/>
            <p:cNvSpPr/>
            <p:nvPr>
              <p:custDataLst>
                <p:tags r:id="rId43"/>
              </p:custDataLst>
            </p:nvPr>
          </p:nvSpPr>
          <p:spPr bwMode="auto">
            <a:xfrm>
              <a:off x="6844364" y="3885764"/>
              <a:ext cx="531327" cy="944581"/>
            </a:xfrm>
            <a:custGeom>
              <a:avLst/>
              <a:gdLst>
                <a:gd name="T0" fmla="*/ 79 w 106"/>
                <a:gd name="T1" fmla="*/ 1 h 189"/>
                <a:gd name="T2" fmla="*/ 78 w 106"/>
                <a:gd name="T3" fmla="*/ 15 h 189"/>
                <a:gd name="T4" fmla="*/ 55 w 106"/>
                <a:gd name="T5" fmla="*/ 15 h 189"/>
                <a:gd name="T6" fmla="*/ 20 w 106"/>
                <a:gd name="T7" fmla="*/ 71 h 189"/>
                <a:gd name="T8" fmla="*/ 55 w 106"/>
                <a:gd name="T9" fmla="*/ 131 h 189"/>
                <a:gd name="T10" fmla="*/ 87 w 106"/>
                <a:gd name="T11" fmla="*/ 153 h 189"/>
                <a:gd name="T12" fmla="*/ 96 w 106"/>
                <a:gd name="T13" fmla="*/ 170 h 189"/>
                <a:gd name="T14" fmla="*/ 106 w 106"/>
                <a:gd name="T15" fmla="*/ 189 h 189"/>
                <a:gd name="T16" fmla="*/ 85 w 106"/>
                <a:gd name="T17" fmla="*/ 172 h 189"/>
                <a:gd name="T18" fmla="*/ 14 w 106"/>
                <a:gd name="T19" fmla="*/ 99 h 189"/>
                <a:gd name="T20" fmla="*/ 18 w 106"/>
                <a:gd name="T21" fmla="*/ 31 h 189"/>
                <a:gd name="T22" fmla="*/ 55 w 106"/>
                <a:gd name="T23" fmla="*/ 3 h 189"/>
                <a:gd name="T24" fmla="*/ 79 w 106"/>
                <a:gd name="T25"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89">
                  <a:moveTo>
                    <a:pt x="79" y="1"/>
                  </a:moveTo>
                  <a:cubicBezTo>
                    <a:pt x="79" y="6"/>
                    <a:pt x="79" y="10"/>
                    <a:pt x="78" y="15"/>
                  </a:cubicBezTo>
                  <a:cubicBezTo>
                    <a:pt x="73" y="13"/>
                    <a:pt x="64" y="12"/>
                    <a:pt x="55" y="15"/>
                  </a:cubicBezTo>
                  <a:cubicBezTo>
                    <a:pt x="33" y="22"/>
                    <a:pt x="20" y="49"/>
                    <a:pt x="20" y="71"/>
                  </a:cubicBezTo>
                  <a:cubicBezTo>
                    <a:pt x="20" y="99"/>
                    <a:pt x="40" y="118"/>
                    <a:pt x="55" y="131"/>
                  </a:cubicBezTo>
                  <a:cubicBezTo>
                    <a:pt x="66" y="142"/>
                    <a:pt x="78" y="149"/>
                    <a:pt x="87" y="153"/>
                  </a:cubicBezTo>
                  <a:cubicBezTo>
                    <a:pt x="90" y="158"/>
                    <a:pt x="93" y="164"/>
                    <a:pt x="96" y="170"/>
                  </a:cubicBezTo>
                  <a:cubicBezTo>
                    <a:pt x="99" y="176"/>
                    <a:pt x="103" y="183"/>
                    <a:pt x="106" y="189"/>
                  </a:cubicBezTo>
                  <a:cubicBezTo>
                    <a:pt x="101" y="185"/>
                    <a:pt x="93" y="179"/>
                    <a:pt x="85" y="172"/>
                  </a:cubicBezTo>
                  <a:cubicBezTo>
                    <a:pt x="43" y="137"/>
                    <a:pt x="22" y="119"/>
                    <a:pt x="14" y="99"/>
                  </a:cubicBezTo>
                  <a:cubicBezTo>
                    <a:pt x="12" y="93"/>
                    <a:pt x="0" y="59"/>
                    <a:pt x="18" y="31"/>
                  </a:cubicBezTo>
                  <a:cubicBezTo>
                    <a:pt x="24" y="21"/>
                    <a:pt x="36" y="8"/>
                    <a:pt x="55" y="3"/>
                  </a:cubicBezTo>
                  <a:cubicBezTo>
                    <a:pt x="65" y="0"/>
                    <a:pt x="74" y="0"/>
                    <a:pt x="79" y="1"/>
                  </a:cubicBezTo>
                  <a:close/>
                </a:path>
              </a:pathLst>
            </a:custGeom>
            <a:solidFill>
              <a:srgbClr val="C18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1" name="Freeform 68"/>
            <p:cNvSpPr/>
            <p:nvPr>
              <p:custDataLst>
                <p:tags r:id="rId44"/>
              </p:custDataLst>
            </p:nvPr>
          </p:nvSpPr>
          <p:spPr bwMode="auto">
            <a:xfrm>
              <a:off x="7608146" y="5070180"/>
              <a:ext cx="110693" cy="70106"/>
            </a:xfrm>
            <a:custGeom>
              <a:avLst/>
              <a:gdLst>
                <a:gd name="T0" fmla="*/ 22 w 22"/>
                <a:gd name="T1" fmla="*/ 0 h 14"/>
                <a:gd name="T2" fmla="*/ 0 w 22"/>
                <a:gd name="T3" fmla="*/ 2 h 14"/>
                <a:gd name="T4" fmla="*/ 0 w 22"/>
                <a:gd name="T5" fmla="*/ 14 h 14"/>
                <a:gd name="T6" fmla="*/ 22 w 22"/>
                <a:gd name="T7" fmla="*/ 13 h 14"/>
                <a:gd name="T8" fmla="*/ 22 w 22"/>
                <a:gd name="T9" fmla="*/ 0 h 14"/>
              </a:gdLst>
              <a:ahLst/>
              <a:cxnLst>
                <a:cxn ang="0">
                  <a:pos x="T0" y="T1"/>
                </a:cxn>
                <a:cxn ang="0">
                  <a:pos x="T2" y="T3"/>
                </a:cxn>
                <a:cxn ang="0">
                  <a:pos x="T4" y="T5"/>
                </a:cxn>
                <a:cxn ang="0">
                  <a:pos x="T6" y="T7"/>
                </a:cxn>
                <a:cxn ang="0">
                  <a:pos x="T8" y="T9"/>
                </a:cxn>
              </a:cxnLst>
              <a:rect l="0" t="0" r="r" b="b"/>
              <a:pathLst>
                <a:path w="22" h="14">
                  <a:moveTo>
                    <a:pt x="22" y="0"/>
                  </a:moveTo>
                  <a:cubicBezTo>
                    <a:pt x="15" y="1"/>
                    <a:pt x="7" y="1"/>
                    <a:pt x="0" y="2"/>
                  </a:cubicBezTo>
                  <a:cubicBezTo>
                    <a:pt x="0" y="6"/>
                    <a:pt x="0" y="10"/>
                    <a:pt x="0" y="14"/>
                  </a:cubicBezTo>
                  <a:cubicBezTo>
                    <a:pt x="7" y="14"/>
                    <a:pt x="15" y="13"/>
                    <a:pt x="22" y="13"/>
                  </a:cubicBezTo>
                  <a:cubicBezTo>
                    <a:pt x="22" y="9"/>
                    <a:pt x="22" y="5"/>
                    <a:pt x="22" y="0"/>
                  </a:cubicBezTo>
                  <a:close/>
                </a:path>
              </a:pathLst>
            </a:custGeom>
            <a:solidFill>
              <a:srgbClr val="F3A5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2" name="Freeform 69"/>
            <p:cNvSpPr/>
            <p:nvPr>
              <p:custDataLst>
                <p:tags r:id="rId45"/>
              </p:custDataLst>
            </p:nvPr>
          </p:nvSpPr>
          <p:spPr bwMode="auto">
            <a:xfrm>
              <a:off x="7541731" y="5136596"/>
              <a:ext cx="177109" cy="295181"/>
            </a:xfrm>
            <a:custGeom>
              <a:avLst/>
              <a:gdLst>
                <a:gd name="T0" fmla="*/ 13 w 35"/>
                <a:gd name="T1" fmla="*/ 1 h 59"/>
                <a:gd name="T2" fmla="*/ 35 w 35"/>
                <a:gd name="T3" fmla="*/ 0 h 59"/>
                <a:gd name="T4" fmla="*/ 35 w 35"/>
                <a:gd name="T5" fmla="*/ 59 h 59"/>
                <a:gd name="T6" fmla="*/ 13 w 35"/>
                <a:gd name="T7" fmla="*/ 59 h 59"/>
                <a:gd name="T8" fmla="*/ 9 w 35"/>
                <a:gd name="T9" fmla="*/ 8 h 59"/>
                <a:gd name="T10" fmla="*/ 13 w 35"/>
                <a:gd name="T11" fmla="*/ 1 h 59"/>
              </a:gdLst>
              <a:ahLst/>
              <a:cxnLst>
                <a:cxn ang="0">
                  <a:pos x="T0" y="T1"/>
                </a:cxn>
                <a:cxn ang="0">
                  <a:pos x="T2" y="T3"/>
                </a:cxn>
                <a:cxn ang="0">
                  <a:pos x="T4" y="T5"/>
                </a:cxn>
                <a:cxn ang="0">
                  <a:pos x="T6" y="T7"/>
                </a:cxn>
                <a:cxn ang="0">
                  <a:pos x="T8" y="T9"/>
                </a:cxn>
                <a:cxn ang="0">
                  <a:pos x="T10" y="T11"/>
                </a:cxn>
              </a:cxnLst>
              <a:rect l="0" t="0" r="r" b="b"/>
              <a:pathLst>
                <a:path w="35" h="59">
                  <a:moveTo>
                    <a:pt x="13" y="1"/>
                  </a:moveTo>
                  <a:cubicBezTo>
                    <a:pt x="20" y="1"/>
                    <a:pt x="28" y="0"/>
                    <a:pt x="35" y="0"/>
                  </a:cubicBezTo>
                  <a:cubicBezTo>
                    <a:pt x="35" y="19"/>
                    <a:pt x="35" y="39"/>
                    <a:pt x="35" y="59"/>
                  </a:cubicBezTo>
                  <a:cubicBezTo>
                    <a:pt x="28" y="59"/>
                    <a:pt x="20" y="59"/>
                    <a:pt x="13" y="59"/>
                  </a:cubicBezTo>
                  <a:cubicBezTo>
                    <a:pt x="9" y="50"/>
                    <a:pt x="0" y="29"/>
                    <a:pt x="9" y="8"/>
                  </a:cubicBezTo>
                  <a:cubicBezTo>
                    <a:pt x="10" y="6"/>
                    <a:pt x="11" y="3"/>
                    <a:pt x="13" y="1"/>
                  </a:cubicBezTo>
                  <a:close/>
                </a:path>
              </a:pathLst>
            </a:custGeom>
            <a:solidFill>
              <a:srgbClr val="DE87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3" name="Freeform 70"/>
            <p:cNvSpPr/>
            <p:nvPr>
              <p:custDataLst>
                <p:tags r:id="rId46"/>
              </p:custDataLst>
            </p:nvPr>
          </p:nvSpPr>
          <p:spPr bwMode="auto">
            <a:xfrm>
              <a:off x="7357242" y="5431778"/>
              <a:ext cx="361598" cy="199247"/>
            </a:xfrm>
            <a:custGeom>
              <a:avLst/>
              <a:gdLst>
                <a:gd name="T0" fmla="*/ 72 w 72"/>
                <a:gd name="T1" fmla="*/ 0 h 40"/>
                <a:gd name="T2" fmla="*/ 50 w 72"/>
                <a:gd name="T3" fmla="*/ 0 h 40"/>
                <a:gd name="T4" fmla="*/ 31 w 72"/>
                <a:gd name="T5" fmla="*/ 16 h 40"/>
                <a:gd name="T6" fmla="*/ 0 w 72"/>
                <a:gd name="T7" fmla="*/ 25 h 40"/>
                <a:gd name="T8" fmla="*/ 0 w 72"/>
                <a:gd name="T9" fmla="*/ 40 h 40"/>
                <a:gd name="T10" fmla="*/ 72 w 72"/>
                <a:gd name="T11" fmla="*/ 40 h 40"/>
                <a:gd name="T12" fmla="*/ 72 w 72"/>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72" h="40">
                  <a:moveTo>
                    <a:pt x="72" y="0"/>
                  </a:moveTo>
                  <a:cubicBezTo>
                    <a:pt x="65" y="0"/>
                    <a:pt x="57" y="0"/>
                    <a:pt x="50" y="0"/>
                  </a:cubicBezTo>
                  <a:cubicBezTo>
                    <a:pt x="46" y="4"/>
                    <a:pt x="40" y="11"/>
                    <a:pt x="31" y="16"/>
                  </a:cubicBezTo>
                  <a:cubicBezTo>
                    <a:pt x="18" y="23"/>
                    <a:pt x="7" y="24"/>
                    <a:pt x="0" y="25"/>
                  </a:cubicBezTo>
                  <a:cubicBezTo>
                    <a:pt x="0" y="30"/>
                    <a:pt x="0" y="35"/>
                    <a:pt x="0" y="40"/>
                  </a:cubicBezTo>
                  <a:cubicBezTo>
                    <a:pt x="24" y="40"/>
                    <a:pt x="48" y="40"/>
                    <a:pt x="72" y="40"/>
                  </a:cubicBezTo>
                  <a:cubicBezTo>
                    <a:pt x="72" y="27"/>
                    <a:pt x="72" y="13"/>
                    <a:pt x="72" y="0"/>
                  </a:cubicBezTo>
                  <a:close/>
                </a:path>
              </a:pathLst>
            </a:custGeom>
            <a:solidFill>
              <a:srgbClr val="C47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4" name="Line 71"/>
            <p:cNvSpPr>
              <a:spLocks noChangeShapeType="1"/>
            </p:cNvSpPr>
            <p:nvPr>
              <p:custDataLst>
                <p:tags r:id="rId47"/>
              </p:custDataLst>
            </p:nvPr>
          </p:nvSpPr>
          <p:spPr bwMode="auto">
            <a:xfrm>
              <a:off x="7718840" y="513659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5" name="Line 72"/>
            <p:cNvSpPr>
              <a:spLocks noChangeShapeType="1"/>
            </p:cNvSpPr>
            <p:nvPr>
              <p:custDataLst>
                <p:tags r:id="rId48"/>
              </p:custDataLst>
            </p:nvPr>
          </p:nvSpPr>
          <p:spPr bwMode="auto">
            <a:xfrm>
              <a:off x="7718840" y="513659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6" name="Line 73"/>
            <p:cNvSpPr>
              <a:spLocks noChangeShapeType="1"/>
            </p:cNvSpPr>
            <p:nvPr>
              <p:custDataLst>
                <p:tags r:id="rId49"/>
              </p:custDataLst>
            </p:nvPr>
          </p:nvSpPr>
          <p:spPr bwMode="auto">
            <a:xfrm>
              <a:off x="7718840" y="37492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7" name="Line 74"/>
            <p:cNvSpPr>
              <a:spLocks noChangeShapeType="1"/>
            </p:cNvSpPr>
            <p:nvPr>
              <p:custDataLst>
                <p:tags r:id="rId50"/>
              </p:custDataLst>
            </p:nvPr>
          </p:nvSpPr>
          <p:spPr bwMode="auto">
            <a:xfrm>
              <a:off x="7718840" y="37492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8" name="Rectangle 75"/>
            <p:cNvSpPr>
              <a:spLocks noChangeArrowheads="1"/>
            </p:cNvSpPr>
            <p:nvPr>
              <p:custDataLst>
                <p:tags r:id="rId51"/>
              </p:custDataLst>
            </p:nvPr>
          </p:nvSpPr>
          <p:spPr bwMode="auto">
            <a:xfrm>
              <a:off x="7482695" y="5693752"/>
              <a:ext cx="228766" cy="2250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09" name="Freeform 76"/>
            <p:cNvSpPr/>
            <p:nvPr>
              <p:custDataLst>
                <p:tags r:id="rId52"/>
              </p:custDataLst>
            </p:nvPr>
          </p:nvSpPr>
          <p:spPr bwMode="auto">
            <a:xfrm>
              <a:off x="7279757" y="3889454"/>
              <a:ext cx="428013" cy="1191796"/>
            </a:xfrm>
            <a:custGeom>
              <a:avLst/>
              <a:gdLst>
                <a:gd name="T0" fmla="*/ 30 w 85"/>
                <a:gd name="T1" fmla="*/ 0 h 238"/>
                <a:gd name="T2" fmla="*/ 30 w 85"/>
                <a:gd name="T3" fmla="*/ 131 h 238"/>
                <a:gd name="T4" fmla="*/ 85 w 85"/>
                <a:gd name="T5" fmla="*/ 238 h 238"/>
                <a:gd name="T6" fmla="*/ 73 w 85"/>
                <a:gd name="T7" fmla="*/ 238 h 238"/>
                <a:gd name="T8" fmla="*/ 34 w 85"/>
                <a:gd name="T9" fmla="*/ 188 h 238"/>
                <a:gd name="T10" fmla="*/ 1 w 85"/>
                <a:gd name="T11" fmla="*/ 73 h 238"/>
                <a:gd name="T12" fmla="*/ 9 w 85"/>
                <a:gd name="T13" fmla="*/ 0 h 238"/>
                <a:gd name="T14" fmla="*/ 30 w 85"/>
                <a:gd name="T15" fmla="*/ 0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238">
                  <a:moveTo>
                    <a:pt x="30" y="0"/>
                  </a:moveTo>
                  <a:cubicBezTo>
                    <a:pt x="24" y="24"/>
                    <a:pt x="16" y="72"/>
                    <a:pt x="30" y="131"/>
                  </a:cubicBezTo>
                  <a:cubicBezTo>
                    <a:pt x="44" y="183"/>
                    <a:pt x="69" y="219"/>
                    <a:pt x="85" y="238"/>
                  </a:cubicBezTo>
                  <a:cubicBezTo>
                    <a:pt x="81" y="238"/>
                    <a:pt x="77" y="238"/>
                    <a:pt x="73" y="238"/>
                  </a:cubicBezTo>
                  <a:cubicBezTo>
                    <a:pt x="62" y="227"/>
                    <a:pt x="47" y="211"/>
                    <a:pt x="34" y="188"/>
                  </a:cubicBezTo>
                  <a:cubicBezTo>
                    <a:pt x="27" y="176"/>
                    <a:pt x="3" y="133"/>
                    <a:pt x="1" y="73"/>
                  </a:cubicBezTo>
                  <a:cubicBezTo>
                    <a:pt x="0" y="55"/>
                    <a:pt x="1" y="30"/>
                    <a:pt x="9" y="0"/>
                  </a:cubicBezTo>
                  <a:cubicBezTo>
                    <a:pt x="16" y="0"/>
                    <a:pt x="23" y="0"/>
                    <a:pt x="30" y="0"/>
                  </a:cubicBezTo>
                  <a:close/>
                </a:path>
              </a:pathLst>
            </a:custGeom>
            <a:solidFill>
              <a:srgbClr val="D79E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0" name="Freeform 77"/>
            <p:cNvSpPr/>
            <p:nvPr>
              <p:custDataLst>
                <p:tags r:id="rId53"/>
              </p:custDataLst>
            </p:nvPr>
          </p:nvSpPr>
          <p:spPr bwMode="auto">
            <a:xfrm>
              <a:off x="7733599" y="4110840"/>
              <a:ext cx="254594" cy="494430"/>
            </a:xfrm>
            <a:custGeom>
              <a:avLst/>
              <a:gdLst>
                <a:gd name="T0" fmla="*/ 0 w 51"/>
                <a:gd name="T1" fmla="*/ 0 h 99"/>
                <a:gd name="T2" fmla="*/ 0 w 51"/>
                <a:gd name="T3" fmla="*/ 79 h 99"/>
                <a:gd name="T4" fmla="*/ 30 w 51"/>
                <a:gd name="T5" fmla="*/ 99 h 99"/>
                <a:gd name="T6" fmla="*/ 25 w 51"/>
                <a:gd name="T7" fmla="*/ 67 h 99"/>
                <a:gd name="T8" fmla="*/ 51 w 51"/>
                <a:gd name="T9" fmla="*/ 39 h 99"/>
                <a:gd name="T10" fmla="*/ 13 w 51"/>
                <a:gd name="T11" fmla="*/ 37 h 99"/>
                <a:gd name="T12" fmla="*/ 0 w 51"/>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51" h="99">
                  <a:moveTo>
                    <a:pt x="0" y="0"/>
                  </a:moveTo>
                  <a:cubicBezTo>
                    <a:pt x="0" y="26"/>
                    <a:pt x="0" y="52"/>
                    <a:pt x="0" y="79"/>
                  </a:cubicBezTo>
                  <a:cubicBezTo>
                    <a:pt x="10" y="86"/>
                    <a:pt x="20" y="93"/>
                    <a:pt x="30" y="99"/>
                  </a:cubicBezTo>
                  <a:cubicBezTo>
                    <a:pt x="28" y="88"/>
                    <a:pt x="27" y="78"/>
                    <a:pt x="25" y="67"/>
                  </a:cubicBezTo>
                  <a:cubicBezTo>
                    <a:pt x="34" y="57"/>
                    <a:pt x="43" y="48"/>
                    <a:pt x="51" y="39"/>
                  </a:cubicBezTo>
                  <a:cubicBezTo>
                    <a:pt x="39" y="38"/>
                    <a:pt x="26" y="37"/>
                    <a:pt x="13" y="37"/>
                  </a:cubicBezTo>
                  <a:cubicBezTo>
                    <a:pt x="9" y="24"/>
                    <a:pt x="5" y="12"/>
                    <a:pt x="0" y="0"/>
                  </a:cubicBezTo>
                  <a:close/>
                </a:path>
              </a:pathLst>
            </a:custGeom>
            <a:solidFill>
              <a:srgbClr val="9E61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1" name="Freeform 78"/>
            <p:cNvSpPr/>
            <p:nvPr>
              <p:custDataLst>
                <p:tags r:id="rId54"/>
              </p:custDataLst>
            </p:nvPr>
          </p:nvSpPr>
          <p:spPr bwMode="auto">
            <a:xfrm>
              <a:off x="7475314" y="4110840"/>
              <a:ext cx="258283" cy="494430"/>
            </a:xfrm>
            <a:custGeom>
              <a:avLst/>
              <a:gdLst>
                <a:gd name="T0" fmla="*/ 51 w 51"/>
                <a:gd name="T1" fmla="*/ 0 h 99"/>
                <a:gd name="T2" fmla="*/ 51 w 51"/>
                <a:gd name="T3" fmla="*/ 79 h 99"/>
                <a:gd name="T4" fmla="*/ 22 w 51"/>
                <a:gd name="T5" fmla="*/ 99 h 99"/>
                <a:gd name="T6" fmla="*/ 27 w 51"/>
                <a:gd name="T7" fmla="*/ 67 h 99"/>
                <a:gd name="T8" fmla="*/ 0 w 51"/>
                <a:gd name="T9" fmla="*/ 39 h 99"/>
                <a:gd name="T10" fmla="*/ 38 w 51"/>
                <a:gd name="T11" fmla="*/ 37 h 99"/>
                <a:gd name="T12" fmla="*/ 51 w 51"/>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51" h="99">
                  <a:moveTo>
                    <a:pt x="51" y="0"/>
                  </a:moveTo>
                  <a:cubicBezTo>
                    <a:pt x="51" y="26"/>
                    <a:pt x="51" y="52"/>
                    <a:pt x="51" y="79"/>
                  </a:cubicBezTo>
                  <a:cubicBezTo>
                    <a:pt x="41" y="86"/>
                    <a:pt x="31" y="93"/>
                    <a:pt x="22" y="99"/>
                  </a:cubicBezTo>
                  <a:cubicBezTo>
                    <a:pt x="23" y="88"/>
                    <a:pt x="25" y="78"/>
                    <a:pt x="27" y="67"/>
                  </a:cubicBezTo>
                  <a:cubicBezTo>
                    <a:pt x="18" y="57"/>
                    <a:pt x="9" y="48"/>
                    <a:pt x="0" y="39"/>
                  </a:cubicBezTo>
                  <a:cubicBezTo>
                    <a:pt x="13" y="38"/>
                    <a:pt x="26" y="37"/>
                    <a:pt x="38" y="37"/>
                  </a:cubicBezTo>
                  <a:cubicBezTo>
                    <a:pt x="43" y="24"/>
                    <a:pt x="47" y="12"/>
                    <a:pt x="51" y="0"/>
                  </a:cubicBezTo>
                  <a:close/>
                </a:path>
              </a:pathLst>
            </a:custGeom>
            <a:solidFill>
              <a:srgbClr val="A566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2" name="文本框 311"/>
            <p:cNvSpPr txBox="1"/>
            <p:nvPr>
              <p:custDataLst>
                <p:tags r:id="rId55"/>
              </p:custDataLst>
            </p:nvPr>
          </p:nvSpPr>
          <p:spPr>
            <a:xfrm>
              <a:off x="7505162" y="5572860"/>
              <a:ext cx="393640" cy="400109"/>
            </a:xfrm>
            <a:prstGeom prst="rect">
              <a:avLst/>
            </a:prstGeom>
            <a:noFill/>
          </p:spPr>
          <p:txBody>
            <a:bodyPr wrap="square" rtlCol="0"/>
            <a:p>
              <a:r>
                <a:rPr lang="en-US" altLang="zh-CN" sz="750" b="1" dirty="0">
                  <a:solidFill>
                    <a:schemeClr val="dk1"/>
                  </a:solidFill>
                </a:rPr>
                <a:t>3</a:t>
              </a:r>
              <a:endParaRPr lang="en-US" altLang="zh-CN" sz="750" b="1" dirty="0">
                <a:solidFill>
                  <a:schemeClr val="dk1"/>
                </a:solidFill>
              </a:endParaRPr>
            </a:p>
          </p:txBody>
        </p:sp>
      </p:grpSp>
      <p:sp>
        <p:nvSpPr>
          <p:cNvPr id="317" name="任意多边形 316"/>
          <p:cNvSpPr/>
          <p:nvPr>
            <p:custDataLst>
              <p:tags r:id="rId56"/>
            </p:custDataLst>
          </p:nvPr>
        </p:nvSpPr>
        <p:spPr>
          <a:xfrm>
            <a:off x="6146358" y="4353304"/>
            <a:ext cx="1170944" cy="659110"/>
          </a:xfrm>
          <a:custGeom>
            <a:avLst/>
            <a:gdLst>
              <a:gd name="connsiteX0" fmla="*/ 152566 w 1528867"/>
              <a:gd name="connsiteY0" fmla="*/ 0 h 1125101"/>
              <a:gd name="connsiteX1" fmla="*/ 1376301 w 1528867"/>
              <a:gd name="connsiteY1" fmla="*/ 0 h 1125101"/>
              <a:gd name="connsiteX2" fmla="*/ 1528867 w 1528867"/>
              <a:gd name="connsiteY2" fmla="*/ 152566 h 1125101"/>
              <a:gd name="connsiteX3" fmla="*/ 1528867 w 1528867"/>
              <a:gd name="connsiteY3" fmla="*/ 762811 h 1125101"/>
              <a:gd name="connsiteX4" fmla="*/ 1376301 w 1528867"/>
              <a:gd name="connsiteY4" fmla="*/ 915377 h 1125101"/>
              <a:gd name="connsiteX5" fmla="*/ 840851 w 1528867"/>
              <a:gd name="connsiteY5" fmla="*/ 915377 h 1125101"/>
              <a:gd name="connsiteX6" fmla="*/ 764243 w 1528867"/>
              <a:gd name="connsiteY6" fmla="*/ 1125101 h 1125101"/>
              <a:gd name="connsiteX7" fmla="*/ 687636 w 1528867"/>
              <a:gd name="connsiteY7" fmla="*/ 915377 h 1125101"/>
              <a:gd name="connsiteX8" fmla="*/ 152566 w 1528867"/>
              <a:gd name="connsiteY8" fmla="*/ 915377 h 1125101"/>
              <a:gd name="connsiteX9" fmla="*/ 0 w 1528867"/>
              <a:gd name="connsiteY9" fmla="*/ 762811 h 1125101"/>
              <a:gd name="connsiteX10" fmla="*/ 0 w 1528867"/>
              <a:gd name="connsiteY10" fmla="*/ 152566 h 1125101"/>
              <a:gd name="connsiteX11" fmla="*/ 152566 w 1528867"/>
              <a:gd name="connsiteY11" fmla="*/ 0 h 11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8867" h="1125101">
                <a:moveTo>
                  <a:pt x="152566" y="0"/>
                </a:moveTo>
                <a:lnTo>
                  <a:pt x="1376301" y="0"/>
                </a:lnTo>
                <a:cubicBezTo>
                  <a:pt x="1460561" y="0"/>
                  <a:pt x="1528867" y="68306"/>
                  <a:pt x="1528867" y="152566"/>
                </a:cubicBezTo>
                <a:lnTo>
                  <a:pt x="1528867" y="762811"/>
                </a:lnTo>
                <a:cubicBezTo>
                  <a:pt x="1528867" y="847071"/>
                  <a:pt x="1460561" y="915377"/>
                  <a:pt x="1376301" y="915377"/>
                </a:cubicBezTo>
                <a:lnTo>
                  <a:pt x="840851" y="915377"/>
                </a:lnTo>
                <a:lnTo>
                  <a:pt x="764243" y="1125101"/>
                </a:lnTo>
                <a:lnTo>
                  <a:pt x="687636" y="915377"/>
                </a:lnTo>
                <a:lnTo>
                  <a:pt x="152566" y="915377"/>
                </a:lnTo>
                <a:cubicBezTo>
                  <a:pt x="68306" y="915377"/>
                  <a:pt x="0" y="847071"/>
                  <a:pt x="0" y="762811"/>
                </a:cubicBezTo>
                <a:lnTo>
                  <a:pt x="0" y="152566"/>
                </a:lnTo>
                <a:cubicBezTo>
                  <a:pt x="0" y="68306"/>
                  <a:pt x="68306" y="0"/>
                  <a:pt x="15256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18" name="文本框 317"/>
          <p:cNvSpPr txBox="1"/>
          <p:nvPr>
            <p:custDataLst>
              <p:tags r:id="rId57"/>
            </p:custDataLst>
          </p:nvPr>
        </p:nvSpPr>
        <p:spPr>
          <a:xfrm>
            <a:off x="6174693" y="4479660"/>
            <a:ext cx="1110464" cy="306705"/>
          </a:xfrm>
          <a:prstGeom prst="rect">
            <a:avLst/>
          </a:prstGeom>
          <a:noFill/>
        </p:spPr>
        <p:txBody>
          <a:bodyPr wrap="square" rtlCol="0" anchor="ctr">
            <a:spAutoFit/>
          </a:bodyPr>
          <a:p>
            <a:pPr lvl="0" algn="ctr">
              <a:lnSpc>
                <a:spcPct val="100000"/>
              </a:lnSpc>
              <a:spcBef>
                <a:spcPts val="0"/>
              </a:spcBef>
              <a:spcAft>
                <a:spcPts val="0"/>
              </a:spcAft>
              <a:buClrTx/>
              <a:buSzTx/>
              <a:buFontTx/>
              <a:buNone/>
            </a:pPr>
            <a:r>
              <a:rPr lang="zh-CN" altLang="en-US" sz="1400" b="1"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LnTx/>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rPr>
              <a:t>羊存栏量</a:t>
            </a:r>
            <a:endParaRPr lang="zh-CN" altLang="en-US" sz="1400" b="1"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LnTx/>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endParaRPr>
          </a:p>
        </p:txBody>
      </p:sp>
      <p:grpSp>
        <p:nvGrpSpPr>
          <p:cNvPr id="323" name="组合 322"/>
          <p:cNvGrpSpPr/>
          <p:nvPr/>
        </p:nvGrpSpPr>
        <p:grpSpPr>
          <a:xfrm>
            <a:off x="3761383" y="5418990"/>
            <a:ext cx="2244012" cy="792580"/>
            <a:chOff x="4727" y="7452"/>
            <a:chExt cx="1938" cy="1458"/>
          </a:xfrm>
        </p:grpSpPr>
        <p:sp>
          <p:nvSpPr>
            <p:cNvPr id="235" name="Rectangle 7"/>
            <p:cNvSpPr>
              <a:spLocks noChangeArrowheads="1"/>
            </p:cNvSpPr>
            <p:nvPr>
              <p:custDataLst>
                <p:tags r:id="rId58"/>
              </p:custDataLst>
            </p:nvPr>
          </p:nvSpPr>
          <p:spPr bwMode="auto">
            <a:xfrm>
              <a:off x="4727" y="7688"/>
              <a:ext cx="1939" cy="12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36" name="Freeform 8"/>
            <p:cNvSpPr/>
            <p:nvPr>
              <p:custDataLst>
                <p:tags r:id="rId59"/>
              </p:custDataLst>
            </p:nvPr>
          </p:nvSpPr>
          <p:spPr bwMode="auto">
            <a:xfrm>
              <a:off x="4727" y="7452"/>
              <a:ext cx="1939" cy="236"/>
            </a:xfrm>
            <a:custGeom>
              <a:avLst/>
              <a:gdLst>
                <a:gd name="T0" fmla="*/ 351 w 351"/>
                <a:gd name="T1" fmla="*/ 58 h 58"/>
                <a:gd name="T2" fmla="*/ 0 w 351"/>
                <a:gd name="T3" fmla="*/ 58 h 58"/>
                <a:gd name="T4" fmla="*/ 24 w 351"/>
                <a:gd name="T5" fmla="*/ 0 h 58"/>
                <a:gd name="T6" fmla="*/ 331 w 351"/>
                <a:gd name="T7" fmla="*/ 1 h 58"/>
                <a:gd name="T8" fmla="*/ 351 w 351"/>
                <a:gd name="T9" fmla="*/ 58 h 58"/>
              </a:gdLst>
              <a:ahLst/>
              <a:cxnLst>
                <a:cxn ang="0">
                  <a:pos x="T0" y="T1"/>
                </a:cxn>
                <a:cxn ang="0">
                  <a:pos x="T2" y="T3"/>
                </a:cxn>
                <a:cxn ang="0">
                  <a:pos x="T4" y="T5"/>
                </a:cxn>
                <a:cxn ang="0">
                  <a:pos x="T6" y="T7"/>
                </a:cxn>
                <a:cxn ang="0">
                  <a:pos x="T8" y="T9"/>
                </a:cxn>
              </a:cxnLst>
              <a:rect l="0" t="0" r="r" b="b"/>
              <a:pathLst>
                <a:path w="351" h="58">
                  <a:moveTo>
                    <a:pt x="351" y="58"/>
                  </a:moveTo>
                  <a:cubicBezTo>
                    <a:pt x="234" y="58"/>
                    <a:pt x="117" y="58"/>
                    <a:pt x="0" y="58"/>
                  </a:cubicBezTo>
                  <a:cubicBezTo>
                    <a:pt x="8" y="39"/>
                    <a:pt x="16" y="19"/>
                    <a:pt x="24" y="0"/>
                  </a:cubicBezTo>
                  <a:cubicBezTo>
                    <a:pt x="126" y="0"/>
                    <a:pt x="229" y="1"/>
                    <a:pt x="331" y="1"/>
                  </a:cubicBezTo>
                  <a:cubicBezTo>
                    <a:pt x="338" y="20"/>
                    <a:pt x="344" y="39"/>
                    <a:pt x="351" y="5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grpSp>
        <p:nvGrpSpPr>
          <p:cNvPr id="240" name="组合 239"/>
          <p:cNvGrpSpPr/>
          <p:nvPr>
            <p:custDataLst>
              <p:tags r:id="rId60"/>
            </p:custDataLst>
          </p:nvPr>
        </p:nvGrpSpPr>
        <p:grpSpPr>
          <a:xfrm rot="0">
            <a:off x="4378075" y="4531294"/>
            <a:ext cx="1044858" cy="983527"/>
            <a:chOff x="4975198" y="2594344"/>
            <a:chExt cx="1741571" cy="2232313"/>
          </a:xfrm>
        </p:grpSpPr>
        <p:sp>
          <p:nvSpPr>
            <p:cNvPr id="241" name="Freeform 39"/>
            <p:cNvSpPr/>
            <p:nvPr>
              <p:custDataLst>
                <p:tags r:id="rId61"/>
              </p:custDataLst>
            </p:nvPr>
          </p:nvSpPr>
          <p:spPr bwMode="auto">
            <a:xfrm>
              <a:off x="6185442" y="2730866"/>
              <a:ext cx="531327" cy="944581"/>
            </a:xfrm>
            <a:custGeom>
              <a:avLst/>
              <a:gdLst>
                <a:gd name="T0" fmla="*/ 27 w 106"/>
                <a:gd name="T1" fmla="*/ 1 h 189"/>
                <a:gd name="T2" fmla="*/ 28 w 106"/>
                <a:gd name="T3" fmla="*/ 15 h 189"/>
                <a:gd name="T4" fmla="*/ 51 w 106"/>
                <a:gd name="T5" fmla="*/ 15 h 189"/>
                <a:gd name="T6" fmla="*/ 86 w 106"/>
                <a:gd name="T7" fmla="*/ 71 h 189"/>
                <a:gd name="T8" fmla="*/ 51 w 106"/>
                <a:gd name="T9" fmla="*/ 131 h 189"/>
                <a:gd name="T10" fmla="*/ 19 w 106"/>
                <a:gd name="T11" fmla="*/ 153 h 189"/>
                <a:gd name="T12" fmla="*/ 10 w 106"/>
                <a:gd name="T13" fmla="*/ 170 h 189"/>
                <a:gd name="T14" fmla="*/ 0 w 106"/>
                <a:gd name="T15" fmla="*/ 189 h 189"/>
                <a:gd name="T16" fmla="*/ 21 w 106"/>
                <a:gd name="T17" fmla="*/ 172 h 189"/>
                <a:gd name="T18" fmla="*/ 92 w 106"/>
                <a:gd name="T19" fmla="*/ 99 h 189"/>
                <a:gd name="T20" fmla="*/ 88 w 106"/>
                <a:gd name="T21" fmla="*/ 31 h 189"/>
                <a:gd name="T22" fmla="*/ 51 w 106"/>
                <a:gd name="T23" fmla="*/ 3 h 189"/>
                <a:gd name="T24" fmla="*/ 27 w 106"/>
                <a:gd name="T25"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89">
                  <a:moveTo>
                    <a:pt x="27" y="1"/>
                  </a:moveTo>
                  <a:cubicBezTo>
                    <a:pt x="27" y="6"/>
                    <a:pt x="27" y="10"/>
                    <a:pt x="28" y="15"/>
                  </a:cubicBezTo>
                  <a:cubicBezTo>
                    <a:pt x="33" y="13"/>
                    <a:pt x="42" y="12"/>
                    <a:pt x="51" y="15"/>
                  </a:cubicBezTo>
                  <a:cubicBezTo>
                    <a:pt x="74" y="22"/>
                    <a:pt x="86" y="49"/>
                    <a:pt x="86" y="71"/>
                  </a:cubicBezTo>
                  <a:cubicBezTo>
                    <a:pt x="86" y="99"/>
                    <a:pt x="66" y="118"/>
                    <a:pt x="51" y="131"/>
                  </a:cubicBezTo>
                  <a:cubicBezTo>
                    <a:pt x="40" y="142"/>
                    <a:pt x="28" y="149"/>
                    <a:pt x="19" y="153"/>
                  </a:cubicBezTo>
                  <a:cubicBezTo>
                    <a:pt x="16" y="158"/>
                    <a:pt x="13" y="164"/>
                    <a:pt x="10" y="170"/>
                  </a:cubicBezTo>
                  <a:cubicBezTo>
                    <a:pt x="7" y="176"/>
                    <a:pt x="3" y="183"/>
                    <a:pt x="0" y="189"/>
                  </a:cubicBezTo>
                  <a:cubicBezTo>
                    <a:pt x="5" y="185"/>
                    <a:pt x="13" y="179"/>
                    <a:pt x="21" y="172"/>
                  </a:cubicBezTo>
                  <a:cubicBezTo>
                    <a:pt x="63" y="137"/>
                    <a:pt x="84" y="119"/>
                    <a:pt x="92" y="99"/>
                  </a:cubicBezTo>
                  <a:cubicBezTo>
                    <a:pt x="94" y="94"/>
                    <a:pt x="106" y="59"/>
                    <a:pt x="88" y="31"/>
                  </a:cubicBezTo>
                  <a:cubicBezTo>
                    <a:pt x="82" y="21"/>
                    <a:pt x="70" y="8"/>
                    <a:pt x="51" y="3"/>
                  </a:cubicBezTo>
                  <a:cubicBezTo>
                    <a:pt x="41" y="0"/>
                    <a:pt x="32" y="0"/>
                    <a:pt x="27" y="1"/>
                  </a:cubicBezTo>
                  <a:close/>
                </a:path>
              </a:pathLst>
            </a:custGeom>
            <a:solidFill>
              <a:srgbClr val="D4C1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nvGrpSpPr>
            <p:cNvPr id="242" name="组合 241"/>
            <p:cNvGrpSpPr/>
            <p:nvPr/>
          </p:nvGrpSpPr>
          <p:grpSpPr>
            <a:xfrm>
              <a:off x="4975198" y="2594344"/>
              <a:ext cx="1405801" cy="2232313"/>
              <a:chOff x="4975198" y="2594344"/>
              <a:chExt cx="1405801" cy="2232313"/>
            </a:xfrm>
          </p:grpSpPr>
          <p:sp>
            <p:nvSpPr>
              <p:cNvPr id="243" name="Freeform 35"/>
              <p:cNvSpPr/>
              <p:nvPr>
                <p:custDataLst>
                  <p:tags r:id="rId62"/>
                </p:custDataLst>
              </p:nvPr>
            </p:nvSpPr>
            <p:spPr bwMode="auto">
              <a:xfrm>
                <a:off x="5366313" y="4476128"/>
                <a:ext cx="959340" cy="350529"/>
              </a:xfrm>
              <a:custGeom>
                <a:avLst/>
                <a:gdLst>
                  <a:gd name="T0" fmla="*/ 181 w 192"/>
                  <a:gd name="T1" fmla="*/ 70 h 70"/>
                  <a:gd name="T2" fmla="*/ 10 w 192"/>
                  <a:gd name="T3" fmla="*/ 70 h 70"/>
                  <a:gd name="T4" fmla="*/ 0 w 192"/>
                  <a:gd name="T5" fmla="*/ 60 h 70"/>
                  <a:gd name="T6" fmla="*/ 0 w 192"/>
                  <a:gd name="T7" fmla="*/ 11 h 70"/>
                  <a:gd name="T8" fmla="*/ 10 w 192"/>
                  <a:gd name="T9" fmla="*/ 0 h 70"/>
                  <a:gd name="T10" fmla="*/ 181 w 192"/>
                  <a:gd name="T11" fmla="*/ 0 h 70"/>
                  <a:gd name="T12" fmla="*/ 192 w 192"/>
                  <a:gd name="T13" fmla="*/ 11 h 70"/>
                  <a:gd name="T14" fmla="*/ 192 w 192"/>
                  <a:gd name="T15" fmla="*/ 60 h 70"/>
                  <a:gd name="T16" fmla="*/ 181 w 192"/>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0">
                    <a:moveTo>
                      <a:pt x="181" y="70"/>
                    </a:moveTo>
                    <a:cubicBezTo>
                      <a:pt x="10" y="70"/>
                      <a:pt x="10" y="70"/>
                      <a:pt x="10" y="70"/>
                    </a:cubicBezTo>
                    <a:cubicBezTo>
                      <a:pt x="4" y="70"/>
                      <a:pt x="0" y="66"/>
                      <a:pt x="0" y="60"/>
                    </a:cubicBezTo>
                    <a:cubicBezTo>
                      <a:pt x="0" y="11"/>
                      <a:pt x="0" y="11"/>
                      <a:pt x="0" y="11"/>
                    </a:cubicBezTo>
                    <a:cubicBezTo>
                      <a:pt x="0" y="5"/>
                      <a:pt x="4" y="0"/>
                      <a:pt x="10" y="0"/>
                    </a:cubicBezTo>
                    <a:cubicBezTo>
                      <a:pt x="181" y="0"/>
                      <a:pt x="181" y="0"/>
                      <a:pt x="181" y="0"/>
                    </a:cubicBezTo>
                    <a:cubicBezTo>
                      <a:pt x="187" y="0"/>
                      <a:pt x="192" y="5"/>
                      <a:pt x="192" y="11"/>
                    </a:cubicBezTo>
                    <a:cubicBezTo>
                      <a:pt x="192" y="60"/>
                      <a:pt x="192" y="60"/>
                      <a:pt x="192" y="60"/>
                    </a:cubicBezTo>
                    <a:cubicBezTo>
                      <a:pt x="192" y="66"/>
                      <a:pt x="187" y="70"/>
                      <a:pt x="181" y="7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4" name="Rectangle 36"/>
              <p:cNvSpPr>
                <a:spLocks noChangeArrowheads="1"/>
              </p:cNvSpPr>
              <p:nvPr>
                <p:custDataLst>
                  <p:tags r:id="rId63"/>
                </p:custDataLst>
              </p:nvPr>
            </p:nvSpPr>
            <p:spPr bwMode="auto">
              <a:xfrm>
                <a:off x="5842293" y="4538853"/>
                <a:ext cx="228766" cy="232456"/>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45" name="Freeform 37"/>
              <p:cNvSpPr/>
              <p:nvPr>
                <p:custDataLst>
                  <p:tags r:id="rId64"/>
                </p:custDataLst>
              </p:nvPr>
            </p:nvSpPr>
            <p:spPr bwMode="auto">
              <a:xfrm>
                <a:off x="5845983" y="2604977"/>
                <a:ext cx="516568" cy="140211"/>
              </a:xfrm>
              <a:custGeom>
                <a:avLst/>
                <a:gdLst>
                  <a:gd name="T0" fmla="*/ 100 w 103"/>
                  <a:gd name="T1" fmla="*/ 28 h 28"/>
                  <a:gd name="T2" fmla="*/ 0 w 103"/>
                  <a:gd name="T3" fmla="*/ 28 h 28"/>
                  <a:gd name="T4" fmla="*/ 0 w 103"/>
                  <a:gd name="T5" fmla="*/ 1 h 28"/>
                  <a:gd name="T6" fmla="*/ 103 w 103"/>
                  <a:gd name="T7" fmla="*/ 0 h 28"/>
                  <a:gd name="T8" fmla="*/ 100 w 103"/>
                  <a:gd name="T9" fmla="*/ 28 h 28"/>
                </a:gdLst>
                <a:ahLst/>
                <a:cxnLst>
                  <a:cxn ang="0">
                    <a:pos x="T0" y="T1"/>
                  </a:cxn>
                  <a:cxn ang="0">
                    <a:pos x="T2" y="T3"/>
                  </a:cxn>
                  <a:cxn ang="0">
                    <a:pos x="T4" y="T5"/>
                  </a:cxn>
                  <a:cxn ang="0">
                    <a:pos x="T6" y="T7"/>
                  </a:cxn>
                  <a:cxn ang="0">
                    <a:pos x="T8" y="T9"/>
                  </a:cxn>
                </a:cxnLst>
                <a:rect l="0" t="0" r="r" b="b"/>
                <a:pathLst>
                  <a:path w="103" h="28">
                    <a:moveTo>
                      <a:pt x="100" y="28"/>
                    </a:moveTo>
                    <a:cubicBezTo>
                      <a:pt x="66" y="28"/>
                      <a:pt x="33" y="28"/>
                      <a:pt x="0" y="28"/>
                    </a:cubicBezTo>
                    <a:cubicBezTo>
                      <a:pt x="0" y="19"/>
                      <a:pt x="0" y="10"/>
                      <a:pt x="0" y="1"/>
                    </a:cubicBezTo>
                    <a:cubicBezTo>
                      <a:pt x="34" y="1"/>
                      <a:pt x="68" y="0"/>
                      <a:pt x="103" y="0"/>
                    </a:cubicBezTo>
                    <a:cubicBezTo>
                      <a:pt x="102" y="10"/>
                      <a:pt x="101" y="19"/>
                      <a:pt x="100" y="28"/>
                    </a:cubicBezTo>
                    <a:close/>
                  </a:path>
                </a:pathLst>
              </a:custGeom>
              <a:solidFill>
                <a:srgbClr val="E9C6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6" name="Freeform 38"/>
              <p:cNvSpPr/>
              <p:nvPr>
                <p:custDataLst>
                  <p:tags r:id="rId65"/>
                </p:custDataLst>
              </p:nvPr>
            </p:nvSpPr>
            <p:spPr bwMode="auto">
              <a:xfrm>
                <a:off x="5845983" y="2734555"/>
                <a:ext cx="535016" cy="1191796"/>
              </a:xfrm>
              <a:custGeom>
                <a:avLst/>
                <a:gdLst>
                  <a:gd name="T0" fmla="*/ 22 w 107"/>
                  <a:gd name="T1" fmla="*/ 238 h 238"/>
                  <a:gd name="T2" fmla="*/ 0 w 107"/>
                  <a:gd name="T3" fmla="*/ 237 h 238"/>
                  <a:gd name="T4" fmla="*/ 0 w 107"/>
                  <a:gd name="T5" fmla="*/ 0 h 238"/>
                  <a:gd name="T6" fmla="*/ 0 w 107"/>
                  <a:gd name="T7" fmla="*/ 0 h 238"/>
                  <a:gd name="T8" fmla="*/ 100 w 107"/>
                  <a:gd name="T9" fmla="*/ 0 h 238"/>
                  <a:gd name="T10" fmla="*/ 106 w 107"/>
                  <a:gd name="T11" fmla="*/ 49 h 238"/>
                  <a:gd name="T12" fmla="*/ 99 w 107"/>
                  <a:gd name="T13" fmla="*/ 121 h 238"/>
                  <a:gd name="T14" fmla="*/ 74 w 107"/>
                  <a:gd name="T15" fmla="*/ 186 h 238"/>
                  <a:gd name="T16" fmla="*/ 22 w 107"/>
                  <a:gd name="T17"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38">
                    <a:moveTo>
                      <a:pt x="22" y="238"/>
                    </a:moveTo>
                    <a:cubicBezTo>
                      <a:pt x="15" y="237"/>
                      <a:pt x="7" y="237"/>
                      <a:pt x="0" y="237"/>
                    </a:cubicBezTo>
                    <a:cubicBezTo>
                      <a:pt x="0" y="158"/>
                      <a:pt x="0" y="79"/>
                      <a:pt x="0" y="0"/>
                    </a:cubicBezTo>
                    <a:cubicBezTo>
                      <a:pt x="0" y="0"/>
                      <a:pt x="0" y="0"/>
                      <a:pt x="0" y="0"/>
                    </a:cubicBezTo>
                    <a:cubicBezTo>
                      <a:pt x="11" y="0"/>
                      <a:pt x="89" y="0"/>
                      <a:pt x="100" y="0"/>
                    </a:cubicBezTo>
                    <a:cubicBezTo>
                      <a:pt x="103" y="12"/>
                      <a:pt x="105" y="29"/>
                      <a:pt x="106" y="49"/>
                    </a:cubicBezTo>
                    <a:cubicBezTo>
                      <a:pt x="107" y="81"/>
                      <a:pt x="103" y="107"/>
                      <a:pt x="99" y="121"/>
                    </a:cubicBezTo>
                    <a:cubicBezTo>
                      <a:pt x="95" y="141"/>
                      <a:pt x="89" y="162"/>
                      <a:pt x="74" y="186"/>
                    </a:cubicBezTo>
                    <a:cubicBezTo>
                      <a:pt x="58" y="211"/>
                      <a:pt x="38" y="228"/>
                      <a:pt x="22" y="238"/>
                    </a:cubicBezTo>
                    <a:close/>
                  </a:path>
                </a:pathLst>
              </a:custGeom>
              <a:solidFill>
                <a:srgbClr val="E7BD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7" name="Freeform 40"/>
              <p:cNvSpPr/>
              <p:nvPr>
                <p:custDataLst>
                  <p:tags r:id="rId66"/>
                </p:custDataLst>
              </p:nvPr>
            </p:nvSpPr>
            <p:spPr bwMode="auto">
              <a:xfrm>
                <a:off x="5845983" y="3918972"/>
                <a:ext cx="110693" cy="66415"/>
              </a:xfrm>
              <a:custGeom>
                <a:avLst/>
                <a:gdLst>
                  <a:gd name="T0" fmla="*/ 0 w 22"/>
                  <a:gd name="T1" fmla="*/ 0 h 13"/>
                  <a:gd name="T2" fmla="*/ 22 w 22"/>
                  <a:gd name="T3" fmla="*/ 1 h 13"/>
                  <a:gd name="T4" fmla="*/ 22 w 22"/>
                  <a:gd name="T5" fmla="*/ 13 h 13"/>
                  <a:gd name="T6" fmla="*/ 0 w 22"/>
                  <a:gd name="T7" fmla="*/ 12 h 13"/>
                  <a:gd name="T8" fmla="*/ 0 w 22"/>
                  <a:gd name="T9" fmla="*/ 0 h 13"/>
                </a:gdLst>
                <a:ahLst/>
                <a:cxnLst>
                  <a:cxn ang="0">
                    <a:pos x="T0" y="T1"/>
                  </a:cxn>
                  <a:cxn ang="0">
                    <a:pos x="T2" y="T3"/>
                  </a:cxn>
                  <a:cxn ang="0">
                    <a:pos x="T4" y="T5"/>
                  </a:cxn>
                  <a:cxn ang="0">
                    <a:pos x="T6" y="T7"/>
                  </a:cxn>
                  <a:cxn ang="0">
                    <a:pos x="T8" y="T9"/>
                  </a:cxn>
                </a:cxnLst>
                <a:rect l="0" t="0" r="r" b="b"/>
                <a:pathLst>
                  <a:path w="22" h="13">
                    <a:moveTo>
                      <a:pt x="0" y="0"/>
                    </a:moveTo>
                    <a:cubicBezTo>
                      <a:pt x="7" y="0"/>
                      <a:pt x="15" y="0"/>
                      <a:pt x="22" y="1"/>
                    </a:cubicBezTo>
                    <a:cubicBezTo>
                      <a:pt x="22" y="5"/>
                      <a:pt x="22" y="9"/>
                      <a:pt x="22" y="13"/>
                    </a:cubicBezTo>
                    <a:cubicBezTo>
                      <a:pt x="15" y="13"/>
                      <a:pt x="8" y="13"/>
                      <a:pt x="0" y="12"/>
                    </a:cubicBezTo>
                    <a:cubicBezTo>
                      <a:pt x="0" y="8"/>
                      <a:pt x="0" y="4"/>
                      <a:pt x="0" y="0"/>
                    </a:cubicBezTo>
                    <a:close/>
                  </a:path>
                </a:pathLst>
              </a:custGeom>
              <a:solidFill>
                <a:srgbClr val="EED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8" name="Freeform 41"/>
              <p:cNvSpPr/>
              <p:nvPr>
                <p:custDataLst>
                  <p:tags r:id="rId67"/>
                </p:custDataLst>
              </p:nvPr>
            </p:nvSpPr>
            <p:spPr bwMode="auto">
              <a:xfrm>
                <a:off x="5845983" y="3981698"/>
                <a:ext cx="177109" cy="295181"/>
              </a:xfrm>
              <a:custGeom>
                <a:avLst/>
                <a:gdLst>
                  <a:gd name="T0" fmla="*/ 22 w 35"/>
                  <a:gd name="T1" fmla="*/ 1 h 59"/>
                  <a:gd name="T2" fmla="*/ 0 w 35"/>
                  <a:gd name="T3" fmla="*/ 0 h 59"/>
                  <a:gd name="T4" fmla="*/ 0 w 35"/>
                  <a:gd name="T5" fmla="*/ 59 h 59"/>
                  <a:gd name="T6" fmla="*/ 22 w 35"/>
                  <a:gd name="T7" fmla="*/ 59 h 59"/>
                  <a:gd name="T8" fmla="*/ 26 w 35"/>
                  <a:gd name="T9" fmla="*/ 8 h 59"/>
                  <a:gd name="T10" fmla="*/ 22 w 35"/>
                  <a:gd name="T11" fmla="*/ 1 h 59"/>
                </a:gdLst>
                <a:ahLst/>
                <a:cxnLst>
                  <a:cxn ang="0">
                    <a:pos x="T0" y="T1"/>
                  </a:cxn>
                  <a:cxn ang="0">
                    <a:pos x="T2" y="T3"/>
                  </a:cxn>
                  <a:cxn ang="0">
                    <a:pos x="T4" y="T5"/>
                  </a:cxn>
                  <a:cxn ang="0">
                    <a:pos x="T6" y="T7"/>
                  </a:cxn>
                  <a:cxn ang="0">
                    <a:pos x="T8" y="T9"/>
                  </a:cxn>
                  <a:cxn ang="0">
                    <a:pos x="T10" y="T11"/>
                  </a:cxn>
                </a:cxnLst>
                <a:rect l="0" t="0" r="r" b="b"/>
                <a:pathLst>
                  <a:path w="35" h="59">
                    <a:moveTo>
                      <a:pt x="22" y="1"/>
                    </a:moveTo>
                    <a:cubicBezTo>
                      <a:pt x="15" y="1"/>
                      <a:pt x="8" y="1"/>
                      <a:pt x="0" y="0"/>
                    </a:cubicBezTo>
                    <a:cubicBezTo>
                      <a:pt x="0" y="20"/>
                      <a:pt x="0" y="39"/>
                      <a:pt x="0" y="59"/>
                    </a:cubicBezTo>
                    <a:cubicBezTo>
                      <a:pt x="7" y="59"/>
                      <a:pt x="15" y="59"/>
                      <a:pt x="22" y="59"/>
                    </a:cubicBezTo>
                    <a:cubicBezTo>
                      <a:pt x="26" y="50"/>
                      <a:pt x="35" y="29"/>
                      <a:pt x="26" y="8"/>
                    </a:cubicBezTo>
                    <a:cubicBezTo>
                      <a:pt x="25" y="6"/>
                      <a:pt x="24" y="4"/>
                      <a:pt x="22" y="1"/>
                    </a:cubicBezTo>
                    <a:close/>
                  </a:path>
                </a:pathLst>
              </a:custGeom>
              <a:solidFill>
                <a:srgbClr val="B093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9" name="Freeform 42"/>
              <p:cNvSpPr/>
              <p:nvPr>
                <p:custDataLst>
                  <p:tags r:id="rId68"/>
                </p:custDataLst>
              </p:nvPr>
            </p:nvSpPr>
            <p:spPr bwMode="auto">
              <a:xfrm>
                <a:off x="5845983" y="4276879"/>
                <a:ext cx="361598" cy="199247"/>
              </a:xfrm>
              <a:custGeom>
                <a:avLst/>
                <a:gdLst>
                  <a:gd name="T0" fmla="*/ 0 w 72"/>
                  <a:gd name="T1" fmla="*/ 0 h 40"/>
                  <a:gd name="T2" fmla="*/ 22 w 72"/>
                  <a:gd name="T3" fmla="*/ 0 h 40"/>
                  <a:gd name="T4" fmla="*/ 41 w 72"/>
                  <a:gd name="T5" fmla="*/ 16 h 40"/>
                  <a:gd name="T6" fmla="*/ 72 w 72"/>
                  <a:gd name="T7" fmla="*/ 25 h 40"/>
                  <a:gd name="T8" fmla="*/ 72 w 72"/>
                  <a:gd name="T9" fmla="*/ 40 h 40"/>
                  <a:gd name="T10" fmla="*/ 0 w 72"/>
                  <a:gd name="T11" fmla="*/ 40 h 40"/>
                  <a:gd name="T12" fmla="*/ 0 w 72"/>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72" h="40">
                    <a:moveTo>
                      <a:pt x="0" y="0"/>
                    </a:moveTo>
                    <a:cubicBezTo>
                      <a:pt x="7" y="0"/>
                      <a:pt x="15" y="0"/>
                      <a:pt x="22" y="0"/>
                    </a:cubicBezTo>
                    <a:cubicBezTo>
                      <a:pt x="26" y="4"/>
                      <a:pt x="32" y="11"/>
                      <a:pt x="41" y="16"/>
                    </a:cubicBezTo>
                    <a:cubicBezTo>
                      <a:pt x="54" y="23"/>
                      <a:pt x="65" y="25"/>
                      <a:pt x="72" y="25"/>
                    </a:cubicBezTo>
                    <a:cubicBezTo>
                      <a:pt x="72" y="30"/>
                      <a:pt x="72" y="35"/>
                      <a:pt x="72" y="40"/>
                    </a:cubicBezTo>
                    <a:cubicBezTo>
                      <a:pt x="48" y="40"/>
                      <a:pt x="24" y="40"/>
                      <a:pt x="0" y="40"/>
                    </a:cubicBezTo>
                    <a:cubicBezTo>
                      <a:pt x="0" y="27"/>
                      <a:pt x="0" y="13"/>
                      <a:pt x="0" y="0"/>
                    </a:cubicBezTo>
                    <a:close/>
                  </a:path>
                </a:pathLst>
              </a:custGeom>
              <a:solidFill>
                <a:srgbClr val="E4B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0" name="Freeform 43"/>
              <p:cNvSpPr/>
              <p:nvPr>
                <p:custDataLst>
                  <p:tags r:id="rId69"/>
                </p:custDataLst>
              </p:nvPr>
            </p:nvSpPr>
            <p:spPr bwMode="auto">
              <a:xfrm>
                <a:off x="5329415" y="2601723"/>
                <a:ext cx="516568" cy="132832"/>
              </a:xfrm>
              <a:custGeom>
                <a:avLst/>
                <a:gdLst>
                  <a:gd name="T0" fmla="*/ 3 w 103"/>
                  <a:gd name="T1" fmla="*/ 27 h 27"/>
                  <a:gd name="T2" fmla="*/ 103 w 103"/>
                  <a:gd name="T3" fmla="*/ 27 h 27"/>
                  <a:gd name="T4" fmla="*/ 103 w 103"/>
                  <a:gd name="T5" fmla="*/ 0 h 27"/>
                  <a:gd name="T6" fmla="*/ 0 w 103"/>
                  <a:gd name="T7" fmla="*/ 0 h 27"/>
                  <a:gd name="T8" fmla="*/ 3 w 103"/>
                  <a:gd name="T9" fmla="*/ 27 h 27"/>
                </a:gdLst>
                <a:ahLst/>
                <a:cxnLst>
                  <a:cxn ang="0">
                    <a:pos x="T0" y="T1"/>
                  </a:cxn>
                  <a:cxn ang="0">
                    <a:pos x="T2" y="T3"/>
                  </a:cxn>
                  <a:cxn ang="0">
                    <a:pos x="T4" y="T5"/>
                  </a:cxn>
                  <a:cxn ang="0">
                    <a:pos x="T6" y="T7"/>
                  </a:cxn>
                  <a:cxn ang="0">
                    <a:pos x="T8" y="T9"/>
                  </a:cxn>
                </a:cxnLst>
                <a:rect l="0" t="0" r="r" b="b"/>
                <a:pathLst>
                  <a:path w="103" h="27">
                    <a:moveTo>
                      <a:pt x="3" y="27"/>
                    </a:moveTo>
                    <a:cubicBezTo>
                      <a:pt x="37" y="27"/>
                      <a:pt x="70" y="27"/>
                      <a:pt x="103" y="27"/>
                    </a:cubicBezTo>
                    <a:cubicBezTo>
                      <a:pt x="103" y="18"/>
                      <a:pt x="103" y="9"/>
                      <a:pt x="103" y="0"/>
                    </a:cubicBezTo>
                    <a:cubicBezTo>
                      <a:pt x="69" y="0"/>
                      <a:pt x="35" y="0"/>
                      <a:pt x="0" y="0"/>
                    </a:cubicBezTo>
                    <a:cubicBezTo>
                      <a:pt x="1" y="9"/>
                      <a:pt x="2" y="18"/>
                      <a:pt x="3" y="27"/>
                    </a:cubicBezTo>
                    <a:close/>
                  </a:path>
                </a:pathLst>
              </a:custGeom>
              <a:solidFill>
                <a:srgbClr val="ECD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1" name="Freeform 44"/>
              <p:cNvSpPr/>
              <p:nvPr>
                <p:custDataLst>
                  <p:tags r:id="rId70"/>
                </p:custDataLst>
              </p:nvPr>
            </p:nvSpPr>
            <p:spPr bwMode="auto">
              <a:xfrm>
                <a:off x="5310967" y="2734555"/>
                <a:ext cx="535016" cy="1191796"/>
              </a:xfrm>
              <a:custGeom>
                <a:avLst/>
                <a:gdLst>
                  <a:gd name="T0" fmla="*/ 85 w 107"/>
                  <a:gd name="T1" fmla="*/ 238 h 238"/>
                  <a:gd name="T2" fmla="*/ 107 w 107"/>
                  <a:gd name="T3" fmla="*/ 237 h 238"/>
                  <a:gd name="T4" fmla="*/ 107 w 107"/>
                  <a:gd name="T5" fmla="*/ 0 h 238"/>
                  <a:gd name="T6" fmla="*/ 7 w 107"/>
                  <a:gd name="T7" fmla="*/ 0 h 238"/>
                  <a:gd name="T8" fmla="*/ 1 w 107"/>
                  <a:gd name="T9" fmla="*/ 49 h 238"/>
                  <a:gd name="T10" fmla="*/ 8 w 107"/>
                  <a:gd name="T11" fmla="*/ 121 h 238"/>
                  <a:gd name="T12" fmla="*/ 33 w 107"/>
                  <a:gd name="T13" fmla="*/ 186 h 238"/>
                  <a:gd name="T14" fmla="*/ 85 w 107"/>
                  <a:gd name="T15" fmla="*/ 23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238">
                    <a:moveTo>
                      <a:pt x="85" y="238"/>
                    </a:moveTo>
                    <a:cubicBezTo>
                      <a:pt x="92" y="238"/>
                      <a:pt x="100" y="237"/>
                      <a:pt x="107" y="237"/>
                    </a:cubicBezTo>
                    <a:cubicBezTo>
                      <a:pt x="107" y="158"/>
                      <a:pt x="107" y="79"/>
                      <a:pt x="107" y="0"/>
                    </a:cubicBezTo>
                    <a:cubicBezTo>
                      <a:pt x="74" y="0"/>
                      <a:pt x="41" y="0"/>
                      <a:pt x="7" y="0"/>
                    </a:cubicBezTo>
                    <a:cubicBezTo>
                      <a:pt x="5" y="12"/>
                      <a:pt x="2" y="29"/>
                      <a:pt x="1" y="49"/>
                    </a:cubicBezTo>
                    <a:cubicBezTo>
                      <a:pt x="0" y="81"/>
                      <a:pt x="4" y="107"/>
                      <a:pt x="8" y="121"/>
                    </a:cubicBezTo>
                    <a:cubicBezTo>
                      <a:pt x="12" y="141"/>
                      <a:pt x="18" y="162"/>
                      <a:pt x="33" y="186"/>
                    </a:cubicBezTo>
                    <a:cubicBezTo>
                      <a:pt x="49" y="211"/>
                      <a:pt x="69" y="228"/>
                      <a:pt x="85" y="238"/>
                    </a:cubicBezTo>
                    <a:close/>
                  </a:path>
                </a:pathLst>
              </a:custGeom>
              <a:solidFill>
                <a:srgbClr val="EBC8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2" name="Freeform 45"/>
              <p:cNvSpPr/>
              <p:nvPr>
                <p:custDataLst>
                  <p:tags r:id="rId71"/>
                </p:custDataLst>
              </p:nvPr>
            </p:nvSpPr>
            <p:spPr bwMode="auto">
              <a:xfrm>
                <a:off x="4975198" y="2730866"/>
                <a:ext cx="531327" cy="944581"/>
              </a:xfrm>
              <a:custGeom>
                <a:avLst/>
                <a:gdLst>
                  <a:gd name="T0" fmla="*/ 79 w 106"/>
                  <a:gd name="T1" fmla="*/ 1 h 189"/>
                  <a:gd name="T2" fmla="*/ 78 w 106"/>
                  <a:gd name="T3" fmla="*/ 15 h 189"/>
                  <a:gd name="T4" fmla="*/ 55 w 106"/>
                  <a:gd name="T5" fmla="*/ 15 h 189"/>
                  <a:gd name="T6" fmla="*/ 20 w 106"/>
                  <a:gd name="T7" fmla="*/ 71 h 189"/>
                  <a:gd name="T8" fmla="*/ 55 w 106"/>
                  <a:gd name="T9" fmla="*/ 131 h 189"/>
                  <a:gd name="T10" fmla="*/ 87 w 106"/>
                  <a:gd name="T11" fmla="*/ 153 h 189"/>
                  <a:gd name="T12" fmla="*/ 96 w 106"/>
                  <a:gd name="T13" fmla="*/ 170 h 189"/>
                  <a:gd name="T14" fmla="*/ 106 w 106"/>
                  <a:gd name="T15" fmla="*/ 189 h 189"/>
                  <a:gd name="T16" fmla="*/ 85 w 106"/>
                  <a:gd name="T17" fmla="*/ 172 h 189"/>
                  <a:gd name="T18" fmla="*/ 14 w 106"/>
                  <a:gd name="T19" fmla="*/ 99 h 189"/>
                  <a:gd name="T20" fmla="*/ 18 w 106"/>
                  <a:gd name="T21" fmla="*/ 31 h 189"/>
                  <a:gd name="T22" fmla="*/ 55 w 106"/>
                  <a:gd name="T23" fmla="*/ 3 h 189"/>
                  <a:gd name="T24" fmla="*/ 79 w 106"/>
                  <a:gd name="T25"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89">
                    <a:moveTo>
                      <a:pt x="79" y="1"/>
                    </a:moveTo>
                    <a:cubicBezTo>
                      <a:pt x="79" y="6"/>
                      <a:pt x="79" y="10"/>
                      <a:pt x="78" y="15"/>
                    </a:cubicBezTo>
                    <a:cubicBezTo>
                      <a:pt x="73" y="14"/>
                      <a:pt x="64" y="12"/>
                      <a:pt x="55" y="15"/>
                    </a:cubicBezTo>
                    <a:cubicBezTo>
                      <a:pt x="33" y="22"/>
                      <a:pt x="20" y="49"/>
                      <a:pt x="20" y="71"/>
                    </a:cubicBezTo>
                    <a:cubicBezTo>
                      <a:pt x="20" y="99"/>
                      <a:pt x="40" y="118"/>
                      <a:pt x="55" y="131"/>
                    </a:cubicBezTo>
                    <a:cubicBezTo>
                      <a:pt x="66" y="142"/>
                      <a:pt x="78" y="149"/>
                      <a:pt x="87" y="153"/>
                    </a:cubicBezTo>
                    <a:cubicBezTo>
                      <a:pt x="90" y="159"/>
                      <a:pt x="93" y="164"/>
                      <a:pt x="96" y="170"/>
                    </a:cubicBezTo>
                    <a:cubicBezTo>
                      <a:pt x="99" y="176"/>
                      <a:pt x="103" y="183"/>
                      <a:pt x="106" y="189"/>
                    </a:cubicBezTo>
                    <a:cubicBezTo>
                      <a:pt x="101" y="185"/>
                      <a:pt x="93" y="179"/>
                      <a:pt x="85" y="172"/>
                    </a:cubicBezTo>
                    <a:cubicBezTo>
                      <a:pt x="43" y="137"/>
                      <a:pt x="22" y="119"/>
                      <a:pt x="14" y="99"/>
                    </a:cubicBezTo>
                    <a:cubicBezTo>
                      <a:pt x="12" y="94"/>
                      <a:pt x="0" y="59"/>
                      <a:pt x="18" y="31"/>
                    </a:cubicBezTo>
                    <a:cubicBezTo>
                      <a:pt x="24" y="21"/>
                      <a:pt x="36" y="8"/>
                      <a:pt x="55" y="3"/>
                    </a:cubicBezTo>
                    <a:cubicBezTo>
                      <a:pt x="65" y="0"/>
                      <a:pt x="74" y="1"/>
                      <a:pt x="79" y="1"/>
                    </a:cubicBezTo>
                    <a:close/>
                  </a:path>
                </a:pathLst>
              </a:custGeom>
              <a:solidFill>
                <a:srgbClr val="F0C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3" name="Freeform 46"/>
              <p:cNvSpPr/>
              <p:nvPr>
                <p:custDataLst>
                  <p:tags r:id="rId72"/>
                </p:custDataLst>
              </p:nvPr>
            </p:nvSpPr>
            <p:spPr bwMode="auto">
              <a:xfrm>
                <a:off x="5735290" y="3918972"/>
                <a:ext cx="110693" cy="70106"/>
              </a:xfrm>
              <a:custGeom>
                <a:avLst/>
                <a:gdLst>
                  <a:gd name="T0" fmla="*/ 22 w 22"/>
                  <a:gd name="T1" fmla="*/ 0 h 14"/>
                  <a:gd name="T2" fmla="*/ 0 w 22"/>
                  <a:gd name="T3" fmla="*/ 1 h 14"/>
                  <a:gd name="T4" fmla="*/ 0 w 22"/>
                  <a:gd name="T5" fmla="*/ 14 h 14"/>
                  <a:gd name="T6" fmla="*/ 22 w 22"/>
                  <a:gd name="T7" fmla="*/ 12 h 14"/>
                  <a:gd name="T8" fmla="*/ 22 w 22"/>
                  <a:gd name="T9" fmla="*/ 0 h 14"/>
                </a:gdLst>
                <a:ahLst/>
                <a:cxnLst>
                  <a:cxn ang="0">
                    <a:pos x="T0" y="T1"/>
                  </a:cxn>
                  <a:cxn ang="0">
                    <a:pos x="T2" y="T3"/>
                  </a:cxn>
                  <a:cxn ang="0">
                    <a:pos x="T4" y="T5"/>
                  </a:cxn>
                  <a:cxn ang="0">
                    <a:pos x="T6" y="T7"/>
                  </a:cxn>
                  <a:cxn ang="0">
                    <a:pos x="T8" y="T9"/>
                  </a:cxn>
                </a:cxnLst>
                <a:rect l="0" t="0" r="r" b="b"/>
                <a:pathLst>
                  <a:path w="22" h="14">
                    <a:moveTo>
                      <a:pt x="22" y="0"/>
                    </a:moveTo>
                    <a:cubicBezTo>
                      <a:pt x="15" y="0"/>
                      <a:pt x="7" y="1"/>
                      <a:pt x="0" y="1"/>
                    </a:cubicBezTo>
                    <a:cubicBezTo>
                      <a:pt x="0" y="5"/>
                      <a:pt x="0" y="9"/>
                      <a:pt x="0" y="14"/>
                    </a:cubicBezTo>
                    <a:cubicBezTo>
                      <a:pt x="7" y="13"/>
                      <a:pt x="15" y="13"/>
                      <a:pt x="22" y="12"/>
                    </a:cubicBezTo>
                    <a:cubicBezTo>
                      <a:pt x="22" y="8"/>
                      <a:pt x="22" y="4"/>
                      <a:pt x="22" y="0"/>
                    </a:cubicBezTo>
                    <a:close/>
                  </a:path>
                </a:pathLst>
              </a:custGeom>
              <a:solidFill>
                <a:srgbClr val="F9E4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4" name="Freeform 47"/>
              <p:cNvSpPr/>
              <p:nvPr>
                <p:custDataLst>
                  <p:tags r:id="rId73"/>
                </p:custDataLst>
              </p:nvPr>
            </p:nvSpPr>
            <p:spPr bwMode="auto">
              <a:xfrm>
                <a:off x="5672563" y="3981698"/>
                <a:ext cx="173420" cy="295181"/>
              </a:xfrm>
              <a:custGeom>
                <a:avLst/>
                <a:gdLst>
                  <a:gd name="T0" fmla="*/ 13 w 35"/>
                  <a:gd name="T1" fmla="*/ 1 h 59"/>
                  <a:gd name="T2" fmla="*/ 35 w 35"/>
                  <a:gd name="T3" fmla="*/ 0 h 59"/>
                  <a:gd name="T4" fmla="*/ 35 w 35"/>
                  <a:gd name="T5" fmla="*/ 59 h 59"/>
                  <a:gd name="T6" fmla="*/ 13 w 35"/>
                  <a:gd name="T7" fmla="*/ 59 h 59"/>
                  <a:gd name="T8" fmla="*/ 9 w 35"/>
                  <a:gd name="T9" fmla="*/ 8 h 59"/>
                  <a:gd name="T10" fmla="*/ 13 w 35"/>
                  <a:gd name="T11" fmla="*/ 1 h 59"/>
                </a:gdLst>
                <a:ahLst/>
                <a:cxnLst>
                  <a:cxn ang="0">
                    <a:pos x="T0" y="T1"/>
                  </a:cxn>
                  <a:cxn ang="0">
                    <a:pos x="T2" y="T3"/>
                  </a:cxn>
                  <a:cxn ang="0">
                    <a:pos x="T4" y="T5"/>
                  </a:cxn>
                  <a:cxn ang="0">
                    <a:pos x="T6" y="T7"/>
                  </a:cxn>
                  <a:cxn ang="0">
                    <a:pos x="T8" y="T9"/>
                  </a:cxn>
                  <a:cxn ang="0">
                    <a:pos x="T10" y="T11"/>
                  </a:cxn>
                </a:cxnLst>
                <a:rect l="0" t="0" r="r" b="b"/>
                <a:pathLst>
                  <a:path w="35" h="59">
                    <a:moveTo>
                      <a:pt x="13" y="1"/>
                    </a:moveTo>
                    <a:cubicBezTo>
                      <a:pt x="20" y="1"/>
                      <a:pt x="28" y="1"/>
                      <a:pt x="35" y="0"/>
                    </a:cubicBezTo>
                    <a:cubicBezTo>
                      <a:pt x="35" y="20"/>
                      <a:pt x="35" y="39"/>
                      <a:pt x="35" y="59"/>
                    </a:cubicBezTo>
                    <a:cubicBezTo>
                      <a:pt x="28" y="59"/>
                      <a:pt x="20" y="59"/>
                      <a:pt x="13" y="59"/>
                    </a:cubicBezTo>
                    <a:cubicBezTo>
                      <a:pt x="9" y="50"/>
                      <a:pt x="0" y="29"/>
                      <a:pt x="9" y="8"/>
                    </a:cubicBezTo>
                    <a:cubicBezTo>
                      <a:pt x="10" y="6"/>
                      <a:pt x="11" y="4"/>
                      <a:pt x="13" y="1"/>
                    </a:cubicBezTo>
                    <a:close/>
                  </a:path>
                </a:pathLst>
              </a:custGeom>
              <a:solidFill>
                <a:srgbClr val="F8E9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5" name="Freeform 48"/>
              <p:cNvSpPr/>
              <p:nvPr>
                <p:custDataLst>
                  <p:tags r:id="rId74"/>
                </p:custDataLst>
              </p:nvPr>
            </p:nvSpPr>
            <p:spPr bwMode="auto">
              <a:xfrm>
                <a:off x="5484386" y="4276879"/>
                <a:ext cx="361598" cy="202937"/>
              </a:xfrm>
              <a:custGeom>
                <a:avLst/>
                <a:gdLst>
                  <a:gd name="T0" fmla="*/ 72 w 72"/>
                  <a:gd name="T1" fmla="*/ 0 h 41"/>
                  <a:gd name="T2" fmla="*/ 50 w 72"/>
                  <a:gd name="T3" fmla="*/ 0 h 41"/>
                  <a:gd name="T4" fmla="*/ 31 w 72"/>
                  <a:gd name="T5" fmla="*/ 16 h 41"/>
                  <a:gd name="T6" fmla="*/ 0 w 72"/>
                  <a:gd name="T7" fmla="*/ 25 h 41"/>
                  <a:gd name="T8" fmla="*/ 0 w 72"/>
                  <a:gd name="T9" fmla="*/ 41 h 41"/>
                  <a:gd name="T10" fmla="*/ 72 w 72"/>
                  <a:gd name="T11" fmla="*/ 40 h 41"/>
                  <a:gd name="T12" fmla="*/ 72 w 72"/>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72" h="41">
                    <a:moveTo>
                      <a:pt x="72" y="0"/>
                    </a:moveTo>
                    <a:cubicBezTo>
                      <a:pt x="65" y="0"/>
                      <a:pt x="57" y="0"/>
                      <a:pt x="50" y="0"/>
                    </a:cubicBezTo>
                    <a:cubicBezTo>
                      <a:pt x="46" y="5"/>
                      <a:pt x="40" y="11"/>
                      <a:pt x="31" y="16"/>
                    </a:cubicBezTo>
                    <a:cubicBezTo>
                      <a:pt x="18" y="23"/>
                      <a:pt x="7" y="25"/>
                      <a:pt x="0" y="25"/>
                    </a:cubicBezTo>
                    <a:cubicBezTo>
                      <a:pt x="0" y="30"/>
                      <a:pt x="0" y="35"/>
                      <a:pt x="0" y="41"/>
                    </a:cubicBezTo>
                    <a:cubicBezTo>
                      <a:pt x="24" y="40"/>
                      <a:pt x="48" y="40"/>
                      <a:pt x="72" y="40"/>
                    </a:cubicBezTo>
                    <a:cubicBezTo>
                      <a:pt x="72" y="27"/>
                      <a:pt x="72" y="13"/>
                      <a:pt x="72" y="0"/>
                    </a:cubicBezTo>
                    <a:close/>
                  </a:path>
                </a:pathLst>
              </a:custGeom>
              <a:solidFill>
                <a:srgbClr val="E9C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6" name="Line 49"/>
              <p:cNvSpPr>
                <a:spLocks noChangeShapeType="1"/>
              </p:cNvSpPr>
              <p:nvPr>
                <p:custDataLst>
                  <p:tags r:id="rId75"/>
                </p:custDataLst>
              </p:nvPr>
            </p:nvSpPr>
            <p:spPr bwMode="auto">
              <a:xfrm>
                <a:off x="5845983" y="398169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7" name="Line 50"/>
              <p:cNvSpPr>
                <a:spLocks noChangeShapeType="1"/>
              </p:cNvSpPr>
              <p:nvPr>
                <p:custDataLst>
                  <p:tags r:id="rId76"/>
                </p:custDataLst>
              </p:nvPr>
            </p:nvSpPr>
            <p:spPr bwMode="auto">
              <a:xfrm>
                <a:off x="5845983" y="398169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8" name="Line 51"/>
              <p:cNvSpPr>
                <a:spLocks noChangeShapeType="1"/>
              </p:cNvSpPr>
              <p:nvPr>
                <p:custDataLst>
                  <p:tags r:id="rId77"/>
                </p:custDataLst>
              </p:nvPr>
            </p:nvSpPr>
            <p:spPr bwMode="auto">
              <a:xfrm>
                <a:off x="5845983" y="259434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9" name="Line 52"/>
              <p:cNvSpPr>
                <a:spLocks noChangeShapeType="1"/>
              </p:cNvSpPr>
              <p:nvPr>
                <p:custDataLst>
                  <p:tags r:id="rId78"/>
                </p:custDataLst>
              </p:nvPr>
            </p:nvSpPr>
            <p:spPr bwMode="auto">
              <a:xfrm>
                <a:off x="5845983" y="259434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0" name="Rectangle 53"/>
              <p:cNvSpPr>
                <a:spLocks noChangeArrowheads="1"/>
              </p:cNvSpPr>
              <p:nvPr>
                <p:custDataLst>
                  <p:tags r:id="rId79"/>
                </p:custDataLst>
              </p:nvPr>
            </p:nvSpPr>
            <p:spPr bwMode="auto">
              <a:xfrm>
                <a:off x="5609838" y="4538853"/>
                <a:ext cx="232456" cy="232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61" name="Freeform 54"/>
              <p:cNvSpPr/>
              <p:nvPr>
                <p:custDataLst>
                  <p:tags r:id="rId80"/>
                </p:custDataLst>
              </p:nvPr>
            </p:nvSpPr>
            <p:spPr bwMode="auto">
              <a:xfrm>
                <a:off x="5410590" y="2734555"/>
                <a:ext cx="424324" cy="1191796"/>
              </a:xfrm>
              <a:custGeom>
                <a:avLst/>
                <a:gdLst>
                  <a:gd name="T0" fmla="*/ 30 w 85"/>
                  <a:gd name="T1" fmla="*/ 0 h 238"/>
                  <a:gd name="T2" fmla="*/ 30 w 85"/>
                  <a:gd name="T3" fmla="*/ 131 h 238"/>
                  <a:gd name="T4" fmla="*/ 85 w 85"/>
                  <a:gd name="T5" fmla="*/ 238 h 238"/>
                  <a:gd name="T6" fmla="*/ 73 w 85"/>
                  <a:gd name="T7" fmla="*/ 238 h 238"/>
                  <a:gd name="T8" fmla="*/ 34 w 85"/>
                  <a:gd name="T9" fmla="*/ 188 h 238"/>
                  <a:gd name="T10" fmla="*/ 1 w 85"/>
                  <a:gd name="T11" fmla="*/ 73 h 238"/>
                  <a:gd name="T12" fmla="*/ 9 w 85"/>
                  <a:gd name="T13" fmla="*/ 0 h 238"/>
                  <a:gd name="T14" fmla="*/ 30 w 85"/>
                  <a:gd name="T15" fmla="*/ 0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238">
                    <a:moveTo>
                      <a:pt x="30" y="0"/>
                    </a:moveTo>
                    <a:cubicBezTo>
                      <a:pt x="24" y="24"/>
                      <a:pt x="16" y="73"/>
                      <a:pt x="30" y="131"/>
                    </a:cubicBezTo>
                    <a:cubicBezTo>
                      <a:pt x="44" y="183"/>
                      <a:pt x="69" y="219"/>
                      <a:pt x="85" y="238"/>
                    </a:cubicBezTo>
                    <a:cubicBezTo>
                      <a:pt x="81" y="238"/>
                      <a:pt x="77" y="238"/>
                      <a:pt x="73" y="238"/>
                    </a:cubicBezTo>
                    <a:cubicBezTo>
                      <a:pt x="62" y="227"/>
                      <a:pt x="47" y="211"/>
                      <a:pt x="34" y="188"/>
                    </a:cubicBezTo>
                    <a:cubicBezTo>
                      <a:pt x="27" y="176"/>
                      <a:pt x="3" y="133"/>
                      <a:pt x="1" y="73"/>
                    </a:cubicBezTo>
                    <a:cubicBezTo>
                      <a:pt x="0" y="56"/>
                      <a:pt x="1" y="30"/>
                      <a:pt x="9" y="0"/>
                    </a:cubicBezTo>
                    <a:cubicBezTo>
                      <a:pt x="16" y="0"/>
                      <a:pt x="23" y="0"/>
                      <a:pt x="30" y="0"/>
                    </a:cubicBezTo>
                    <a:close/>
                  </a:path>
                </a:pathLst>
              </a:custGeom>
              <a:solidFill>
                <a:srgbClr val="ECD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2" name="Freeform 55"/>
              <p:cNvSpPr/>
              <p:nvPr>
                <p:custDataLst>
                  <p:tags r:id="rId81"/>
                </p:custDataLst>
              </p:nvPr>
            </p:nvSpPr>
            <p:spPr bwMode="auto">
              <a:xfrm>
                <a:off x="5860742" y="2955942"/>
                <a:ext cx="254594" cy="498119"/>
              </a:xfrm>
              <a:custGeom>
                <a:avLst/>
                <a:gdLst>
                  <a:gd name="T0" fmla="*/ 0 w 51"/>
                  <a:gd name="T1" fmla="*/ 0 h 100"/>
                  <a:gd name="T2" fmla="*/ 0 w 51"/>
                  <a:gd name="T3" fmla="*/ 79 h 100"/>
                  <a:gd name="T4" fmla="*/ 30 w 51"/>
                  <a:gd name="T5" fmla="*/ 100 h 100"/>
                  <a:gd name="T6" fmla="*/ 25 w 51"/>
                  <a:gd name="T7" fmla="*/ 67 h 100"/>
                  <a:gd name="T8" fmla="*/ 51 w 51"/>
                  <a:gd name="T9" fmla="*/ 39 h 100"/>
                  <a:gd name="T10" fmla="*/ 13 w 51"/>
                  <a:gd name="T11" fmla="*/ 37 h 100"/>
                  <a:gd name="T12" fmla="*/ 0 w 5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51" h="100">
                    <a:moveTo>
                      <a:pt x="0" y="0"/>
                    </a:moveTo>
                    <a:cubicBezTo>
                      <a:pt x="0" y="26"/>
                      <a:pt x="0" y="53"/>
                      <a:pt x="0" y="79"/>
                    </a:cubicBezTo>
                    <a:cubicBezTo>
                      <a:pt x="10" y="86"/>
                      <a:pt x="20" y="93"/>
                      <a:pt x="30" y="100"/>
                    </a:cubicBezTo>
                    <a:cubicBezTo>
                      <a:pt x="28" y="89"/>
                      <a:pt x="27" y="78"/>
                      <a:pt x="25" y="67"/>
                    </a:cubicBezTo>
                    <a:cubicBezTo>
                      <a:pt x="34" y="58"/>
                      <a:pt x="43" y="48"/>
                      <a:pt x="51" y="39"/>
                    </a:cubicBezTo>
                    <a:cubicBezTo>
                      <a:pt x="39" y="38"/>
                      <a:pt x="26" y="38"/>
                      <a:pt x="13" y="37"/>
                    </a:cubicBezTo>
                    <a:cubicBezTo>
                      <a:pt x="9" y="25"/>
                      <a:pt x="5" y="12"/>
                      <a:pt x="0" y="0"/>
                    </a:cubicBezTo>
                    <a:close/>
                  </a:path>
                </a:pathLst>
              </a:custGeom>
              <a:solidFill>
                <a:srgbClr val="D9AC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3" name="Freeform 56"/>
              <p:cNvSpPr/>
              <p:nvPr>
                <p:custDataLst>
                  <p:tags r:id="rId82"/>
                </p:custDataLst>
              </p:nvPr>
            </p:nvSpPr>
            <p:spPr bwMode="auto">
              <a:xfrm>
                <a:off x="5606148" y="2955942"/>
                <a:ext cx="254594" cy="498119"/>
              </a:xfrm>
              <a:custGeom>
                <a:avLst/>
                <a:gdLst>
                  <a:gd name="T0" fmla="*/ 51 w 51"/>
                  <a:gd name="T1" fmla="*/ 0 h 100"/>
                  <a:gd name="T2" fmla="*/ 51 w 51"/>
                  <a:gd name="T3" fmla="*/ 79 h 100"/>
                  <a:gd name="T4" fmla="*/ 22 w 51"/>
                  <a:gd name="T5" fmla="*/ 100 h 100"/>
                  <a:gd name="T6" fmla="*/ 27 w 51"/>
                  <a:gd name="T7" fmla="*/ 67 h 100"/>
                  <a:gd name="T8" fmla="*/ 0 w 51"/>
                  <a:gd name="T9" fmla="*/ 39 h 100"/>
                  <a:gd name="T10" fmla="*/ 38 w 51"/>
                  <a:gd name="T11" fmla="*/ 37 h 100"/>
                  <a:gd name="T12" fmla="*/ 51 w 5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51" h="100">
                    <a:moveTo>
                      <a:pt x="51" y="0"/>
                    </a:moveTo>
                    <a:cubicBezTo>
                      <a:pt x="51" y="26"/>
                      <a:pt x="51" y="53"/>
                      <a:pt x="51" y="79"/>
                    </a:cubicBezTo>
                    <a:cubicBezTo>
                      <a:pt x="41" y="86"/>
                      <a:pt x="31" y="93"/>
                      <a:pt x="22" y="100"/>
                    </a:cubicBezTo>
                    <a:cubicBezTo>
                      <a:pt x="23" y="89"/>
                      <a:pt x="25" y="78"/>
                      <a:pt x="27" y="67"/>
                    </a:cubicBezTo>
                    <a:cubicBezTo>
                      <a:pt x="18" y="58"/>
                      <a:pt x="9" y="48"/>
                      <a:pt x="0" y="39"/>
                    </a:cubicBezTo>
                    <a:cubicBezTo>
                      <a:pt x="13" y="38"/>
                      <a:pt x="26" y="38"/>
                      <a:pt x="38" y="37"/>
                    </a:cubicBezTo>
                    <a:cubicBezTo>
                      <a:pt x="43" y="25"/>
                      <a:pt x="47" y="12"/>
                      <a:pt x="51" y="0"/>
                    </a:cubicBezTo>
                    <a:close/>
                  </a:path>
                </a:pathLst>
              </a:custGeom>
              <a:solidFill>
                <a:srgbClr val="DCB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4" name="文本框 263"/>
              <p:cNvSpPr txBox="1"/>
              <p:nvPr>
                <p:custDataLst>
                  <p:tags r:id="rId83"/>
                </p:custDataLst>
              </p:nvPr>
            </p:nvSpPr>
            <p:spPr>
              <a:xfrm>
                <a:off x="5682616" y="4373716"/>
                <a:ext cx="393640" cy="400109"/>
              </a:xfrm>
              <a:prstGeom prst="rect">
                <a:avLst/>
              </a:prstGeom>
              <a:noFill/>
            </p:spPr>
            <p:txBody>
              <a:bodyPr wrap="square" rtlCol="0"/>
              <a:p>
                <a:r>
                  <a:rPr lang="en-US" altLang="zh-CN" sz="750" b="1" dirty="0">
                    <a:solidFill>
                      <a:schemeClr val="dk1"/>
                    </a:solidFill>
                  </a:rPr>
                  <a:t>1</a:t>
                </a:r>
                <a:endParaRPr lang="en-US" altLang="zh-CN" sz="750" b="1" dirty="0">
                  <a:solidFill>
                    <a:schemeClr val="dk1"/>
                  </a:solidFill>
                </a:endParaRPr>
              </a:p>
            </p:txBody>
          </p:sp>
        </p:grpSp>
      </p:grpSp>
      <p:sp>
        <p:nvSpPr>
          <p:cNvPr id="315" name="任意多边形 314"/>
          <p:cNvSpPr/>
          <p:nvPr>
            <p:custDataLst>
              <p:tags r:id="rId84"/>
            </p:custDataLst>
          </p:nvPr>
        </p:nvSpPr>
        <p:spPr>
          <a:xfrm>
            <a:off x="4114426" y="3809614"/>
            <a:ext cx="1549779" cy="659110"/>
          </a:xfrm>
          <a:custGeom>
            <a:avLst/>
            <a:gdLst>
              <a:gd name="connsiteX0" fmla="*/ 152566 w 1528867"/>
              <a:gd name="connsiteY0" fmla="*/ 0 h 1125101"/>
              <a:gd name="connsiteX1" fmla="*/ 1376301 w 1528867"/>
              <a:gd name="connsiteY1" fmla="*/ 0 h 1125101"/>
              <a:gd name="connsiteX2" fmla="*/ 1528867 w 1528867"/>
              <a:gd name="connsiteY2" fmla="*/ 152566 h 1125101"/>
              <a:gd name="connsiteX3" fmla="*/ 1528867 w 1528867"/>
              <a:gd name="connsiteY3" fmla="*/ 762811 h 1125101"/>
              <a:gd name="connsiteX4" fmla="*/ 1376301 w 1528867"/>
              <a:gd name="connsiteY4" fmla="*/ 915377 h 1125101"/>
              <a:gd name="connsiteX5" fmla="*/ 840851 w 1528867"/>
              <a:gd name="connsiteY5" fmla="*/ 915377 h 1125101"/>
              <a:gd name="connsiteX6" fmla="*/ 764243 w 1528867"/>
              <a:gd name="connsiteY6" fmla="*/ 1125101 h 1125101"/>
              <a:gd name="connsiteX7" fmla="*/ 687636 w 1528867"/>
              <a:gd name="connsiteY7" fmla="*/ 915377 h 1125101"/>
              <a:gd name="connsiteX8" fmla="*/ 152566 w 1528867"/>
              <a:gd name="connsiteY8" fmla="*/ 915377 h 1125101"/>
              <a:gd name="connsiteX9" fmla="*/ 0 w 1528867"/>
              <a:gd name="connsiteY9" fmla="*/ 762811 h 1125101"/>
              <a:gd name="connsiteX10" fmla="*/ 0 w 1528867"/>
              <a:gd name="connsiteY10" fmla="*/ 152566 h 1125101"/>
              <a:gd name="connsiteX11" fmla="*/ 152566 w 1528867"/>
              <a:gd name="connsiteY11" fmla="*/ 0 h 11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8867" h="1125101">
                <a:moveTo>
                  <a:pt x="152566" y="0"/>
                </a:moveTo>
                <a:lnTo>
                  <a:pt x="1376301" y="0"/>
                </a:lnTo>
                <a:cubicBezTo>
                  <a:pt x="1460561" y="0"/>
                  <a:pt x="1528867" y="68306"/>
                  <a:pt x="1528867" y="152566"/>
                </a:cubicBezTo>
                <a:lnTo>
                  <a:pt x="1528867" y="762811"/>
                </a:lnTo>
                <a:cubicBezTo>
                  <a:pt x="1528867" y="847071"/>
                  <a:pt x="1460561" y="915377"/>
                  <a:pt x="1376301" y="915377"/>
                </a:cubicBezTo>
                <a:lnTo>
                  <a:pt x="840851" y="915377"/>
                </a:lnTo>
                <a:lnTo>
                  <a:pt x="764243" y="1125101"/>
                </a:lnTo>
                <a:lnTo>
                  <a:pt x="687636" y="915377"/>
                </a:lnTo>
                <a:lnTo>
                  <a:pt x="152566" y="915377"/>
                </a:lnTo>
                <a:cubicBezTo>
                  <a:pt x="68306" y="915377"/>
                  <a:pt x="0" y="847071"/>
                  <a:pt x="0" y="762811"/>
                </a:cubicBezTo>
                <a:lnTo>
                  <a:pt x="0" y="152566"/>
                </a:lnTo>
                <a:cubicBezTo>
                  <a:pt x="0" y="68306"/>
                  <a:pt x="68306" y="0"/>
                  <a:pt x="15256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16" name="文本框 315"/>
          <p:cNvSpPr txBox="1"/>
          <p:nvPr>
            <p:custDataLst>
              <p:tags r:id="rId85"/>
            </p:custDataLst>
          </p:nvPr>
        </p:nvSpPr>
        <p:spPr>
          <a:xfrm>
            <a:off x="3882375" y="3807110"/>
            <a:ext cx="2028966" cy="521970"/>
          </a:xfrm>
          <a:prstGeom prst="rect">
            <a:avLst/>
          </a:prstGeom>
          <a:noFill/>
        </p:spPr>
        <p:txBody>
          <a:bodyPr wrap="square" rtlCol="0" anchor="ctr">
            <a:spAutoFit/>
          </a:bodyPr>
          <a:p>
            <a:pPr lvl="0" algn="ctr" fontAlgn="auto">
              <a:lnSpc>
                <a:spcPct val="100000"/>
              </a:lnSpc>
              <a:spcBef>
                <a:spcPts val="0"/>
              </a:spcBef>
              <a:spcAft>
                <a:spcPts val="0"/>
              </a:spcAft>
              <a:buClrTx/>
              <a:buSzTx/>
              <a:buFontTx/>
            </a:pPr>
            <a:r>
              <a:rPr lang="zh-CN" altLang="en-US" sz="1400" b="1"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LnTx/>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rPr>
              <a:t>高原夏菜</a:t>
            </a:r>
            <a:endParaRPr lang="zh-CN" altLang="en-US" sz="1400" b="1"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LnTx/>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endParaRPr>
          </a:p>
          <a:p>
            <a:pPr lvl="0" algn="ctr" fontAlgn="auto">
              <a:lnSpc>
                <a:spcPct val="100000"/>
              </a:lnSpc>
              <a:spcBef>
                <a:spcPts val="0"/>
              </a:spcBef>
              <a:spcAft>
                <a:spcPts val="0"/>
              </a:spcAft>
              <a:buClrTx/>
              <a:buSzTx/>
              <a:buFontTx/>
            </a:pPr>
            <a:r>
              <a:rPr lang="zh-CN" altLang="en-US" sz="1400" b="1"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LnTx/>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rPr>
              <a:t>面积和产量</a:t>
            </a:r>
            <a:endParaRPr lang="zh-CN" altLang="en-US" sz="1400" b="1"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LnTx/>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endParaRPr>
          </a:p>
        </p:txBody>
      </p:sp>
      <p:grpSp>
        <p:nvGrpSpPr>
          <p:cNvPr id="21" name="组合 20"/>
          <p:cNvGrpSpPr/>
          <p:nvPr/>
        </p:nvGrpSpPr>
        <p:grpSpPr>
          <a:xfrm>
            <a:off x="8424000" y="3659505"/>
            <a:ext cx="2608995" cy="1160030"/>
            <a:chOff x="13363" y="4364"/>
            <a:chExt cx="4109" cy="1827"/>
          </a:xfrm>
        </p:grpSpPr>
        <p:sp>
          <p:nvSpPr>
            <p:cNvPr id="17" name="文本框 16"/>
            <p:cNvSpPr txBox="1"/>
            <p:nvPr/>
          </p:nvSpPr>
          <p:spPr>
            <a:xfrm>
              <a:off x="13374" y="4364"/>
              <a:ext cx="4098" cy="1190"/>
            </a:xfrm>
            <a:prstGeom prst="rect">
              <a:avLst/>
            </a:prstGeom>
            <a:noFill/>
          </p:spPr>
          <p:txBody>
            <a:bodyPr wrap="square" rtlCol="0">
              <a:spAutoFit/>
            </a:bodyPr>
            <a:p>
              <a:pPr marL="0" indent="0" algn="l">
                <a:lnSpc>
                  <a:spcPct val="120000"/>
                </a:lnSpc>
                <a:spcBef>
                  <a:spcPts val="0"/>
                </a:spcBef>
                <a:spcAft>
                  <a:spcPts val="0"/>
                </a:spcAft>
                <a:buSzPct val="100000"/>
              </a:pPr>
              <a:r>
                <a:rPr lang="zh-CN" altLang="en-US" b="1" spc="300" dirty="0">
                  <a:solidFill>
                    <a:srgbClr val="CC0000"/>
                  </a:solidFill>
                  <a:uLnTx/>
                  <a:uFillTx/>
                  <a:latin typeface="思源黑体 CN Heavy" panose="020B0A00000000000000" charset="-122"/>
                  <a:ea typeface="思源黑体 CN Heavy" panose="020B0A00000000000000" charset="-122"/>
                  <a:sym typeface="+mn-ea"/>
                </a:rPr>
                <a:t>第一产业增加值达到</a:t>
              </a:r>
              <a:endParaRPr lang="zh-CN" altLang="en-US" b="1" spc="300" dirty="0">
                <a:solidFill>
                  <a:srgbClr val="CC0000"/>
                </a:solidFill>
                <a:uLnTx/>
                <a:uFillTx/>
                <a:latin typeface="思源黑体 CN Heavy" panose="020B0A00000000000000" charset="-122"/>
                <a:ea typeface="思源黑体 CN Heavy" panose="020B0A00000000000000" charset="-122"/>
              </a:endParaRPr>
            </a:p>
            <a:p>
              <a:pPr marL="0" indent="0" algn="l">
                <a:lnSpc>
                  <a:spcPct val="120000"/>
                </a:lnSpc>
                <a:spcBef>
                  <a:spcPts val="0"/>
                </a:spcBef>
                <a:spcAft>
                  <a:spcPts val="0"/>
                </a:spcAft>
                <a:buSzPct val="100000"/>
              </a:pPr>
              <a:r>
                <a:rPr lang="zh-CN" altLang="en-US" b="1" spc="300" dirty="0">
                  <a:solidFill>
                    <a:srgbClr val="CC0000"/>
                  </a:solidFill>
                  <a:uLnTx/>
                  <a:uFillTx/>
                  <a:latin typeface="思源黑体 CN Heavy" panose="020B0A00000000000000" charset="-122"/>
                  <a:ea typeface="思源黑体 CN Heavy" panose="020B0A00000000000000" charset="-122"/>
                  <a:sym typeface="+mn-ea"/>
                </a:rPr>
                <a:t>1198.1亿元</a:t>
              </a:r>
              <a:endParaRPr lang="zh-CN" altLang="en-US"/>
            </a:p>
          </p:txBody>
        </p:sp>
        <p:sp>
          <p:nvSpPr>
            <p:cNvPr id="18" name="文本框 17"/>
            <p:cNvSpPr txBox="1"/>
            <p:nvPr/>
          </p:nvSpPr>
          <p:spPr>
            <a:xfrm>
              <a:off x="13363" y="5611"/>
              <a:ext cx="2743" cy="580"/>
            </a:xfrm>
            <a:prstGeom prst="rect">
              <a:avLst/>
            </a:prstGeom>
            <a:noFill/>
          </p:spPr>
          <p:txBody>
            <a:bodyPr wrap="square" rtlCol="0">
              <a:spAutoFit/>
            </a:bodyPr>
            <a:p>
              <a:r>
                <a:rPr lang="zh-CN" altLang="en-US"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增长5.4%</a:t>
              </a:r>
              <a:endParaRPr lang="zh-CN" altLang="en-US"/>
            </a:p>
          </p:txBody>
        </p:sp>
      </p:grpSp>
      <p:grpSp>
        <p:nvGrpSpPr>
          <p:cNvPr id="22" name="组合 21"/>
          <p:cNvGrpSpPr/>
          <p:nvPr/>
        </p:nvGrpSpPr>
        <p:grpSpPr>
          <a:xfrm>
            <a:off x="8424000" y="4980940"/>
            <a:ext cx="2608995" cy="1160030"/>
            <a:chOff x="13485" y="6865"/>
            <a:chExt cx="4109" cy="1827"/>
          </a:xfrm>
        </p:grpSpPr>
        <p:sp>
          <p:nvSpPr>
            <p:cNvPr id="19" name="文本框 18"/>
            <p:cNvSpPr txBox="1"/>
            <p:nvPr/>
          </p:nvSpPr>
          <p:spPr>
            <a:xfrm>
              <a:off x="13496" y="6865"/>
              <a:ext cx="4098" cy="1190"/>
            </a:xfrm>
            <a:prstGeom prst="rect">
              <a:avLst/>
            </a:prstGeom>
            <a:noFill/>
          </p:spPr>
          <p:txBody>
            <a:bodyPr wrap="square" rtlCol="0">
              <a:spAutoFit/>
            </a:bodyPr>
            <a:p>
              <a:pPr lvl="0" algn="l">
                <a:lnSpc>
                  <a:spcPct val="120000"/>
                </a:lnSpc>
                <a:spcBef>
                  <a:spcPts val="0"/>
                </a:spcBef>
                <a:spcAft>
                  <a:spcPts val="0"/>
                </a:spcAft>
                <a:buClrTx/>
                <a:buSzTx/>
                <a:buFontTx/>
              </a:pPr>
              <a:r>
                <a:rPr lang="zh-CN" altLang="en-US" b="1" spc="300" dirty="0">
                  <a:solidFill>
                    <a:srgbClr val="CC0000"/>
                  </a:solidFill>
                  <a:uLnTx/>
                  <a:uFillTx/>
                  <a:latin typeface="思源黑体 CN Heavy" panose="020B0A00000000000000" charset="-122"/>
                  <a:ea typeface="思源黑体 CN Heavy" panose="020B0A00000000000000" charset="-122"/>
                  <a:sym typeface="+mn-ea"/>
                </a:rPr>
                <a:t>农村居民人均可支配收入10344元</a:t>
              </a:r>
              <a:endParaRPr lang="zh-CN" altLang="en-US"/>
            </a:p>
          </p:txBody>
        </p:sp>
        <p:sp>
          <p:nvSpPr>
            <p:cNvPr id="20" name="文本框 19"/>
            <p:cNvSpPr txBox="1"/>
            <p:nvPr/>
          </p:nvSpPr>
          <p:spPr>
            <a:xfrm>
              <a:off x="13485" y="8112"/>
              <a:ext cx="2743" cy="580"/>
            </a:xfrm>
            <a:prstGeom prst="rect">
              <a:avLst/>
            </a:prstGeom>
            <a:noFill/>
          </p:spPr>
          <p:txBody>
            <a:bodyPr wrap="square" rtlCol="0">
              <a:spAutoFit/>
            </a:bodyPr>
            <a:p>
              <a:r>
                <a:rPr lang="zh-CN" altLang="en-US"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增长</a:t>
              </a:r>
              <a:r>
                <a:rPr lang="en-US" altLang="zh-CN"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7</a:t>
              </a:r>
              <a:r>
                <a:rPr lang="zh-CN" altLang="en-US"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.4%</a:t>
              </a:r>
              <a:endParaRPr lang="zh-CN" altLang="en-US"/>
            </a:p>
          </p:txBody>
        </p:sp>
      </p:grpSp>
    </p:spTree>
    <p:custDataLst>
      <p:tags r:id="rId86"/>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关于深化拓展</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cxnSp>
        <p:nvCxnSpPr>
          <p:cNvPr id="15" name="直接连接符 14"/>
          <p:cNvCxnSpPr/>
          <p:nvPr>
            <p:custDataLst>
              <p:tags r:id="rId1"/>
            </p:custDataLst>
          </p:nvPr>
        </p:nvCxnSpPr>
        <p:spPr>
          <a:xfrm>
            <a:off x="4342765" y="2232000"/>
            <a:ext cx="0" cy="342011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047750" y="2124075"/>
            <a:ext cx="2880000" cy="3815715"/>
            <a:chOff x="1650" y="3345"/>
            <a:chExt cx="4987" cy="6009"/>
          </a:xfrm>
        </p:grpSpPr>
        <p:sp>
          <p:nvSpPr>
            <p:cNvPr id="19" name="文本框 18"/>
            <p:cNvSpPr txBox="1"/>
            <p:nvPr>
              <p:custDataLst>
                <p:tags r:id="rId2"/>
              </p:custDataLst>
            </p:nvPr>
          </p:nvSpPr>
          <p:spPr bwMode="auto">
            <a:xfrm>
              <a:off x="1783" y="3345"/>
              <a:ext cx="4854" cy="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chorCtr="0">
              <a:sp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rPr>
                <a:t>扶持对象上</a:t>
              </a:r>
              <a:endPar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endParaRPr>
            </a:p>
          </p:txBody>
        </p:sp>
        <p:cxnSp>
          <p:nvCxnSpPr>
            <p:cNvPr id="16" name="直接连接符 15"/>
            <p:cNvCxnSpPr/>
            <p:nvPr>
              <p:custDataLst>
                <p:tags r:id="rId3"/>
              </p:custDataLst>
            </p:nvPr>
          </p:nvCxnSpPr>
          <p:spPr>
            <a:xfrm>
              <a:off x="1650" y="3515"/>
              <a:ext cx="0" cy="5386"/>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8" name="文本框 27"/>
            <p:cNvSpPr txBox="1"/>
            <p:nvPr>
              <p:custDataLst>
                <p:tags r:id="rId4"/>
              </p:custDataLst>
            </p:nvPr>
          </p:nvSpPr>
          <p:spPr>
            <a:xfrm>
              <a:off x="1783" y="4365"/>
              <a:ext cx="4819" cy="4989"/>
            </a:xfrm>
            <a:prstGeom prst="rect">
              <a:avLst/>
            </a:prstGeom>
            <a:noFill/>
          </p:spPr>
          <p:txBody>
            <a:bodyPr wrap="square" tIns="0" rIns="36195" rtlCol="0"/>
            <a:lstStyle/>
            <a:p>
              <a:pPr marL="0" indent="482600" algn="just" fontAlgn="auto">
                <a:lnSpc>
                  <a:spcPct val="150000"/>
                </a:lnSpc>
                <a:spcBef>
                  <a:spcPts val="0"/>
                </a:spcBef>
                <a:spcAft>
                  <a:spcPts val="0"/>
                </a:spcAft>
                <a:buSzPct val="100000"/>
                <a:extLst>
                  <a:ext uri="{35155182-B16C-46BC-9424-99874614C6A1}">
                    <wpsdc:indentchars xmlns:wpsdc="http://www.wps.cn/officeDocument/2017/drawingmlCustomData" val="200" checksum="3297843772"/>
                  </a:ext>
                </a:extLst>
              </a:pPr>
              <a:r>
                <a:rPr lang="zh-CN" altLang="en-US" sz="16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重点支持现代农业产业园创建、良种繁育体系建设、绿色标准化种养基地建设、冷链物流体系建设、农产品加工销售及市场建设、品牌培育等。</a:t>
              </a:r>
              <a:endParaRPr lang="zh-CN" altLang="en-US" sz="16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p:txBody>
        </p:sp>
      </p:grpSp>
      <p:grpSp>
        <p:nvGrpSpPr>
          <p:cNvPr id="35" name="组合 34"/>
          <p:cNvGrpSpPr/>
          <p:nvPr/>
        </p:nvGrpSpPr>
        <p:grpSpPr>
          <a:xfrm>
            <a:off x="4401185" y="2124075"/>
            <a:ext cx="3528060" cy="3995420"/>
            <a:chOff x="7564" y="4229"/>
            <a:chExt cx="5556" cy="6292"/>
          </a:xfrm>
        </p:grpSpPr>
        <p:sp>
          <p:nvSpPr>
            <p:cNvPr id="13" name="文本框 12"/>
            <p:cNvSpPr txBox="1"/>
            <p:nvPr>
              <p:custDataLst>
                <p:tags r:id="rId5"/>
              </p:custDataLst>
            </p:nvPr>
          </p:nvSpPr>
          <p:spPr bwMode="auto">
            <a:xfrm>
              <a:off x="7564" y="4229"/>
              <a:ext cx="4854" cy="77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0000" tIns="46800" rIns="90000" bIns="0" anchor="b" anchorCtr="0">
              <a:sp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gn="l">
                <a:lnSpc>
                  <a:spcPct val="120000"/>
                </a:lnSpc>
                <a:spcBef>
                  <a:spcPts val="0"/>
                </a:spcBef>
                <a:spcAft>
                  <a:spcPts val="0"/>
                </a:spcAft>
                <a:buClrTx/>
                <a:buSzTx/>
                <a:buFontTx/>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mn-ea"/>
                </a:rPr>
                <a:t>扶持方式上</a:t>
              </a:r>
              <a:endPar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mn-ea"/>
              </a:endParaRPr>
            </a:p>
          </p:txBody>
        </p:sp>
        <p:sp>
          <p:nvSpPr>
            <p:cNvPr id="17" name="文本框 16"/>
            <p:cNvSpPr txBox="1"/>
            <p:nvPr>
              <p:custDataLst>
                <p:tags r:id="rId6"/>
              </p:custDataLst>
            </p:nvPr>
          </p:nvSpPr>
          <p:spPr>
            <a:xfrm>
              <a:off x="7564" y="5249"/>
              <a:ext cx="5556" cy="5272"/>
            </a:xfrm>
            <a:prstGeom prst="rect">
              <a:avLst/>
            </a:prstGeom>
            <a:noFill/>
          </p:spPr>
          <p:txBody>
            <a:bodyPr wrap="square" tIns="0" rIns="36195" rtlCol="0">
              <a:noAutofit/>
            </a:bodyPr>
            <a:lstStyle/>
            <a:p>
              <a:pPr lvl="0" indent="482600" algn="l">
                <a:lnSpc>
                  <a:spcPct val="150000"/>
                </a:lnSpc>
                <a:spcBef>
                  <a:spcPts val="0"/>
                </a:spcBef>
                <a:spcAft>
                  <a:spcPts val="0"/>
                </a:spcAft>
                <a:buClrTx/>
                <a:buSzTx/>
                <a:buFontTx/>
                <a:extLst>
                  <a:ext uri="{35155182-B16C-46BC-9424-99874614C6A1}">
                    <wpsdc:indentchars xmlns:wpsdc="http://www.wps.cn/officeDocument/2017/drawingmlCustomData" val="200" checksum="3297843772"/>
                  </a:ext>
                </a:extLst>
              </a:pPr>
              <a:r>
                <a:rPr lang="zh-CN" altLang="en-US" sz="16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由原来的精准到户扶持向扶持合作社、龙头企业带动农户转变，由分户分散种养向生产加工销售及全产业链转变，加快形成新型经营主体与农户产业链上优势互补、分工合作的格局，将农户有效嵌入产业链，让农民分享更多产业增值收益。</a:t>
              </a:r>
              <a:endParaRPr lang="zh-CN" altLang="en-US" sz="16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p:txBody>
        </p:sp>
      </p:grpSp>
      <p:grpSp>
        <p:nvGrpSpPr>
          <p:cNvPr id="20" name="组合 19"/>
          <p:cNvGrpSpPr/>
          <p:nvPr/>
        </p:nvGrpSpPr>
        <p:grpSpPr>
          <a:xfrm>
            <a:off x="8354060" y="2124137"/>
            <a:ext cx="3060000" cy="3528238"/>
            <a:chOff x="12883" y="4268"/>
            <a:chExt cx="5086" cy="4368"/>
          </a:xfrm>
        </p:grpSpPr>
        <p:sp>
          <p:nvSpPr>
            <p:cNvPr id="21" name="文本框 20"/>
            <p:cNvSpPr txBox="1"/>
            <p:nvPr>
              <p:custDataLst>
                <p:tags r:id="rId7"/>
              </p:custDataLst>
            </p:nvPr>
          </p:nvSpPr>
          <p:spPr bwMode="auto">
            <a:xfrm>
              <a:off x="13016" y="4268"/>
              <a:ext cx="4816" cy="537"/>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0000" tIns="46800" rIns="90000" bIns="0" anchor="b" anchorCtr="0">
              <a:sp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gn="l">
                <a:lnSpc>
                  <a:spcPct val="120000"/>
                </a:lnSpc>
                <a:spcBef>
                  <a:spcPts val="0"/>
                </a:spcBef>
                <a:spcAft>
                  <a:spcPts val="0"/>
                </a:spcAft>
                <a:buClrTx/>
                <a:buSzTx/>
                <a:buFontTx/>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mn-ea"/>
                </a:rPr>
                <a:t>扶持政策上</a:t>
              </a:r>
              <a:endPar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mn-ea"/>
              </a:endParaRPr>
            </a:p>
          </p:txBody>
        </p:sp>
        <p:cxnSp>
          <p:nvCxnSpPr>
            <p:cNvPr id="25" name="直接连接符 24"/>
            <p:cNvCxnSpPr/>
            <p:nvPr>
              <p:custDataLst>
                <p:tags r:id="rId8"/>
              </p:custDataLst>
            </p:nvPr>
          </p:nvCxnSpPr>
          <p:spPr>
            <a:xfrm>
              <a:off x="12883" y="4402"/>
              <a:ext cx="0" cy="4234"/>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8" name="文本框 17"/>
            <p:cNvSpPr txBox="1"/>
            <p:nvPr>
              <p:custDataLst>
                <p:tags r:id="rId9"/>
              </p:custDataLst>
            </p:nvPr>
          </p:nvSpPr>
          <p:spPr>
            <a:xfrm>
              <a:off x="13016" y="5070"/>
              <a:ext cx="4953" cy="2181"/>
            </a:xfrm>
            <a:prstGeom prst="rect">
              <a:avLst/>
            </a:prstGeom>
            <a:noFill/>
          </p:spPr>
          <p:txBody>
            <a:bodyPr wrap="square" tIns="0" rIns="36195" rtlCol="0">
              <a:noAutofit/>
            </a:bodyPr>
            <a:lstStyle/>
            <a:p>
              <a:pPr lvl="0" indent="482600" algn="just">
                <a:lnSpc>
                  <a:spcPct val="150000"/>
                </a:lnSpc>
                <a:spcBef>
                  <a:spcPts val="0"/>
                </a:spcBef>
                <a:spcAft>
                  <a:spcPts val="0"/>
                </a:spcAft>
                <a:buClrTx/>
                <a:buSzTx/>
                <a:buFontTx/>
                <a:extLst>
                  <a:ext uri="{35155182-B16C-46BC-9424-99874614C6A1}">
                    <wpsdc:indentchars xmlns:wpsdc="http://www.wps.cn/officeDocument/2017/drawingmlCustomData" val="200" checksum="3297843772"/>
                  </a:ext>
                </a:extLst>
              </a:pPr>
              <a:r>
                <a:rPr lang="zh-CN" altLang="en-US" sz="16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加大资金统筹整合力度，年度到县衔接推进乡村振兴补助资金、涉农整合资金的50%以上用于特色产业发展，力争用3年左右时间实现质量提升、规模扩大、效益倍增</a:t>
              </a:r>
              <a:r>
                <a:rPr lang="zh-CN" altLang="en-US" sz="16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a:t>
              </a:r>
              <a:endParaRPr lang="zh-CN" altLang="en-US" sz="16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p:txBody>
        </p:sp>
      </p:grpSp>
      <p:sp>
        <p:nvSpPr>
          <p:cNvPr id="2" name="文本框 1"/>
          <p:cNvSpPr txBox="1"/>
          <p:nvPr/>
        </p:nvSpPr>
        <p:spPr>
          <a:xfrm>
            <a:off x="504000" y="1314415"/>
            <a:ext cx="8973820"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1.拓展提升脱贫人口收入水平——</a:t>
            </a:r>
            <a:r>
              <a:rPr lang="en-US"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着力发展壮大特色产业</a:t>
            </a:r>
            <a:endParaRPr lang="en-US"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Tree>
    <p:custDataLst>
      <p:tags r:id="rId10"/>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关于深化拓展</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 name="文本框 1"/>
          <p:cNvSpPr txBox="1"/>
          <p:nvPr/>
        </p:nvSpPr>
        <p:spPr>
          <a:xfrm>
            <a:off x="504000" y="1314415"/>
            <a:ext cx="9890125"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1.拓展提升脱贫人口收入水平——</a:t>
            </a:r>
            <a:r>
              <a:rPr lang="en-US"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多渠道促进脱贫人口稳定就业</a:t>
            </a:r>
            <a:endParaRPr lang="en-US"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61" name="TextBox 21"/>
          <p:cNvSpPr txBox="1"/>
          <p:nvPr/>
        </p:nvSpPr>
        <p:spPr>
          <a:xfrm>
            <a:off x="756285" y="2630170"/>
            <a:ext cx="10979150" cy="251396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635000" algn="just" fontAlgn="auto" hangingPunct="0">
              <a:lnSpc>
                <a:spcPct val="140000"/>
              </a:lnSpc>
              <a:buClr>
                <a:srgbClr val="C00000"/>
              </a:buClr>
              <a:extLst>
                <a:ext uri="{35155182-B16C-46BC-9424-99874614C6A1}">
                  <wpsdc:indentchars xmlns:wpsdc="http://www.wps.cn/officeDocument/2017/drawingmlCustomData" val="200" checksum="1882979479"/>
                </a:ext>
              </a:extLst>
            </a:pPr>
            <a:r>
              <a:rPr lang="zh-CN" altLang="en-US" sz="2000" b="1" spc="5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习近平总书记多次指出，“一人就业，全家脱贫，增加就业是最直接最有效的脱贫方式，长期坚持还可以有效解决贫困代际传递问题。”据统计，已脱贫人口中，超过7成靠务工实现收入达标，劳务收入已成为农村群众收入的主要来源。</a:t>
            </a:r>
            <a:endParaRPr lang="zh-CN" altLang="en-US" sz="2000" b="1" spc="5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关于深化拓展</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 name="文本框 1"/>
          <p:cNvSpPr txBox="1"/>
          <p:nvPr/>
        </p:nvSpPr>
        <p:spPr>
          <a:xfrm>
            <a:off x="504000" y="1314415"/>
            <a:ext cx="9890125"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1.拓展提升脱贫人口收入水平——</a:t>
            </a:r>
            <a:r>
              <a:rPr lang="en-US"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多渠道促进脱贫人口稳定就业</a:t>
            </a:r>
            <a:endParaRPr lang="en-US"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61" name="TextBox 21"/>
          <p:cNvSpPr txBox="1"/>
          <p:nvPr/>
        </p:nvSpPr>
        <p:spPr>
          <a:xfrm>
            <a:off x="756285" y="1925955"/>
            <a:ext cx="10979150" cy="424624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609600" algn="just" fontAlgn="auto" hangingPunct="0">
              <a:lnSpc>
                <a:spcPct val="140000"/>
              </a:lnSpc>
              <a:buClr>
                <a:srgbClr val="C00000"/>
              </a:buClr>
              <a:extLst>
                <a:ext uri="{35155182-B16C-46BC-9424-99874614C6A1}">
                  <wpsdc:indentchars xmlns:wpsdc="http://www.wps.cn/officeDocument/2017/drawingmlCustomData" val="200" checksum="1854948509"/>
                </a:ext>
              </a:extLst>
            </a:pPr>
            <a:r>
              <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要完善培训就业一体化机制，组织开展“春风行动”“就业援助月”等专项活动，加大城乡富余劳动力有组织劳务输出力度；要积极搭建就业平台，全面开展就业服务，落实各项奖补政策，确保脱贫户中有输转意愿的劳动力实现应转尽转、稳定就业；要加快发展劳动密集型产业和创新创业，扩大以工代赈项目实施范围，保持乡村公益岗位规模，调整优化乡村公益性岗位类别和职责，多渠道促进返乡在乡脱贫劳动力就业。总体来说，今年务工就业比去年有明显提升。总体来说，今年务工就业比去年有明显提升。当前，要针对疫情反复的形势，使用有效衔接资金，对外出务工、集中劳务输转、就业岗位开发、帮扶车间等进行支持，继续支持农民群众务工就业。</a:t>
            </a:r>
            <a:endPar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关于深化拓展</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 name="文本框 1"/>
          <p:cNvSpPr txBox="1"/>
          <p:nvPr/>
        </p:nvSpPr>
        <p:spPr>
          <a:xfrm>
            <a:off x="504000" y="1314415"/>
            <a:ext cx="8973820"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1.拓展提升脱贫人口收入水平——</a:t>
            </a:r>
            <a:r>
              <a:rPr lang="en-US"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创新发展新业态新产业</a:t>
            </a:r>
            <a:endParaRPr lang="en-US"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61" name="TextBox 21"/>
          <p:cNvSpPr txBox="1"/>
          <p:nvPr/>
        </p:nvSpPr>
        <p:spPr>
          <a:xfrm>
            <a:off x="756285" y="1925955"/>
            <a:ext cx="10979150" cy="424624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609600" algn="just" fontAlgn="auto" hangingPunct="0">
              <a:lnSpc>
                <a:spcPct val="140000"/>
              </a:lnSpc>
              <a:buClr>
                <a:srgbClr val="C00000"/>
              </a:buClr>
              <a:extLst>
                <a:ext uri="{35155182-B16C-46BC-9424-99874614C6A1}">
                  <wpsdc:indentchars xmlns:wpsdc="http://www.wps.cn/officeDocument/2017/drawingmlCustomData" val="200" checksum="4158780845"/>
                </a:ext>
              </a:extLst>
            </a:pPr>
            <a:r>
              <a:rPr lang="en-US" sz="2400" b="1" noProof="0" dirty="0">
                <a:ln w="0">
                  <a:noFill/>
                </a:ln>
                <a:solidFill>
                  <a:srgbClr val="CC0000"/>
                </a:solidFill>
                <a:effectLst/>
                <a:uLnTx/>
                <a:uFillTx/>
                <a:latin typeface="思源黑体 CN Heavy" panose="020B0A00000000000000" charset="-122"/>
                <a:ea typeface="思源黑体 CN Heavy" panose="020B0A00000000000000" charset="-122"/>
                <a:sym typeface="+mn-lt"/>
              </a:rPr>
              <a:t>光伏扶贫</a:t>
            </a:r>
            <a:endParaRPr lang="en-US" sz="2400" b="1" noProof="0" dirty="0">
              <a:ln w="0">
                <a:noFill/>
              </a:ln>
              <a:solidFill>
                <a:srgbClr val="CC0000"/>
              </a:solidFill>
              <a:effectLst/>
              <a:uLnTx/>
              <a:uFillTx/>
              <a:latin typeface="思源黑体 CN Heavy" panose="020B0A00000000000000" charset="-122"/>
              <a:ea typeface="思源黑体 CN Heavy" panose="020B0A00000000000000" charset="-122"/>
              <a:sym typeface="+mn-lt"/>
            </a:endParaRPr>
          </a:p>
          <a:p>
            <a:pPr indent="635000" algn="just" fontAlgn="auto" hangingPunct="0">
              <a:lnSpc>
                <a:spcPct val="140000"/>
              </a:lnSpc>
              <a:buClr>
                <a:srgbClr val="C00000"/>
              </a:buClr>
              <a:extLst>
                <a:ext uri="{35155182-B16C-46BC-9424-99874614C6A1}">
                  <wpsdc:indentchars xmlns:wpsdc="http://www.wps.cn/officeDocument/2017/drawingmlCustomData" val="200" checksum="1882979479"/>
                </a:ext>
              </a:extLst>
            </a:pPr>
            <a:r>
              <a:rPr lang="zh-CN" altLang="en-US" sz="2000" b="1" spc="5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我省作为全国光伏扶贫项目试点省份之一，全力抢抓政策机遇，积极组织推进实施，截止2021年6月底，光伏扶贫项目全部建成并网发电，项目覆盖13个市州49个县区，共建成并网光伏扶贫电站127.6万千瓦，在43个县区建设的村级光伏扶贫电站已确权到2893个行政村。有110.6万千瓦电站规模纳入国家财政补贴目录。今年60%的收益资金用于设置公益岗位、小型公益事业建设劳务支出、奖励补助等，其余资金用于村集体经济发展。全省村级光伏扶贫电站收益资金累计14.09亿元，拨付到村12.29亿元，帮助5.5万个贫困家庭人员实现就近就业增收。</a:t>
            </a:r>
            <a:endParaRPr lang="zh-CN" altLang="en-US" sz="2000" b="1" spc="5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关于深化拓展</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 name="文本框 1"/>
          <p:cNvSpPr txBox="1"/>
          <p:nvPr/>
        </p:nvSpPr>
        <p:spPr>
          <a:xfrm>
            <a:off x="504000" y="1314415"/>
            <a:ext cx="8973820"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1.拓展提升脱贫人口收入水平——</a:t>
            </a:r>
            <a:r>
              <a:rPr lang="en-US"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创新发展新业态新产业</a:t>
            </a:r>
            <a:endParaRPr lang="en-US"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61" name="TextBox 21"/>
          <p:cNvSpPr txBox="1"/>
          <p:nvPr/>
        </p:nvSpPr>
        <p:spPr>
          <a:xfrm>
            <a:off x="756285" y="1983105"/>
            <a:ext cx="10979150" cy="418909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609600" algn="just" fontAlgn="auto" hangingPunct="0">
              <a:lnSpc>
                <a:spcPct val="140000"/>
              </a:lnSpc>
              <a:buClr>
                <a:srgbClr val="C00000"/>
              </a:buClr>
              <a:buSzTx/>
              <a:buFontTx/>
              <a:extLst>
                <a:ext uri="{35155182-B16C-46BC-9424-99874614C6A1}">
                  <wpsdc:indentchars xmlns:wpsdc="http://www.wps.cn/officeDocument/2017/drawingmlCustomData" val="200" checksum="4158780845"/>
                </a:ext>
              </a:extLst>
            </a:pPr>
            <a:r>
              <a:rPr lang="en-US" sz="2400" b="1" noProof="0" dirty="0">
                <a:ln w="0">
                  <a:noFill/>
                </a:ln>
                <a:solidFill>
                  <a:srgbClr val="CC0000"/>
                </a:solidFill>
                <a:effectLst/>
                <a:uLnTx/>
                <a:uFillTx/>
                <a:latin typeface="思源黑体 CN Heavy" panose="020B0A00000000000000" charset="-122"/>
                <a:ea typeface="思源黑体 CN Heavy" panose="020B0A00000000000000" charset="-122"/>
                <a:sym typeface="+mn-lt"/>
              </a:rPr>
              <a:t>乡村旅游</a:t>
            </a:r>
            <a:endParaRPr lang="en-US" sz="2400" b="1" noProof="0" dirty="0">
              <a:ln w="0">
                <a:noFill/>
              </a:ln>
              <a:solidFill>
                <a:srgbClr val="CC0000"/>
              </a:solidFill>
              <a:effectLst/>
              <a:uLnTx/>
              <a:uFillTx/>
              <a:latin typeface="思源黑体 CN Heavy" panose="020B0A00000000000000" charset="-122"/>
              <a:ea typeface="思源黑体 CN Heavy" panose="020B0A00000000000000" charset="-122"/>
              <a:sym typeface="+mn-lt"/>
            </a:endParaRPr>
          </a:p>
          <a:p>
            <a:pPr indent="609600" algn="just" fontAlgn="auto" hangingPunct="0">
              <a:lnSpc>
                <a:spcPct val="180000"/>
              </a:lnSpc>
              <a:buClr>
                <a:srgbClr val="C00000"/>
              </a:buClr>
              <a:extLst>
                <a:ext uri="{35155182-B16C-46BC-9424-99874614C6A1}">
                  <wpsdc:indentchars xmlns:wpsdc="http://www.wps.cn/officeDocument/2017/drawingmlCustomData" val="200" checksum="1854948509"/>
                </a:ext>
              </a:extLst>
            </a:pPr>
            <a:r>
              <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自2018年以来，全省统筹整合14.8亿元优先发展乡村旅游，已建成32个全国乡村旅游重点村、310个省级乡村旅游示范村，推出60条乡村旅游精品线路，共计带动59.2万贫困群众实现脱贫。要进一步推进乡村特色旅游村镇、农家乐、精品民宿等品牌创建工程，创建一批全国乡村旅游重点村镇，培育一批全国乡村旅游示范区，持续开展“品甘味·游甘肃”活动，拓宽文化旅游产品和土特产品销售渠道。</a:t>
            </a:r>
            <a:endPar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5990" y="635"/>
            <a:ext cx="2471420" cy="1079500"/>
          </a:xfrm>
        </p:spPr>
        <p:txBody>
          <a:bodyPr anchor="b" anchorCtr="0"/>
          <a:p>
            <a:pPr algn="l"/>
            <a:r>
              <a:rPr lang="zh-CN" altLang="en-US" sz="4800" spc="1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目</a:t>
            </a:r>
            <a:r>
              <a:rPr lang="en-US" altLang="zh-CN" sz="4800" spc="1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 </a:t>
            </a:r>
            <a:r>
              <a:rPr lang="zh-CN" altLang="en-US" sz="4800" spc="1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录</a:t>
            </a:r>
            <a:endParaRPr lang="zh-CN" altLang="en-US" sz="4800" spc="1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grpSp>
        <p:nvGrpSpPr>
          <p:cNvPr id="4" name="组合 3"/>
          <p:cNvGrpSpPr/>
          <p:nvPr/>
        </p:nvGrpSpPr>
        <p:grpSpPr>
          <a:xfrm>
            <a:off x="1160780" y="1745615"/>
            <a:ext cx="10368915" cy="1130935"/>
            <a:chOff x="1828" y="2749"/>
            <a:chExt cx="16329" cy="1781"/>
          </a:xfrm>
        </p:grpSpPr>
        <p:sp>
          <p:nvSpPr>
            <p:cNvPr id="53" name="矩形 52"/>
            <p:cNvSpPr/>
            <p:nvPr>
              <p:custDataLst>
                <p:tags r:id="rId1"/>
              </p:custDataLst>
            </p:nvPr>
          </p:nvSpPr>
          <p:spPr>
            <a:xfrm flipH="1">
              <a:off x="1829" y="2749"/>
              <a:ext cx="16328" cy="1781"/>
            </a:xfrm>
            <a:prstGeom prst="rect">
              <a:avLst/>
            </a:prstGeom>
            <a:solidFill>
              <a:srgbClr val="FAEEDC"/>
            </a:solidFill>
            <a:ln>
              <a:solidFill>
                <a:srgbClr val="C00000"/>
              </a:solidFill>
            </a:ln>
            <a:effectLst>
              <a:outerShdw blurRad="63500" algn="ctr" rotWithShape="0">
                <a:schemeClr val="dk1">
                  <a:lumMod val="50000"/>
                  <a:lumOff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zh-CN" altLang="en-US" sz="1600" b="1">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形状 53"/>
            <p:cNvSpPr/>
            <p:nvPr>
              <p:custDataLst>
                <p:tags r:id="rId2"/>
              </p:custDataLst>
            </p:nvPr>
          </p:nvSpPr>
          <p:spPr>
            <a:xfrm flipH="1">
              <a:off x="1828" y="2750"/>
              <a:ext cx="2551" cy="1781"/>
            </a:xfrm>
            <a:custGeom>
              <a:avLst/>
              <a:gdLst>
                <a:gd name="connsiteX0" fmla="*/ 991964 w 1616685"/>
                <a:gd name="connsiteY0" fmla="*/ 0 h 1199251"/>
                <a:gd name="connsiteX1" fmla="*/ 633636 w 1616685"/>
                <a:gd name="connsiteY1" fmla="*/ 0 h 1199251"/>
                <a:gd name="connsiteX2" fmla="*/ 0 w 1616685"/>
                <a:gd name="connsiteY2" fmla="*/ 1199251 h 1199251"/>
                <a:gd name="connsiteX3" fmla="*/ 948419 w 1616685"/>
                <a:gd name="connsiteY3" fmla="*/ 1199251 h 1199251"/>
                <a:gd name="connsiteX4" fmla="*/ 1616076 w 1616685"/>
                <a:gd name="connsiteY4" fmla="*/ 1199251 h 1199251"/>
                <a:gd name="connsiteX5" fmla="*/ 1616685 w 1616685"/>
                <a:gd name="connsiteY5" fmla="*/ 1199251 h 1199251"/>
                <a:gd name="connsiteX6" fmla="*/ 1616685 w 1616685"/>
                <a:gd name="connsiteY6" fmla="*/ 1182379 h 1199251"/>
                <a:gd name="connsiteX7" fmla="*/ 1616076 w 1616685"/>
                <a:gd name="connsiteY7" fmla="*/ 1181226 h 1199251"/>
                <a:gd name="connsiteX8" fmla="*/ 1616076 w 1616685"/>
                <a:gd name="connsiteY8" fmla="*/ 1029 h 1199251"/>
                <a:gd name="connsiteX9" fmla="*/ 992508 w 1616685"/>
                <a:gd name="connsiteY9" fmla="*/ 1029 h 119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6685" h="1199251">
                  <a:moveTo>
                    <a:pt x="991964" y="0"/>
                  </a:moveTo>
                  <a:lnTo>
                    <a:pt x="633636" y="0"/>
                  </a:lnTo>
                  <a:lnTo>
                    <a:pt x="0" y="1199251"/>
                  </a:lnTo>
                  <a:lnTo>
                    <a:pt x="948419" y="1199251"/>
                  </a:lnTo>
                  <a:lnTo>
                    <a:pt x="1616076" y="1199251"/>
                  </a:lnTo>
                  <a:lnTo>
                    <a:pt x="1616685" y="1199251"/>
                  </a:lnTo>
                  <a:lnTo>
                    <a:pt x="1616685" y="1182379"/>
                  </a:lnTo>
                  <a:lnTo>
                    <a:pt x="1616076" y="1181226"/>
                  </a:lnTo>
                  <a:lnTo>
                    <a:pt x="1616076" y="1029"/>
                  </a:lnTo>
                  <a:lnTo>
                    <a:pt x="992508" y="1029"/>
                  </a:lnTo>
                  <a:close/>
                </a:path>
              </a:pathLst>
            </a:custGeom>
            <a:solidFill>
              <a:srgbClr val="C204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kumimoji="1" lang="zh-CN" altLang="en-US" sz="1600" b="1"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文本框 58"/>
            <p:cNvSpPr txBox="1"/>
            <p:nvPr>
              <p:custDataLst>
                <p:tags r:id="rId3"/>
              </p:custDataLst>
            </p:nvPr>
          </p:nvSpPr>
          <p:spPr>
            <a:xfrm flipH="1">
              <a:off x="4535" y="2891"/>
              <a:ext cx="13323" cy="1515"/>
            </a:xfrm>
            <a:prstGeom prst="rect">
              <a:avLst/>
            </a:prstGeom>
            <a:noFill/>
          </p:spPr>
          <p:txBody>
            <a:bodyPr wrap="square" lIns="71755" tIns="36195" rIns="36195" bIns="36195" rtlCol="0"/>
            <a:lstStyle>
              <a:defPPr>
                <a:defRPr lang="zh-CN"/>
              </a:defPPr>
              <a:lvl1pPr fontAlgn="auto">
                <a:lnSpc>
                  <a:spcPct val="130000"/>
                </a:lnSpc>
                <a:defRPr sz="1600" spc="150">
                  <a:uFillTx/>
                </a:defRPr>
              </a:lvl1pPr>
            </a:lstStyle>
            <a:p>
              <a:pPr marL="0" algn="just">
                <a:lnSpc>
                  <a:spcPct val="100000"/>
                </a:lnSpc>
                <a:spcBef>
                  <a:spcPts val="0"/>
                </a:spcBef>
                <a:spcAft>
                  <a:spcPts val="0"/>
                </a:spcAft>
                <a:buClrTx/>
                <a:buSzTx/>
                <a:buFontTx/>
              </a:pPr>
              <a:r>
                <a:rPr lang="zh-CN" altLang="en-US" sz="3000" b="1" spc="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深入学习领会习近平总书记关</a:t>
              </a:r>
              <a:r>
                <a:rPr lang="zh-CN" altLang="en-US" sz="3000" b="1" spc="-4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于</a:t>
              </a:r>
              <a:r>
                <a:rPr lang="zh-CN" altLang="en-US" sz="3000" b="1" spc="-1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a:t>
              </a:r>
              <a:r>
                <a:rPr lang="zh-CN" altLang="en-US" sz="3000" b="1" spc="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三农</a:t>
              </a:r>
              <a:r>
                <a:rPr lang="zh-CN" altLang="en-US" sz="3000" b="1" spc="-4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a:t>
              </a:r>
              <a:r>
                <a:rPr lang="zh-CN" altLang="en-US" sz="3000" b="1" spc="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工作的重要论述</a:t>
              </a:r>
              <a:r>
                <a:rPr lang="zh-CN" altLang="en-US" sz="3000" b="1" spc="-4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a:t>
              </a:r>
              <a:r>
                <a:rPr lang="zh-CN" altLang="en-US" sz="3000" b="1" spc="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切实肩负起做好有效衔接工作的政治责任</a:t>
              </a:r>
              <a:endParaRPr lang="zh-CN" altLang="en-US" sz="3000" b="1" spc="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58" name="文本框 57"/>
            <p:cNvSpPr txBox="1">
              <a:spLocks noChangeAspect="1"/>
            </p:cNvSpPr>
            <p:nvPr>
              <p:custDataLst>
                <p:tags r:id="rId4"/>
              </p:custDataLst>
            </p:nvPr>
          </p:nvSpPr>
          <p:spPr>
            <a:xfrm flipH="1">
              <a:off x="1984" y="2916"/>
              <a:ext cx="1513" cy="1506"/>
            </a:xfrm>
            <a:prstGeom prst="rect">
              <a:avLst/>
            </a:prstGeom>
            <a:noFill/>
          </p:spPr>
          <p:txBody>
            <a:bodyPr wrap="square" rtlCol="0" anchor="ctr">
              <a:noAutofit/>
            </a:bodyPr>
            <a:lstStyle/>
            <a:p>
              <a:pPr algn="ctr"/>
              <a:r>
                <a:rPr lang="zh-CN" altLang="en-US" sz="4800" b="1" spc="300" dirty="0">
                  <a:ln w="19050">
                    <a:noFill/>
                  </a:ln>
                  <a:solidFill>
                    <a:schemeClr val="lt1"/>
                  </a:solidFill>
                  <a:effectLst>
                    <a:outerShdw blurRad="254000" dist="101600" dir="5400000" algn="ctr" rotWithShape="0">
                      <a:srgbClr val="000000">
                        <a:alpha val="48000"/>
                      </a:srgbClr>
                    </a:outerShdw>
                  </a:effectLst>
                  <a:uFillTx/>
                  <a:latin typeface="+mj-lt"/>
                  <a:ea typeface="思源黑体 CN Heavy" panose="020B0A00000000000000" charset="-122"/>
                  <a:cs typeface="+mj-lt"/>
                  <a:sym typeface="Arial" panose="020B0604020202020204" pitchFamily="34" charset="0"/>
                </a:rPr>
                <a:t>01</a:t>
              </a:r>
              <a:endParaRPr lang="zh-CN" altLang="en-US" sz="4800" b="1" spc="300" dirty="0">
                <a:ln w="19050">
                  <a:noFill/>
                </a:ln>
                <a:solidFill>
                  <a:schemeClr val="lt1"/>
                </a:solidFill>
                <a:effectLst>
                  <a:outerShdw blurRad="254000" dist="101600" dir="5400000" algn="ctr" rotWithShape="0">
                    <a:srgbClr val="000000">
                      <a:alpha val="48000"/>
                    </a:srgbClr>
                  </a:outerShdw>
                </a:effectLst>
                <a:uFillTx/>
                <a:latin typeface="+mj-lt"/>
                <a:ea typeface="思源黑体 CN Heavy" panose="020B0A00000000000000" charset="-122"/>
                <a:cs typeface="+mj-lt"/>
                <a:sym typeface="Arial" panose="020B0604020202020204" pitchFamily="34" charset="0"/>
              </a:endParaRPr>
            </a:p>
          </p:txBody>
        </p:sp>
      </p:grpSp>
      <p:grpSp>
        <p:nvGrpSpPr>
          <p:cNvPr id="6" name="组合 5"/>
          <p:cNvGrpSpPr/>
          <p:nvPr/>
        </p:nvGrpSpPr>
        <p:grpSpPr>
          <a:xfrm>
            <a:off x="1161098" y="3164840"/>
            <a:ext cx="10368280" cy="1130300"/>
            <a:chOff x="1828" y="4984"/>
            <a:chExt cx="16328" cy="1780"/>
          </a:xfrm>
        </p:grpSpPr>
        <p:sp>
          <p:nvSpPr>
            <p:cNvPr id="43" name="矩形 42"/>
            <p:cNvSpPr/>
            <p:nvPr>
              <p:custDataLst>
                <p:tags r:id="rId5"/>
              </p:custDataLst>
            </p:nvPr>
          </p:nvSpPr>
          <p:spPr>
            <a:xfrm flipH="1">
              <a:off x="1828" y="4984"/>
              <a:ext cx="16328" cy="1781"/>
            </a:xfrm>
            <a:prstGeom prst="rect">
              <a:avLst/>
            </a:prstGeom>
            <a:solidFill>
              <a:srgbClr val="FAEEDC"/>
            </a:solidFill>
            <a:ln>
              <a:solidFill>
                <a:srgbClr val="C00000"/>
              </a:solidFill>
            </a:ln>
            <a:effectLst>
              <a:outerShdw blurRad="63500" algn="ctr" rotWithShape="0">
                <a:schemeClr val="dk1">
                  <a:lumMod val="50000"/>
                  <a:lumOff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zh-CN" altLang="en-US" sz="1600" b="1">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任意多边形: 形状 43"/>
            <p:cNvSpPr/>
            <p:nvPr>
              <p:custDataLst>
                <p:tags r:id="rId6"/>
              </p:custDataLst>
            </p:nvPr>
          </p:nvSpPr>
          <p:spPr>
            <a:xfrm flipH="1">
              <a:off x="1828" y="4984"/>
              <a:ext cx="2551" cy="1781"/>
            </a:xfrm>
            <a:custGeom>
              <a:avLst/>
              <a:gdLst>
                <a:gd name="connsiteX0" fmla="*/ 991964 w 1616685"/>
                <a:gd name="connsiteY0" fmla="*/ 0 h 1199251"/>
                <a:gd name="connsiteX1" fmla="*/ 633636 w 1616685"/>
                <a:gd name="connsiteY1" fmla="*/ 0 h 1199251"/>
                <a:gd name="connsiteX2" fmla="*/ 0 w 1616685"/>
                <a:gd name="connsiteY2" fmla="*/ 1199251 h 1199251"/>
                <a:gd name="connsiteX3" fmla="*/ 948419 w 1616685"/>
                <a:gd name="connsiteY3" fmla="*/ 1199251 h 1199251"/>
                <a:gd name="connsiteX4" fmla="*/ 1616076 w 1616685"/>
                <a:gd name="connsiteY4" fmla="*/ 1199251 h 1199251"/>
                <a:gd name="connsiteX5" fmla="*/ 1616685 w 1616685"/>
                <a:gd name="connsiteY5" fmla="*/ 1199251 h 1199251"/>
                <a:gd name="connsiteX6" fmla="*/ 1616685 w 1616685"/>
                <a:gd name="connsiteY6" fmla="*/ 1182379 h 1199251"/>
                <a:gd name="connsiteX7" fmla="*/ 1616076 w 1616685"/>
                <a:gd name="connsiteY7" fmla="*/ 1181226 h 1199251"/>
                <a:gd name="connsiteX8" fmla="*/ 1616076 w 1616685"/>
                <a:gd name="connsiteY8" fmla="*/ 1029 h 1199251"/>
                <a:gd name="connsiteX9" fmla="*/ 992508 w 1616685"/>
                <a:gd name="connsiteY9" fmla="*/ 1029 h 119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6685" h="1199251">
                  <a:moveTo>
                    <a:pt x="991964" y="0"/>
                  </a:moveTo>
                  <a:lnTo>
                    <a:pt x="633636" y="0"/>
                  </a:lnTo>
                  <a:lnTo>
                    <a:pt x="0" y="1199251"/>
                  </a:lnTo>
                  <a:lnTo>
                    <a:pt x="948419" y="1199251"/>
                  </a:lnTo>
                  <a:lnTo>
                    <a:pt x="1616076" y="1199251"/>
                  </a:lnTo>
                  <a:lnTo>
                    <a:pt x="1616685" y="1199251"/>
                  </a:lnTo>
                  <a:lnTo>
                    <a:pt x="1616685" y="1182379"/>
                  </a:lnTo>
                  <a:lnTo>
                    <a:pt x="1616076" y="1181226"/>
                  </a:lnTo>
                  <a:lnTo>
                    <a:pt x="1616076" y="1029"/>
                  </a:lnTo>
                  <a:lnTo>
                    <a:pt x="992508" y="1029"/>
                  </a:lnTo>
                  <a:close/>
                </a:path>
              </a:pathLst>
            </a:custGeom>
            <a:solidFill>
              <a:srgbClr val="C204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Tx/>
              </a:pPr>
              <a:endParaRPr kumimoji="1" lang="zh-CN" altLang="en-US" sz="1600" b="1"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文本框 46"/>
            <p:cNvSpPr txBox="1">
              <a:spLocks noChangeAspect="1"/>
            </p:cNvSpPr>
            <p:nvPr>
              <p:custDataLst>
                <p:tags r:id="rId7"/>
              </p:custDataLst>
            </p:nvPr>
          </p:nvSpPr>
          <p:spPr>
            <a:xfrm flipH="1">
              <a:off x="1984" y="5150"/>
              <a:ext cx="1513" cy="1506"/>
            </a:xfrm>
            <a:prstGeom prst="rect">
              <a:avLst/>
            </a:prstGeom>
            <a:noFill/>
          </p:spPr>
          <p:txBody>
            <a:bodyPr wrap="square" rtlCol="0" anchor="ctr">
              <a:noAutofit/>
            </a:bodyPr>
            <a:lstStyle/>
            <a:p>
              <a:pPr lvl="0" algn="ctr">
                <a:buClrTx/>
                <a:buSzTx/>
                <a:buFontTx/>
              </a:pPr>
              <a:r>
                <a:rPr lang="zh-CN" altLang="en-US" sz="4800" b="1" spc="300" dirty="0">
                  <a:ln w="19050">
                    <a:noFill/>
                  </a:ln>
                  <a:solidFill>
                    <a:schemeClr val="lt1"/>
                  </a:solidFill>
                  <a:effectLst>
                    <a:outerShdw blurRad="254000" dist="101600" dir="5400000" algn="ctr" rotWithShape="0">
                      <a:srgbClr val="000000">
                        <a:alpha val="48000"/>
                      </a:srgbClr>
                    </a:outerShdw>
                  </a:effectLst>
                  <a:uFillTx/>
                  <a:latin typeface="+mj-lt"/>
                  <a:ea typeface="思源黑体 CN Heavy" panose="020B0A00000000000000" charset="-122"/>
                  <a:cs typeface="+mj-lt"/>
                  <a:sym typeface="Arial" panose="020B0604020202020204" pitchFamily="34" charset="0"/>
                </a:rPr>
                <a:t>02</a:t>
              </a:r>
              <a:endParaRPr lang="zh-CN" altLang="en-US" sz="4800" b="1" spc="300" dirty="0">
                <a:ln w="19050">
                  <a:noFill/>
                </a:ln>
                <a:solidFill>
                  <a:schemeClr val="lt1"/>
                </a:solidFill>
                <a:effectLst>
                  <a:outerShdw blurRad="254000" dist="101600" dir="5400000" algn="ctr" rotWithShape="0">
                    <a:srgbClr val="000000">
                      <a:alpha val="48000"/>
                    </a:srgbClr>
                  </a:outerShdw>
                </a:effectLst>
                <a:uFillTx/>
                <a:latin typeface="+mj-lt"/>
                <a:ea typeface="思源黑体 CN Heavy" panose="020B0A00000000000000" charset="-122"/>
                <a:cs typeface="+mj-lt"/>
                <a:sym typeface="Arial" panose="020B0604020202020204" pitchFamily="34" charset="0"/>
              </a:endParaRPr>
            </a:p>
          </p:txBody>
        </p:sp>
        <p:sp>
          <p:nvSpPr>
            <p:cNvPr id="3" name="文本框 2"/>
            <p:cNvSpPr txBox="1"/>
            <p:nvPr>
              <p:custDataLst>
                <p:tags r:id="rId8"/>
              </p:custDataLst>
            </p:nvPr>
          </p:nvSpPr>
          <p:spPr>
            <a:xfrm flipH="1">
              <a:off x="4535" y="5159"/>
              <a:ext cx="13323" cy="1515"/>
            </a:xfrm>
            <a:prstGeom prst="rect">
              <a:avLst/>
            </a:prstGeom>
            <a:noFill/>
          </p:spPr>
          <p:txBody>
            <a:bodyPr wrap="square" lIns="71755" tIns="36195" rIns="36195" bIns="36195" rtlCol="0"/>
            <a:lstStyle>
              <a:defPPr>
                <a:defRPr lang="zh-CN"/>
              </a:defPPr>
              <a:lvl1pPr fontAlgn="auto">
                <a:lnSpc>
                  <a:spcPct val="130000"/>
                </a:lnSpc>
                <a:defRPr sz="1600" spc="150">
                  <a:uFillTx/>
                </a:defRPr>
              </a:lvl1pPr>
            </a:lstStyle>
            <a:p>
              <a:pPr marL="0" algn="l">
                <a:lnSpc>
                  <a:spcPct val="100000"/>
                </a:lnSpc>
                <a:spcBef>
                  <a:spcPts val="0"/>
                </a:spcBef>
                <a:spcAft>
                  <a:spcPts val="0"/>
                </a:spcAft>
                <a:buClrTx/>
                <a:buSzTx/>
                <a:buFontTx/>
              </a:pPr>
              <a:r>
                <a:rPr lang="zh-CN" altLang="en-US" sz="3000" b="1" spc="12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准确把握巩固拓展脱贫攻坚成果同乡村振兴有效衔接的重点内容</a:t>
              </a:r>
              <a:endParaRPr lang="zh-CN" altLang="en-US" sz="3000" b="1" spc="12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grpSp>
      <p:grpSp>
        <p:nvGrpSpPr>
          <p:cNvPr id="8" name="组合 7"/>
          <p:cNvGrpSpPr/>
          <p:nvPr/>
        </p:nvGrpSpPr>
        <p:grpSpPr>
          <a:xfrm>
            <a:off x="1160780" y="4583430"/>
            <a:ext cx="10368915" cy="1130935"/>
            <a:chOff x="1828" y="7218"/>
            <a:chExt cx="16329" cy="1781"/>
          </a:xfrm>
        </p:grpSpPr>
        <p:sp>
          <p:nvSpPr>
            <p:cNvPr id="33" name="矩形 32"/>
            <p:cNvSpPr/>
            <p:nvPr>
              <p:custDataLst>
                <p:tags r:id="rId9"/>
              </p:custDataLst>
            </p:nvPr>
          </p:nvSpPr>
          <p:spPr>
            <a:xfrm flipH="1">
              <a:off x="1829" y="7219"/>
              <a:ext cx="16328" cy="1781"/>
            </a:xfrm>
            <a:prstGeom prst="rect">
              <a:avLst/>
            </a:prstGeom>
            <a:solidFill>
              <a:srgbClr val="FAEEDC"/>
            </a:solidFill>
            <a:ln>
              <a:solidFill>
                <a:srgbClr val="C00000"/>
              </a:solidFill>
            </a:ln>
            <a:effectLst>
              <a:outerShdw blurRad="63500" algn="ctr" rotWithShape="0">
                <a:schemeClr val="dk1">
                  <a:lumMod val="50000"/>
                  <a:lumOff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zh-CN" altLang="en-US" sz="1600" b="1">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任意多边形: 形状 33"/>
            <p:cNvSpPr/>
            <p:nvPr>
              <p:custDataLst>
                <p:tags r:id="rId10"/>
              </p:custDataLst>
            </p:nvPr>
          </p:nvSpPr>
          <p:spPr>
            <a:xfrm flipH="1">
              <a:off x="1828" y="7218"/>
              <a:ext cx="2551" cy="1781"/>
            </a:xfrm>
            <a:custGeom>
              <a:avLst/>
              <a:gdLst>
                <a:gd name="connsiteX0" fmla="*/ 991964 w 1616685"/>
                <a:gd name="connsiteY0" fmla="*/ 0 h 1199251"/>
                <a:gd name="connsiteX1" fmla="*/ 633636 w 1616685"/>
                <a:gd name="connsiteY1" fmla="*/ 0 h 1199251"/>
                <a:gd name="connsiteX2" fmla="*/ 0 w 1616685"/>
                <a:gd name="connsiteY2" fmla="*/ 1199251 h 1199251"/>
                <a:gd name="connsiteX3" fmla="*/ 948419 w 1616685"/>
                <a:gd name="connsiteY3" fmla="*/ 1199251 h 1199251"/>
                <a:gd name="connsiteX4" fmla="*/ 1616076 w 1616685"/>
                <a:gd name="connsiteY4" fmla="*/ 1199251 h 1199251"/>
                <a:gd name="connsiteX5" fmla="*/ 1616685 w 1616685"/>
                <a:gd name="connsiteY5" fmla="*/ 1199251 h 1199251"/>
                <a:gd name="connsiteX6" fmla="*/ 1616685 w 1616685"/>
                <a:gd name="connsiteY6" fmla="*/ 1182379 h 1199251"/>
                <a:gd name="connsiteX7" fmla="*/ 1616076 w 1616685"/>
                <a:gd name="connsiteY7" fmla="*/ 1181226 h 1199251"/>
                <a:gd name="connsiteX8" fmla="*/ 1616076 w 1616685"/>
                <a:gd name="connsiteY8" fmla="*/ 1029 h 1199251"/>
                <a:gd name="connsiteX9" fmla="*/ 992508 w 1616685"/>
                <a:gd name="connsiteY9" fmla="*/ 1029 h 119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6685" h="1199251">
                  <a:moveTo>
                    <a:pt x="991964" y="0"/>
                  </a:moveTo>
                  <a:lnTo>
                    <a:pt x="633636" y="0"/>
                  </a:lnTo>
                  <a:lnTo>
                    <a:pt x="0" y="1199251"/>
                  </a:lnTo>
                  <a:lnTo>
                    <a:pt x="948419" y="1199251"/>
                  </a:lnTo>
                  <a:lnTo>
                    <a:pt x="1616076" y="1199251"/>
                  </a:lnTo>
                  <a:lnTo>
                    <a:pt x="1616685" y="1199251"/>
                  </a:lnTo>
                  <a:lnTo>
                    <a:pt x="1616685" y="1182379"/>
                  </a:lnTo>
                  <a:lnTo>
                    <a:pt x="1616076" y="1181226"/>
                  </a:lnTo>
                  <a:lnTo>
                    <a:pt x="1616076" y="1029"/>
                  </a:lnTo>
                  <a:lnTo>
                    <a:pt x="992508" y="1029"/>
                  </a:lnTo>
                  <a:close/>
                </a:path>
              </a:pathLst>
            </a:custGeom>
            <a:solidFill>
              <a:srgbClr val="C204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Tx/>
              </a:pPr>
              <a:endParaRPr kumimoji="1" lang="zh-CN" altLang="en-US" sz="1600" b="1"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文本框 36"/>
            <p:cNvSpPr txBox="1">
              <a:spLocks noChangeAspect="1"/>
            </p:cNvSpPr>
            <p:nvPr>
              <p:custDataLst>
                <p:tags r:id="rId11"/>
              </p:custDataLst>
            </p:nvPr>
          </p:nvSpPr>
          <p:spPr>
            <a:xfrm flipH="1">
              <a:off x="1984" y="7384"/>
              <a:ext cx="1513" cy="1506"/>
            </a:xfrm>
            <a:prstGeom prst="rect">
              <a:avLst/>
            </a:prstGeom>
            <a:noFill/>
          </p:spPr>
          <p:txBody>
            <a:bodyPr wrap="square" rtlCol="0" anchor="ctr">
              <a:noAutofit/>
            </a:bodyPr>
            <a:lstStyle/>
            <a:p>
              <a:pPr lvl="0" algn="ctr">
                <a:buClrTx/>
                <a:buSzTx/>
                <a:buFontTx/>
              </a:pPr>
              <a:r>
                <a:rPr lang="zh-CN" altLang="en-US" sz="4800" b="1" spc="300" dirty="0">
                  <a:ln w="19050">
                    <a:noFill/>
                  </a:ln>
                  <a:solidFill>
                    <a:schemeClr val="lt1"/>
                  </a:solidFill>
                  <a:effectLst>
                    <a:outerShdw blurRad="254000" dist="101600" dir="5400000" algn="ctr" rotWithShape="0">
                      <a:srgbClr val="000000">
                        <a:alpha val="48000"/>
                      </a:srgbClr>
                    </a:outerShdw>
                  </a:effectLst>
                  <a:uFillTx/>
                  <a:latin typeface="+mj-lt"/>
                  <a:ea typeface="思源黑体 CN Heavy" panose="020B0A00000000000000" charset="-122"/>
                  <a:cs typeface="+mj-lt"/>
                  <a:sym typeface="Arial" panose="020B0604020202020204" pitchFamily="34" charset="0"/>
                </a:rPr>
                <a:t>03</a:t>
              </a:r>
              <a:endParaRPr lang="zh-CN" altLang="en-US" sz="4800" b="1" spc="300" dirty="0">
                <a:ln w="19050">
                  <a:noFill/>
                </a:ln>
                <a:solidFill>
                  <a:schemeClr val="lt1"/>
                </a:solidFill>
                <a:effectLst>
                  <a:outerShdw blurRad="254000" dist="101600" dir="5400000" algn="ctr" rotWithShape="0">
                    <a:srgbClr val="000000">
                      <a:alpha val="48000"/>
                    </a:srgbClr>
                  </a:outerShdw>
                </a:effectLst>
                <a:uFillTx/>
                <a:latin typeface="+mj-lt"/>
                <a:ea typeface="思源黑体 CN Heavy" panose="020B0A00000000000000" charset="-122"/>
                <a:cs typeface="+mj-lt"/>
                <a:sym typeface="Arial" panose="020B0604020202020204" pitchFamily="34" charset="0"/>
              </a:endParaRPr>
            </a:p>
          </p:txBody>
        </p:sp>
        <p:sp>
          <p:nvSpPr>
            <p:cNvPr id="7" name="文本框 6"/>
            <p:cNvSpPr txBox="1"/>
            <p:nvPr>
              <p:custDataLst>
                <p:tags r:id="rId12"/>
              </p:custDataLst>
            </p:nvPr>
          </p:nvSpPr>
          <p:spPr>
            <a:xfrm flipH="1">
              <a:off x="4535" y="7343"/>
              <a:ext cx="13550" cy="1515"/>
            </a:xfrm>
            <a:prstGeom prst="rect">
              <a:avLst/>
            </a:prstGeom>
            <a:noFill/>
          </p:spPr>
          <p:txBody>
            <a:bodyPr wrap="square" lIns="71755" tIns="36195" rIns="36195" bIns="36195" rtlCol="0" anchor="ctr" anchorCtr="0"/>
            <a:lstStyle>
              <a:defPPr>
                <a:defRPr lang="zh-CN"/>
              </a:defPPr>
              <a:lvl1pPr fontAlgn="auto">
                <a:lnSpc>
                  <a:spcPct val="130000"/>
                </a:lnSpc>
                <a:defRPr sz="1600" spc="150">
                  <a:uFillTx/>
                </a:defRPr>
              </a:lvl1pPr>
            </a:lstStyle>
            <a:p>
              <a:pPr marL="0" algn="l">
                <a:lnSpc>
                  <a:spcPct val="100000"/>
                </a:lnSpc>
                <a:spcBef>
                  <a:spcPts val="0"/>
                </a:spcBef>
                <a:spcAft>
                  <a:spcPts val="0"/>
                </a:spcAft>
                <a:buClrTx/>
                <a:buSzTx/>
                <a:buFontTx/>
              </a:pPr>
              <a:r>
                <a:rPr lang="zh-CN" altLang="en-US" sz="3000" b="1" spc="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关于国家后评估和巩固成果考核工作</a:t>
              </a:r>
              <a:endParaRPr lang="zh-CN" altLang="en-US" sz="3000" b="1" spc="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grpSp>
    </p:spTree>
    <p:custDataLst>
      <p:tags r:id="rId1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关于深化拓展</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 name="文本框 1"/>
          <p:cNvSpPr txBox="1"/>
          <p:nvPr/>
        </p:nvSpPr>
        <p:spPr>
          <a:xfrm>
            <a:off x="504000" y="1314415"/>
            <a:ext cx="5971540"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2.拓展提升脱贫地区生产生活条件</a:t>
            </a:r>
            <a:endParaRPr lang="en-US"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grpSp>
        <p:nvGrpSpPr>
          <p:cNvPr id="4" name="组合 3"/>
          <p:cNvGrpSpPr/>
          <p:nvPr/>
        </p:nvGrpSpPr>
        <p:grpSpPr>
          <a:xfrm>
            <a:off x="968095" y="2235222"/>
            <a:ext cx="5112000" cy="3556913"/>
            <a:chOff x="850" y="3685"/>
            <a:chExt cx="3515" cy="5683"/>
          </a:xfrm>
        </p:grpSpPr>
        <p:sp>
          <p:nvSpPr>
            <p:cNvPr id="6" name="流程图: 过程 5"/>
            <p:cNvSpPr/>
            <p:nvPr>
              <p:custDataLst>
                <p:tags r:id="rId1"/>
              </p:custDataLst>
            </p:nvPr>
          </p:nvSpPr>
          <p:spPr>
            <a:xfrm>
              <a:off x="850" y="3699"/>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grpSp>
          <p:nvGrpSpPr>
            <p:cNvPr id="7" name="组合 6"/>
            <p:cNvGrpSpPr/>
            <p:nvPr/>
          </p:nvGrpSpPr>
          <p:grpSpPr>
            <a:xfrm rot="0">
              <a:off x="850" y="3685"/>
              <a:ext cx="3515" cy="5569"/>
              <a:chOff x="794" y="3332"/>
              <a:chExt cx="3515" cy="5569"/>
            </a:xfrm>
          </p:grpSpPr>
          <p:sp>
            <p:nvSpPr>
              <p:cNvPr id="8" name="文本框 7"/>
              <p:cNvSpPr txBox="1"/>
              <p:nvPr>
                <p:custDataLst>
                  <p:tags r:id="rId2"/>
                </p:custDataLst>
              </p:nvPr>
            </p:nvSpPr>
            <p:spPr>
              <a:xfrm>
                <a:off x="794" y="3332"/>
                <a:ext cx="3515" cy="920"/>
              </a:xfrm>
              <a:prstGeom prst="rect">
                <a:avLst/>
              </a:prstGeom>
              <a:solidFill>
                <a:schemeClr val="accent3"/>
              </a:solidFill>
              <a:ln>
                <a:solidFill>
                  <a:schemeClr val="accent1"/>
                </a:solidFill>
              </a:ln>
            </p:spPr>
            <p:txBody>
              <a:bodyPr wrap="square" anchor="ctr" anchorCtr="0"/>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algn="ctr"/>
                <a:r>
                  <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集中支持乡村振兴重点帮扶县</a:t>
                </a:r>
                <a:endPar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9" name="文本框 8"/>
              <p:cNvSpPr txBox="1"/>
              <p:nvPr>
                <p:custDataLst>
                  <p:tags r:id="rId3"/>
                </p:custDataLst>
              </p:nvPr>
            </p:nvSpPr>
            <p:spPr>
              <a:xfrm>
                <a:off x="794" y="4252"/>
                <a:ext cx="3515" cy="4649"/>
              </a:xfrm>
              <a:prstGeom prst="rect">
                <a:avLst/>
              </a:prstGeom>
              <a:noFill/>
            </p:spPr>
            <p:txBody>
              <a:bodyPr wrap="square" lIns="179705" rIns="179705" anchor="ctr"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marL="0" indent="0" algn="ctr">
                  <a:lnSpc>
                    <a:spcPct val="150000"/>
                  </a:lnSpc>
                  <a:spcBef>
                    <a:spcPts val="0"/>
                  </a:spcBef>
                  <a:spcAft>
                    <a:spcPts val="0"/>
                  </a:spcAft>
                  <a:buSzPct val="100000"/>
                </a:pPr>
                <a:r>
                  <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1.守底线</a:t>
                </a:r>
                <a:endPar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a:p>
                <a:pPr marL="0" indent="0" algn="ctr">
                  <a:lnSpc>
                    <a:spcPct val="150000"/>
                  </a:lnSpc>
                  <a:spcBef>
                    <a:spcPts val="0"/>
                  </a:spcBef>
                  <a:spcAft>
                    <a:spcPts val="0"/>
                  </a:spcAft>
                  <a:buSzPct val="100000"/>
                </a:pPr>
                <a:r>
                  <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2.补短板</a:t>
                </a:r>
                <a:endPar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a:p>
                <a:pPr marL="0" indent="0" algn="ctr">
                  <a:lnSpc>
                    <a:spcPct val="150000"/>
                  </a:lnSpc>
                  <a:spcBef>
                    <a:spcPts val="0"/>
                  </a:spcBef>
                  <a:spcAft>
                    <a:spcPts val="0"/>
                  </a:spcAft>
                  <a:buSzPct val="100000"/>
                </a:pPr>
                <a:r>
                  <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3.夯基础</a:t>
                </a:r>
                <a:endPar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a:p>
                <a:pPr marL="0" indent="0" algn="ctr">
                  <a:lnSpc>
                    <a:spcPct val="150000"/>
                  </a:lnSpc>
                  <a:spcBef>
                    <a:spcPts val="0"/>
                  </a:spcBef>
                  <a:spcAft>
                    <a:spcPts val="0"/>
                  </a:spcAft>
                  <a:buSzPct val="100000"/>
                </a:pPr>
                <a:r>
                  <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4.强保障</a:t>
                </a:r>
                <a:endPar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p:txBody>
          </p:sp>
        </p:grpSp>
      </p:grpSp>
      <p:grpSp>
        <p:nvGrpSpPr>
          <p:cNvPr id="10" name="组合 9"/>
          <p:cNvGrpSpPr/>
          <p:nvPr/>
        </p:nvGrpSpPr>
        <p:grpSpPr>
          <a:xfrm>
            <a:off x="6623685" y="2235200"/>
            <a:ext cx="4559300" cy="3556635"/>
            <a:chOff x="4464" y="3685"/>
            <a:chExt cx="3515" cy="5683"/>
          </a:xfrm>
        </p:grpSpPr>
        <p:sp>
          <p:nvSpPr>
            <p:cNvPr id="11" name="流程图: 过程 10"/>
            <p:cNvSpPr/>
            <p:nvPr>
              <p:custDataLst>
                <p:tags r:id="rId4"/>
              </p:custDataLst>
            </p:nvPr>
          </p:nvSpPr>
          <p:spPr>
            <a:xfrm>
              <a:off x="4464" y="3699"/>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grpSp>
          <p:nvGrpSpPr>
            <p:cNvPr id="12" name="组合 11"/>
            <p:cNvGrpSpPr/>
            <p:nvPr/>
          </p:nvGrpSpPr>
          <p:grpSpPr>
            <a:xfrm rot="0">
              <a:off x="4464" y="3685"/>
              <a:ext cx="3515" cy="5569"/>
              <a:chOff x="4422" y="3332"/>
              <a:chExt cx="3515" cy="5569"/>
            </a:xfrm>
          </p:grpSpPr>
          <p:sp>
            <p:nvSpPr>
              <p:cNvPr id="13" name="文本框 12"/>
              <p:cNvSpPr txBox="1"/>
              <p:nvPr>
                <p:custDataLst>
                  <p:tags r:id="rId5"/>
                </p:custDataLst>
              </p:nvPr>
            </p:nvSpPr>
            <p:spPr>
              <a:xfrm>
                <a:off x="4422" y="3332"/>
                <a:ext cx="3515" cy="920"/>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开展乡村建设示范行动</a:t>
                </a:r>
                <a:endPar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14" name="文本框 13"/>
              <p:cNvSpPr txBox="1"/>
              <p:nvPr>
                <p:custDataLst>
                  <p:tags r:id="rId6"/>
                </p:custDataLst>
              </p:nvPr>
            </p:nvSpPr>
            <p:spPr>
              <a:xfrm>
                <a:off x="4422" y="4252"/>
                <a:ext cx="3514" cy="4649"/>
              </a:xfrm>
              <a:prstGeom prst="rect">
                <a:avLst/>
              </a:prstGeom>
              <a:noFill/>
            </p:spPr>
            <p:txBody>
              <a:bodyPr wrap="square" lIns="179705" rIns="179705" anchor="ctr"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algn="ctr">
                  <a:lnSpc>
                    <a:spcPct val="150000"/>
                  </a:lnSpc>
                </a:pPr>
                <a:r>
                  <a:rPr lang="zh-CN" altLang="en-US" sz="2000" b="1" kern="1200" spc="2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做好规划编制</a:t>
                </a:r>
                <a:endParaRPr lang="zh-CN" altLang="en-US" sz="2000" b="1" kern="1200" spc="2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a:p>
                <a:pPr lvl="0" algn="ctr">
                  <a:lnSpc>
                    <a:spcPct val="150000"/>
                  </a:lnSpc>
                </a:pPr>
                <a:r>
                  <a:rPr lang="zh-CN" altLang="en-US" sz="2000" b="1" kern="1200" spc="2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突出示范引领</a:t>
                </a:r>
                <a:endParaRPr lang="zh-CN" altLang="en-US" sz="2000" b="1" kern="1200" spc="2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p:txBody>
          </p:sp>
        </p:grpSp>
      </p:grpSp>
    </p:spTree>
    <p:custDataLst>
      <p:tags r:id="rId7"/>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关于深化拓展</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 name="文本框 1"/>
          <p:cNvSpPr txBox="1"/>
          <p:nvPr/>
        </p:nvSpPr>
        <p:spPr>
          <a:xfrm>
            <a:off x="504000" y="1314415"/>
            <a:ext cx="10149840"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2.拓展提升脱贫地区生产生活条件——</a:t>
            </a:r>
            <a:r>
              <a:rPr lang="zh-CN" altLang="en-US" b="1" spc="300" dirty="0">
                <a:solidFill>
                  <a:schemeClr val="accent1"/>
                </a:solidFill>
                <a:latin typeface="微软雅黑" panose="020B0503020204020204" pitchFamily="34" charset="-122"/>
                <a:ea typeface="微软雅黑" panose="020B0503020204020204" pitchFamily="34" charset="-122"/>
                <a:sym typeface="+mn-ea"/>
              </a:rPr>
              <a:t>集中支持乡村振兴重点帮扶县</a:t>
            </a:r>
            <a:endParaRPr lang="en-US"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61" name="TextBox 21"/>
          <p:cNvSpPr txBox="1"/>
          <p:nvPr/>
        </p:nvSpPr>
        <p:spPr>
          <a:xfrm>
            <a:off x="756285" y="2160000"/>
            <a:ext cx="10979150" cy="3744000"/>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609600" algn="just" fontAlgn="auto" hangingPunct="0">
              <a:lnSpc>
                <a:spcPct val="200000"/>
              </a:lnSpc>
              <a:buClr>
                <a:srgbClr val="C00000"/>
              </a:buClr>
              <a:extLst>
                <a:ext uri="{35155182-B16C-46BC-9424-99874614C6A1}">
                  <wpsdc:indentchars xmlns:wpsdc="http://www.wps.cn/officeDocument/2017/drawingmlCustomData" val="200" checksum="1854948509"/>
                </a:ext>
              </a:extLst>
            </a:pPr>
            <a:r>
              <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7月13日，农业农村部等12部委正式印发《关于支持国家乡村振兴重点帮扶县的实施意见》，明确要用乡村振兴统揽重点帮扶县各项支持工作，用乡村振兴的办法巩固拓展脱贫攻坚成果。在前期自下而上、综合研判的基础上，经中央农村工作领导小组批准同意，确定了23个国家乡村振兴重点帮扶县，省委、省政府研究确定了16个省级乡村振兴重点帮扶县，并印发重点帮扶县名单。开展调查研究，配套制定我省《实施方案》，现已印发。</a:t>
            </a:r>
            <a:endPar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关于深化拓展</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 name="文本框 1"/>
          <p:cNvSpPr txBox="1"/>
          <p:nvPr/>
        </p:nvSpPr>
        <p:spPr>
          <a:xfrm>
            <a:off x="504000" y="1314415"/>
            <a:ext cx="10149840"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2.拓展提升脱贫地区生产生活条件——</a:t>
            </a:r>
            <a:r>
              <a:rPr lang="zh-CN" altLang="en-US" b="1" spc="300" dirty="0">
                <a:solidFill>
                  <a:schemeClr val="accent1"/>
                </a:solidFill>
                <a:latin typeface="微软雅黑" panose="020B0503020204020204" pitchFamily="34" charset="-122"/>
                <a:ea typeface="微软雅黑" panose="020B0503020204020204" pitchFamily="34" charset="-122"/>
                <a:sym typeface="+mn-ea"/>
              </a:rPr>
              <a:t>集中支持乡村振兴重点帮扶县</a:t>
            </a:r>
            <a:endParaRPr lang="en-US"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grpSp>
        <p:nvGrpSpPr>
          <p:cNvPr id="8" name="组合 7"/>
          <p:cNvGrpSpPr/>
          <p:nvPr/>
        </p:nvGrpSpPr>
        <p:grpSpPr>
          <a:xfrm>
            <a:off x="822575" y="2340000"/>
            <a:ext cx="2556000" cy="3608705"/>
            <a:chOff x="794" y="3332"/>
            <a:chExt cx="3515" cy="5683"/>
          </a:xfrm>
        </p:grpSpPr>
        <p:sp>
          <p:nvSpPr>
            <p:cNvPr id="4" name="流程图: 过程 3"/>
            <p:cNvSpPr/>
            <p:nvPr>
              <p:custDataLst>
                <p:tags r:id="rId1"/>
              </p:custDataLst>
            </p:nvPr>
          </p:nvSpPr>
          <p:spPr>
            <a:xfrm>
              <a:off x="794" y="3346"/>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grpSp>
          <p:nvGrpSpPr>
            <p:cNvPr id="3" name="组合 2"/>
            <p:cNvGrpSpPr/>
            <p:nvPr/>
          </p:nvGrpSpPr>
          <p:grpSpPr>
            <a:xfrm>
              <a:off x="794" y="3332"/>
              <a:ext cx="3515" cy="5569"/>
              <a:chOff x="794" y="3332"/>
              <a:chExt cx="3515" cy="5569"/>
            </a:xfrm>
          </p:grpSpPr>
          <p:sp>
            <p:nvSpPr>
              <p:cNvPr id="6" name="文本框 5"/>
              <p:cNvSpPr txBox="1"/>
              <p:nvPr>
                <p:custDataLst>
                  <p:tags r:id="rId2"/>
                </p:custDataLst>
              </p:nvPr>
            </p:nvSpPr>
            <p:spPr>
              <a:xfrm>
                <a:off x="794" y="3332"/>
                <a:ext cx="3515" cy="850"/>
              </a:xfrm>
              <a:prstGeom prst="rect">
                <a:avLst/>
              </a:prstGeom>
              <a:solidFill>
                <a:schemeClr val="accent3"/>
              </a:solidFill>
              <a:ln>
                <a:solidFill>
                  <a:schemeClr val="accent1"/>
                </a:solidFill>
              </a:ln>
            </p:spPr>
            <p:txBody>
              <a:bodyPr wrap="square" anchor="ctr" anchorCtr="0"/>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algn="ctr"/>
                <a:r>
                  <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1.守底线</a:t>
                </a:r>
                <a:endPar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14" name="文本框 13"/>
              <p:cNvSpPr txBox="1"/>
              <p:nvPr>
                <p:custDataLst>
                  <p:tags r:id="rId3"/>
                </p:custDataLst>
              </p:nvPr>
            </p:nvSpPr>
            <p:spPr>
              <a:xfrm>
                <a:off x="794" y="4252"/>
                <a:ext cx="3515" cy="4649"/>
              </a:xfrm>
              <a:prstGeom prst="rect">
                <a:avLst/>
              </a:prstGeom>
              <a:noFill/>
            </p:spPr>
            <p:txBody>
              <a:bodyPr wrap="square" lIns="107950" rIns="107950"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indent="355600" algn="just" hangingPunct="0">
                  <a:lnSpc>
                    <a:spcPct val="120000"/>
                  </a:lnSpc>
                  <a:extLst>
                    <a:ext uri="{35155182-B16C-46BC-9424-99874614C6A1}">
                      <wpsdc:indentchars xmlns:wpsdc="http://www.wps.cn/officeDocument/2017/drawingmlCustomData" val="200" checksum="3837665281"/>
                    </a:ext>
                  </a:extLst>
                </a:pPr>
                <a:r>
                  <a:rPr lang="zh-CN" altLang="en-US" b="1" kern="1200" noProof="0" dirty="0">
                    <a:ln w="0">
                      <a:noFill/>
                    </a:ln>
                    <a:solidFill>
                      <a:srgbClr val="001D54"/>
                    </a:solidFill>
                    <a:effectLst>
                      <a:outerShdw blurRad="38100" dist="38100" dir="2700000" algn="tl">
                        <a:srgbClr val="000000">
                          <a:alpha val="43137"/>
                        </a:srgbClr>
                      </a:outerShdw>
                    </a:effectLst>
                    <a:latin typeface="思源黑体 CN Heavy" panose="020B0A00000000000000" charset="-122"/>
                    <a:ea typeface="思源黑体 CN Heavy" panose="020B0A00000000000000" charset="-122"/>
                    <a:sym typeface="Arial" panose="020B0604020202020204" pitchFamily="34" charset="0"/>
                  </a:rPr>
                  <a:t>过渡期内，坚持全面分类推进，“抓两头、带中间”，23个国家重点帮扶县，均属原深度贫困县，着眼于赶上来、不掉队，全面消除规模性</a:t>
                </a:r>
                <a:r>
                  <a:rPr lang="zh-CN" altLang="en-US" b="1" kern="1200" noProof="0" dirty="0">
                    <a:ln w="0">
                      <a:noFill/>
                    </a:ln>
                    <a:solidFill>
                      <a:srgbClr val="001D54"/>
                    </a:solidFill>
                    <a:effectLst>
                      <a:outerShdw blurRad="38100" dist="38100" dir="2700000" algn="tl">
                        <a:srgbClr val="000000">
                          <a:alpha val="43137"/>
                        </a:srgbClr>
                      </a:outerShdw>
                    </a:effectLst>
                    <a:latin typeface="思源黑体 CN Heavy" panose="020B0A00000000000000" charset="-122"/>
                    <a:ea typeface="思源黑体 CN Heavy" panose="020B0A00000000000000" charset="-122"/>
                    <a:sym typeface="Arial" panose="020B0604020202020204" pitchFamily="34" charset="0"/>
                  </a:rPr>
                  <a:t>返贫</a:t>
                </a:r>
                <a:r>
                  <a:rPr lang="zh-CN" altLang="en-US" b="1" kern="1200" noProof="0" dirty="0">
                    <a:ln w="0">
                      <a:noFill/>
                    </a:ln>
                    <a:solidFill>
                      <a:srgbClr val="001D54"/>
                    </a:solidFill>
                    <a:effectLst>
                      <a:outerShdw blurRad="38100" dist="38100" dir="2700000" algn="tl">
                        <a:srgbClr val="000000">
                          <a:alpha val="43137"/>
                        </a:srgbClr>
                      </a:outerShdw>
                    </a:effectLst>
                    <a:latin typeface="思源黑体 CN Heavy" panose="020B0A00000000000000" charset="-122"/>
                    <a:ea typeface="思源黑体 CN Heavy" panose="020B0A00000000000000" charset="-122"/>
                    <a:sym typeface="Arial" panose="020B0604020202020204" pitchFamily="34" charset="0"/>
                  </a:rPr>
                  <a:t>风险，跟上全省乡村振兴步伐；16个省级重点帮扶县在全面消除规模性返贫风险基础上，在有效衔接中走在前、作示范，带动其它脱贫县整体提升。</a:t>
                </a:r>
                <a:endParaRPr lang="zh-CN" altLang="en-US" b="1" kern="1200" noProof="0" dirty="0">
                  <a:ln w="0">
                    <a:noFill/>
                  </a:ln>
                  <a:solidFill>
                    <a:srgbClr val="001D54"/>
                  </a:solidFill>
                  <a:effectLst>
                    <a:outerShdw blurRad="38100" dist="38100" dir="2700000" algn="tl">
                      <a:srgbClr val="000000">
                        <a:alpha val="43137"/>
                      </a:srgbClr>
                    </a:outerShdw>
                  </a:effectLst>
                  <a:latin typeface="思源黑体 CN Heavy" panose="020B0A00000000000000" charset="-122"/>
                  <a:ea typeface="思源黑体 CN Heavy" panose="020B0A00000000000000" charset="-122"/>
                  <a:sym typeface="Arial" panose="020B0604020202020204" pitchFamily="34" charset="0"/>
                </a:endParaRPr>
              </a:p>
            </p:txBody>
          </p:sp>
        </p:grpSp>
      </p:grpSp>
      <p:grpSp>
        <p:nvGrpSpPr>
          <p:cNvPr id="9" name="组合 8"/>
          <p:cNvGrpSpPr/>
          <p:nvPr/>
        </p:nvGrpSpPr>
        <p:grpSpPr>
          <a:xfrm>
            <a:off x="3525135" y="2340000"/>
            <a:ext cx="2556000" cy="3608705"/>
            <a:chOff x="4422" y="3332"/>
            <a:chExt cx="3515" cy="5683"/>
          </a:xfrm>
        </p:grpSpPr>
        <p:sp>
          <p:nvSpPr>
            <p:cNvPr id="10" name="流程图: 过程 9"/>
            <p:cNvSpPr/>
            <p:nvPr>
              <p:custDataLst>
                <p:tags r:id="rId4"/>
              </p:custDataLst>
            </p:nvPr>
          </p:nvSpPr>
          <p:spPr>
            <a:xfrm>
              <a:off x="4422" y="3346"/>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grpSp>
          <p:nvGrpSpPr>
            <p:cNvPr id="11" name="组合 10"/>
            <p:cNvGrpSpPr/>
            <p:nvPr/>
          </p:nvGrpSpPr>
          <p:grpSpPr>
            <a:xfrm>
              <a:off x="4422" y="3332"/>
              <a:ext cx="3515" cy="5569"/>
              <a:chOff x="4422" y="3332"/>
              <a:chExt cx="3515" cy="5569"/>
            </a:xfrm>
          </p:grpSpPr>
          <p:sp>
            <p:nvSpPr>
              <p:cNvPr id="12" name="文本框 11"/>
              <p:cNvSpPr txBox="1"/>
              <p:nvPr>
                <p:custDataLst>
                  <p:tags r:id="rId5"/>
                </p:custDataLst>
              </p:nvPr>
            </p:nvSpPr>
            <p:spPr>
              <a:xfrm>
                <a:off x="4422" y="3332"/>
                <a:ext cx="3515" cy="850"/>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2.补短板</a:t>
                </a:r>
                <a:endPar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6" name="文本框 25"/>
              <p:cNvSpPr txBox="1"/>
              <p:nvPr>
                <p:custDataLst>
                  <p:tags r:id="rId6"/>
                </p:custDataLst>
              </p:nvPr>
            </p:nvSpPr>
            <p:spPr>
              <a:xfrm>
                <a:off x="4422" y="4252"/>
                <a:ext cx="3515" cy="4649"/>
              </a:xfrm>
              <a:prstGeom prst="rect">
                <a:avLst/>
              </a:prstGeom>
              <a:noFill/>
            </p:spPr>
            <p:txBody>
              <a:bodyPr wrap="square" lIns="107950" rIns="107950"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indent="431800" algn="just" hangingPunct="0">
                  <a:lnSpc>
                    <a:spcPct val="140000"/>
                  </a:lnSpc>
                  <a:extLst>
                    <a:ext uri="{35155182-B16C-46BC-9424-99874614C6A1}">
                      <wpsdc:indentchars xmlns:wpsdc="http://www.wps.cn/officeDocument/2017/drawingmlCustomData" val="200" checksum="1225111288"/>
                    </a:ext>
                  </a:extLst>
                </a:pPr>
                <a:r>
                  <a:rPr lang="zh-CN" altLang="en-US" b="1" kern="1200" spc="300" noProof="0" dirty="0">
                    <a:ln w="0">
                      <a:noFill/>
                    </a:ln>
                    <a:solidFill>
                      <a:srgbClr val="001D54"/>
                    </a:solidFill>
                    <a:effectLst>
                      <a:outerShdw blurRad="38100" dist="38100" dir="2700000" algn="tl">
                        <a:srgbClr val="000000">
                          <a:alpha val="43137"/>
                        </a:srgbClr>
                      </a:outerShdw>
                    </a:effectLst>
                    <a:latin typeface="思源黑体 CN Heavy" panose="020B0A00000000000000" charset="-122"/>
                    <a:ea typeface="思源黑体 CN Heavy" panose="020B0A00000000000000" charset="-122"/>
                    <a:sym typeface="Arial" panose="020B0604020202020204" pitchFamily="34" charset="0"/>
                  </a:rPr>
                  <a:t>采取系统化的支持政策，帮助重点帮扶县巩固“三保障”和饮水安全成果、强化易地扶贫搬迁后续扶持、加强产业就业帮扶、加强公共服务保障、加大残疾人保障服务、强化社会救助兜底保障。</a:t>
                </a:r>
                <a:endParaRPr lang="zh-CN" altLang="en-US" b="1" kern="1200" spc="300" noProof="0" dirty="0">
                  <a:ln w="0">
                    <a:noFill/>
                  </a:ln>
                  <a:solidFill>
                    <a:srgbClr val="001D54"/>
                  </a:solidFill>
                  <a:effectLst>
                    <a:outerShdw blurRad="38100" dist="38100" dir="2700000" algn="tl">
                      <a:srgbClr val="000000">
                        <a:alpha val="43137"/>
                      </a:srgbClr>
                    </a:outerShdw>
                  </a:effectLst>
                  <a:latin typeface="思源黑体 CN Heavy" panose="020B0A00000000000000" charset="-122"/>
                  <a:ea typeface="思源黑体 CN Heavy" panose="020B0A00000000000000" charset="-122"/>
                  <a:sym typeface="Arial" panose="020B0604020202020204" pitchFamily="34" charset="0"/>
                </a:endParaRPr>
              </a:p>
            </p:txBody>
          </p:sp>
        </p:grpSp>
      </p:grpSp>
      <p:grpSp>
        <p:nvGrpSpPr>
          <p:cNvPr id="13" name="组合 12"/>
          <p:cNvGrpSpPr/>
          <p:nvPr/>
        </p:nvGrpSpPr>
        <p:grpSpPr>
          <a:xfrm>
            <a:off x="6227695" y="2340000"/>
            <a:ext cx="2556000" cy="3608705"/>
            <a:chOff x="8050" y="3332"/>
            <a:chExt cx="3515" cy="5683"/>
          </a:xfrm>
        </p:grpSpPr>
        <p:sp>
          <p:nvSpPr>
            <p:cNvPr id="27" name="流程图: 过程 26"/>
            <p:cNvSpPr/>
            <p:nvPr>
              <p:custDataLst>
                <p:tags r:id="rId7"/>
              </p:custDataLst>
            </p:nvPr>
          </p:nvSpPr>
          <p:spPr>
            <a:xfrm>
              <a:off x="8050" y="3346"/>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sp>
          <p:nvSpPr>
            <p:cNvPr id="29" name="文本框 28"/>
            <p:cNvSpPr txBox="1"/>
            <p:nvPr>
              <p:custDataLst>
                <p:tags r:id="rId8"/>
              </p:custDataLst>
            </p:nvPr>
          </p:nvSpPr>
          <p:spPr>
            <a:xfrm>
              <a:off x="8050" y="3332"/>
              <a:ext cx="3515" cy="850"/>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3.夯基础</a:t>
              </a:r>
              <a:endPar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30" name="文本框 29"/>
            <p:cNvSpPr txBox="1"/>
            <p:nvPr>
              <p:custDataLst>
                <p:tags r:id="rId9"/>
              </p:custDataLst>
            </p:nvPr>
          </p:nvSpPr>
          <p:spPr>
            <a:xfrm>
              <a:off x="8050" y="4252"/>
              <a:ext cx="3515" cy="3855"/>
            </a:xfrm>
            <a:prstGeom prst="rect">
              <a:avLst/>
            </a:prstGeom>
            <a:noFill/>
          </p:spPr>
          <p:txBody>
            <a:bodyPr wrap="square" lIns="107950" rIns="107950"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indent="304800" algn="just" hangingPunct="0">
                <a:lnSpc>
                  <a:spcPct val="120000"/>
                </a:lnSpc>
                <a:extLst>
                  <a:ext uri="{35155182-B16C-46BC-9424-99874614C6A1}">
                    <wpsdc:indentchars xmlns:wpsdc="http://www.wps.cn/officeDocument/2017/drawingmlCustomData" val="200" checksum="1077528236"/>
                  </a:ext>
                </a:extLst>
              </a:pPr>
              <a:r>
                <a:rPr lang="zh-CN" altLang="en-US" sz="1200" b="1" kern="12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加强和改善重点帮扶县以路水网为重点的基础设施条件，支持基础教育设施、县级疾控中心和县级医院提标扩能、文化旅游领域等项目建设。加快实施乡村电气化工程，开展分布式光伏整乡（镇）推进试点和“光热储能+”项目示范，完善区域路网布局，加大生态帮扶支持力度，因地制宜推进厕所革命、垃圾、污水处理等农村人居环境整治，巩固交通脱贫“两通”成果，加大人口规模较大自然村（组）通硬化路建设力度。</a:t>
              </a:r>
              <a:endParaRPr lang="zh-CN" altLang="en-US" sz="1200" b="1" kern="12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p:txBody>
        </p:sp>
      </p:grpSp>
      <p:grpSp>
        <p:nvGrpSpPr>
          <p:cNvPr id="15" name="组合 14"/>
          <p:cNvGrpSpPr/>
          <p:nvPr/>
        </p:nvGrpSpPr>
        <p:grpSpPr>
          <a:xfrm>
            <a:off x="8930255" y="2340000"/>
            <a:ext cx="2556000" cy="3608705"/>
            <a:chOff x="11679" y="3332"/>
            <a:chExt cx="3515" cy="5683"/>
          </a:xfrm>
        </p:grpSpPr>
        <p:sp>
          <p:nvSpPr>
            <p:cNvPr id="31" name="流程图: 过程 30"/>
            <p:cNvSpPr/>
            <p:nvPr>
              <p:custDataLst>
                <p:tags r:id="rId10"/>
              </p:custDataLst>
            </p:nvPr>
          </p:nvSpPr>
          <p:spPr>
            <a:xfrm>
              <a:off x="11679" y="3346"/>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schemeClr val="bg1"/>
                </a:solidFill>
                <a:effectLst/>
                <a:uLnTx/>
                <a:uFillTx/>
              </a:endParaRPr>
            </a:p>
          </p:txBody>
        </p:sp>
        <p:sp>
          <p:nvSpPr>
            <p:cNvPr id="32" name="文本框 31"/>
            <p:cNvSpPr txBox="1"/>
            <p:nvPr>
              <p:custDataLst>
                <p:tags r:id="rId11"/>
              </p:custDataLst>
            </p:nvPr>
          </p:nvSpPr>
          <p:spPr>
            <a:xfrm>
              <a:off x="11679" y="3332"/>
              <a:ext cx="3515" cy="850"/>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4.强保障</a:t>
              </a:r>
              <a:endPar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33" name="文本框 32"/>
            <p:cNvSpPr txBox="1"/>
            <p:nvPr>
              <p:custDataLst>
                <p:tags r:id="rId12"/>
              </p:custDataLst>
            </p:nvPr>
          </p:nvSpPr>
          <p:spPr>
            <a:xfrm>
              <a:off x="11679" y="4252"/>
              <a:ext cx="3515" cy="4649"/>
            </a:xfrm>
            <a:prstGeom prst="rect">
              <a:avLst/>
            </a:prstGeom>
            <a:noFill/>
          </p:spPr>
          <p:txBody>
            <a:bodyPr wrap="square" lIns="107950" rIns="107950"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indent="304800" algn="just" hangingPunct="0">
                <a:lnSpc>
                  <a:spcPct val="120000"/>
                </a:lnSpc>
                <a:extLst>
                  <a:ext uri="{35155182-B16C-46BC-9424-99874614C6A1}">
                    <wpsdc:indentchars xmlns:wpsdc="http://www.wps.cn/officeDocument/2017/drawingmlCustomData" val="200" checksum="1077528236"/>
                  </a:ext>
                </a:extLst>
              </a:pPr>
              <a:r>
                <a:rPr lang="zh-CN" altLang="en-US" sz="1200" b="1" kern="1200" noProof="0" dirty="0">
                  <a:ln w="0">
                    <a:noFill/>
                  </a:ln>
                  <a:solidFill>
                    <a:srgbClr val="001D54"/>
                  </a:solidFill>
                  <a:effectLst>
                    <a:outerShdw blurRad="38100" dist="38100" dir="2700000" algn="tl">
                      <a:srgbClr val="000000">
                        <a:alpha val="43137"/>
                      </a:srgbClr>
                    </a:outerShdw>
                  </a:effectLst>
                  <a:latin typeface="思源黑体 CN Heavy" panose="020B0A00000000000000" charset="-122"/>
                  <a:ea typeface="思源黑体 CN Heavy" panose="020B0A00000000000000" charset="-122"/>
                  <a:sym typeface="Arial" panose="020B0604020202020204" pitchFamily="34" charset="0"/>
                </a:rPr>
                <a:t>在财政资金投入、金融支持、土地政策、干部人才支持、社会帮扶和省内机关定点帮扶等方面给予集中支持。加强监测评估，推进从解决“两不愁三保障”转向推动乡村全面振兴、从突出到人到户转向推动区域发展、从以政府投入为主转向政府市场有机结合。今年，对39个重点帮扶县在资金安排上切块倾斜支持28亿元，每县在按因素分配资金后，对23个国家重点帮扶县再分别增加</a:t>
              </a:r>
              <a:r>
                <a:rPr lang="zh-CN" altLang="en-US" sz="1200" b="1" kern="1200" spc="-1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8000</a:t>
              </a:r>
              <a:r>
                <a:rPr lang="zh-CN" altLang="en-US" sz="1200" b="1" kern="1200" noProof="0" dirty="0">
                  <a:ln w="0">
                    <a:noFill/>
                  </a:ln>
                  <a:solidFill>
                    <a:srgbClr val="001D54"/>
                  </a:solidFill>
                  <a:effectLst>
                    <a:outerShdw blurRad="38100" dist="38100" dir="2700000" algn="tl">
                      <a:srgbClr val="000000">
                        <a:alpha val="43137"/>
                      </a:srgbClr>
                    </a:outerShdw>
                  </a:effectLst>
                  <a:latin typeface="思源黑体 CN Heavy" panose="020B0A00000000000000" charset="-122"/>
                  <a:ea typeface="思源黑体 CN Heavy" panose="020B0A00000000000000" charset="-122"/>
                  <a:sym typeface="Arial" panose="020B0604020202020204" pitchFamily="34" charset="0"/>
                </a:rPr>
                <a:t>万元，对16个省级重点帮扶县再分别增加</a:t>
              </a:r>
              <a:r>
                <a:rPr lang="zh-CN" altLang="en-US" sz="1200" b="1" kern="1200" spc="-1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6000</a:t>
              </a:r>
              <a:r>
                <a:rPr lang="zh-CN" altLang="en-US" sz="1200" b="1" kern="1200" noProof="0" dirty="0">
                  <a:ln w="0">
                    <a:noFill/>
                  </a:ln>
                  <a:solidFill>
                    <a:srgbClr val="001D54"/>
                  </a:solidFill>
                  <a:effectLst>
                    <a:outerShdw blurRad="38100" dist="38100" dir="2700000" algn="tl">
                      <a:srgbClr val="000000">
                        <a:alpha val="43137"/>
                      </a:srgbClr>
                    </a:outerShdw>
                  </a:effectLst>
                  <a:latin typeface="思源黑体 CN Heavy" panose="020B0A00000000000000" charset="-122"/>
                  <a:ea typeface="思源黑体 CN Heavy" panose="020B0A00000000000000" charset="-122"/>
                  <a:sym typeface="Arial" panose="020B0604020202020204" pitchFamily="34" charset="0"/>
                </a:rPr>
                <a:t>万元</a:t>
              </a:r>
              <a:endParaRPr lang="zh-CN" altLang="en-US" sz="1200" b="1" kern="1200" noProof="0" dirty="0">
                <a:ln w="0">
                  <a:noFill/>
                </a:ln>
                <a:solidFill>
                  <a:srgbClr val="001D54"/>
                </a:solidFill>
                <a:effectLst>
                  <a:outerShdw blurRad="38100" dist="38100" dir="2700000" algn="tl">
                    <a:srgbClr val="000000">
                      <a:alpha val="43137"/>
                    </a:srgbClr>
                  </a:outerShdw>
                </a:effectLst>
                <a:latin typeface="思源黑体 CN Heavy" panose="020B0A00000000000000" charset="-122"/>
                <a:ea typeface="思源黑体 CN Heavy" panose="020B0A00000000000000" charset="-122"/>
                <a:sym typeface="Arial" panose="020B0604020202020204" pitchFamily="34" charset="0"/>
              </a:endParaRPr>
            </a:p>
          </p:txBody>
        </p:sp>
      </p:grpSp>
    </p:spTree>
    <p:custDataLst>
      <p:tags r:id="rId1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关于深化拓展</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 name="文本框 1"/>
          <p:cNvSpPr txBox="1"/>
          <p:nvPr/>
        </p:nvSpPr>
        <p:spPr>
          <a:xfrm>
            <a:off x="504000" y="1314415"/>
            <a:ext cx="9349740"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2.拓展提升脱贫地区生产生活条件——</a:t>
            </a:r>
            <a:r>
              <a:rPr lang="zh-CN" altLang="en-US" b="1" spc="300" dirty="0">
                <a:solidFill>
                  <a:schemeClr val="accent1"/>
                </a:solidFill>
                <a:latin typeface="微软雅黑" panose="020B0503020204020204" pitchFamily="34" charset="-122"/>
                <a:ea typeface="微软雅黑" panose="020B0503020204020204" pitchFamily="34" charset="-122"/>
                <a:sym typeface="+mn-ea"/>
              </a:rPr>
              <a:t>开展乡村建设示范行动</a:t>
            </a:r>
            <a:endParaRPr lang="zh-CN" altLang="en-US" b="1" spc="300" dirty="0">
              <a:solidFill>
                <a:schemeClr val="accent1"/>
              </a:solidFill>
              <a:latin typeface="微软雅黑" panose="020B0503020204020204" pitchFamily="34" charset="-122"/>
              <a:ea typeface="微软雅黑" panose="020B0503020204020204" pitchFamily="34" charset="-122"/>
              <a:sym typeface="+mn-ea"/>
            </a:endParaRPr>
          </a:p>
        </p:txBody>
      </p:sp>
      <p:sp>
        <p:nvSpPr>
          <p:cNvPr id="61" name="TextBox 21"/>
          <p:cNvSpPr txBox="1"/>
          <p:nvPr/>
        </p:nvSpPr>
        <p:spPr>
          <a:xfrm>
            <a:off x="756285" y="2520000"/>
            <a:ext cx="10979150" cy="272224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609600" algn="just" fontAlgn="auto" hangingPunct="0">
              <a:lnSpc>
                <a:spcPct val="200000"/>
              </a:lnSpc>
              <a:buClr>
                <a:srgbClr val="C00000"/>
              </a:buClr>
              <a:extLst>
                <a:ext uri="{35155182-B16C-46BC-9424-99874614C6A1}">
                  <wpsdc:indentchars xmlns:wpsdc="http://www.wps.cn/officeDocument/2017/drawingmlCustomData" val="200" checksum="1854948509"/>
                </a:ext>
              </a:extLst>
            </a:pPr>
            <a:r>
              <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习近平总书记强调，城镇化要发展，农业现代化和新农村建设也要发展，同步发展才能相得益彰。今年4月份，习近平总书记在广西视察时指出，将来乡村振兴还是很有前途的，大家不用背井离乡，而是回归乡村。</a:t>
            </a:r>
            <a:endPar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关于深化拓展</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 name="文本框 1"/>
          <p:cNvSpPr txBox="1"/>
          <p:nvPr/>
        </p:nvSpPr>
        <p:spPr>
          <a:xfrm>
            <a:off x="504000" y="1314415"/>
            <a:ext cx="9349740"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2.拓展提升脱贫地区生产生活条件——</a:t>
            </a:r>
            <a:r>
              <a:rPr lang="zh-CN" altLang="en-US" b="1" spc="300" dirty="0">
                <a:solidFill>
                  <a:schemeClr val="accent1"/>
                </a:solidFill>
                <a:latin typeface="微软雅黑" panose="020B0503020204020204" pitchFamily="34" charset="-122"/>
                <a:ea typeface="微软雅黑" panose="020B0503020204020204" pitchFamily="34" charset="-122"/>
                <a:sym typeface="+mn-ea"/>
              </a:rPr>
              <a:t>开展乡村建设示范行动</a:t>
            </a:r>
            <a:endParaRPr lang="zh-CN" altLang="en-US" b="1" spc="300" dirty="0">
              <a:solidFill>
                <a:schemeClr val="accent1"/>
              </a:solidFill>
              <a:latin typeface="微软雅黑" panose="020B0503020204020204" pitchFamily="34" charset="-122"/>
              <a:ea typeface="微软雅黑" panose="020B0503020204020204" pitchFamily="34" charset="-122"/>
              <a:sym typeface="+mn-ea"/>
            </a:endParaRPr>
          </a:p>
        </p:txBody>
      </p:sp>
      <p:sp>
        <p:nvSpPr>
          <p:cNvPr id="61" name="TextBox 21"/>
          <p:cNvSpPr txBox="1"/>
          <p:nvPr/>
        </p:nvSpPr>
        <p:spPr>
          <a:xfrm>
            <a:off x="756285" y="1925955"/>
            <a:ext cx="10979150" cy="424624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609600" algn="just" fontAlgn="auto" hangingPunct="0">
              <a:lnSpc>
                <a:spcPct val="150000"/>
              </a:lnSpc>
              <a:buClr>
                <a:srgbClr val="C00000"/>
              </a:buClr>
              <a:extLst>
                <a:ext uri="{35155182-B16C-46BC-9424-99874614C6A1}">
                  <wpsdc:indentchars xmlns:wpsdc="http://www.wps.cn/officeDocument/2017/drawingmlCustomData" val="200" checksum="1854948509"/>
                </a:ext>
              </a:extLst>
            </a:pPr>
            <a:r>
              <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农村现代化的目标就是到2035年农村居民的生活品质与当地城镇居民大体相当。开展乡村建设，首先要做好规划编制，要以县为单位编制乡村布局调整总体规划和“多规合一”的实用性村庄详细规划。编制时要充分考虑人口增长及城镇化发展趋势带来的村庄格局演变分化，按照集聚提升类、特色保护类、城郊整合类、搬迁撤并类等村庄分类，合理编制村庄规划。建立规划“留白”机制，对于看不准的村庄，留出足够的观察和论证时间。省上实施意见已经明确了“9月底完成</a:t>
            </a:r>
            <a:r>
              <a:rPr lang="zh-CN" altLang="en-US" sz="2000" b="1" spc="400" noProof="0" dirty="0">
                <a:ln w="0">
                  <a:noFill/>
                </a:ln>
                <a:solidFill>
                  <a:srgbClr val="C000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500个省级示范村</a:t>
            </a:r>
            <a:r>
              <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规划编制，12月底完成</a:t>
            </a:r>
            <a:r>
              <a:rPr lang="zh-CN" altLang="en-US" sz="2000" b="1" spc="400" noProof="0" dirty="0">
                <a:ln w="0">
                  <a:noFill/>
                </a:ln>
                <a:solidFill>
                  <a:srgbClr val="C000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5个省级示范</a:t>
            </a:r>
            <a:r>
              <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市（州）、</a:t>
            </a:r>
            <a:r>
              <a:rPr lang="zh-CN" altLang="en-US" sz="2000" b="1" spc="400" noProof="0" dirty="0">
                <a:ln w="0">
                  <a:noFill/>
                </a:ln>
                <a:solidFill>
                  <a:srgbClr val="C000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10个示范县</a:t>
            </a:r>
            <a:r>
              <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（市、区）和</a:t>
            </a:r>
            <a:r>
              <a:rPr lang="zh-CN" altLang="en-US" sz="2000" b="1" spc="400" noProof="0" dirty="0">
                <a:ln w="0">
                  <a:noFill/>
                </a:ln>
                <a:solidFill>
                  <a:srgbClr val="C000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50个示范乡</a:t>
            </a:r>
            <a:r>
              <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（镇）规划编制”的目标。</a:t>
            </a:r>
            <a:endPar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关于深化拓展</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 name="文本框 1"/>
          <p:cNvSpPr txBox="1"/>
          <p:nvPr/>
        </p:nvSpPr>
        <p:spPr>
          <a:xfrm>
            <a:off x="504000" y="1314415"/>
            <a:ext cx="9349740"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2.拓展提升脱贫地区生产生活条件——</a:t>
            </a:r>
            <a:r>
              <a:rPr lang="zh-CN" altLang="en-US" b="1" spc="300" dirty="0">
                <a:solidFill>
                  <a:schemeClr val="accent1"/>
                </a:solidFill>
                <a:latin typeface="微软雅黑" panose="020B0503020204020204" pitchFamily="34" charset="-122"/>
                <a:ea typeface="微软雅黑" panose="020B0503020204020204" pitchFamily="34" charset="-122"/>
                <a:sym typeface="+mn-ea"/>
              </a:rPr>
              <a:t>开展乡村建设示范行动</a:t>
            </a:r>
            <a:endParaRPr lang="zh-CN" altLang="en-US" b="1" spc="300" dirty="0">
              <a:solidFill>
                <a:schemeClr val="accent1"/>
              </a:solidFill>
              <a:latin typeface="微软雅黑" panose="020B0503020204020204" pitchFamily="34" charset="-122"/>
              <a:ea typeface="微软雅黑" panose="020B0503020204020204" pitchFamily="34" charset="-122"/>
              <a:sym typeface="+mn-ea"/>
            </a:endParaRPr>
          </a:p>
        </p:txBody>
      </p:sp>
      <p:sp>
        <p:nvSpPr>
          <p:cNvPr id="61" name="TextBox 21"/>
          <p:cNvSpPr txBox="1"/>
          <p:nvPr/>
        </p:nvSpPr>
        <p:spPr>
          <a:xfrm>
            <a:off x="756285" y="1925955"/>
            <a:ext cx="10979150" cy="424624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711200" algn="just" fontAlgn="auto" hangingPunct="0">
              <a:lnSpc>
                <a:spcPct val="150000"/>
              </a:lnSpc>
              <a:buClr>
                <a:srgbClr val="C00000"/>
              </a:buClr>
              <a:extLst>
                <a:ext uri="{35155182-B16C-46BC-9424-99874614C6A1}">
                  <wpsdc:indentchars xmlns:wpsdc="http://www.wps.cn/officeDocument/2017/drawingmlCustomData" val="200" checksum="2232459124"/>
                </a:ext>
              </a:extLst>
            </a:pPr>
            <a:r>
              <a:rPr lang="zh-CN" altLang="en-US" sz="20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其次要突出示范引领。从今年起启动全省乡村建设示范行动“5155”工程，用5年时间打造出</a:t>
            </a:r>
            <a:r>
              <a:rPr lang="zh-CN" altLang="en-US" sz="2000" b="1" spc="800" noProof="0" dirty="0">
                <a:ln w="0">
                  <a:noFill/>
                </a:ln>
                <a:solidFill>
                  <a:schemeClr val="accent3"/>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5个乡村建设示范市</a:t>
            </a:r>
            <a:r>
              <a:rPr lang="zh-CN" altLang="en-US" sz="20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（州），用3年时间打造</a:t>
            </a:r>
            <a:r>
              <a:rPr lang="zh-CN" altLang="en-US" sz="2000" b="1" spc="800" noProof="0" dirty="0">
                <a:ln w="0">
                  <a:noFill/>
                </a:ln>
                <a:solidFill>
                  <a:schemeClr val="accent3"/>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10个示范县</a:t>
            </a:r>
            <a:r>
              <a:rPr lang="zh-CN" altLang="en-US" sz="20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（市），用2年时间打造</a:t>
            </a:r>
            <a:r>
              <a:rPr lang="zh-CN" altLang="en-US" sz="2000" b="1" spc="800" noProof="0" dirty="0">
                <a:ln w="0">
                  <a:noFill/>
                </a:ln>
                <a:solidFill>
                  <a:schemeClr val="accent3"/>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50个示范乡</a:t>
            </a:r>
            <a:r>
              <a:rPr lang="zh-CN" altLang="en-US" sz="20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（镇），年内要完成</a:t>
            </a:r>
            <a:r>
              <a:rPr lang="zh-CN" altLang="en-US" sz="2000" b="1" spc="800" noProof="0" dirty="0">
                <a:ln w="0">
                  <a:noFill/>
                </a:ln>
                <a:solidFill>
                  <a:schemeClr val="accent3"/>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500个示范村</a:t>
            </a:r>
            <a:r>
              <a:rPr lang="zh-CN" altLang="en-US" sz="20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的建设任务，具体建设内容《乡村建设实施方案》作了明确要求，包括3大部分14项，各地要认真贯彻落实。在开展省级乡村建设示范创建的同时，鼓励市县同步开展示范创建，力争全省有走在前列的市、每市有走在前列的县，每县有走在前列的乡，每乡有走在前列的村，为全省全面实施乡村建设探索途径、总结经验、闯出路子。</a:t>
            </a:r>
            <a:endParaRPr lang="zh-CN" altLang="en-US" sz="20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关于深化拓展</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 name="文本框 1"/>
          <p:cNvSpPr txBox="1"/>
          <p:nvPr/>
        </p:nvSpPr>
        <p:spPr>
          <a:xfrm>
            <a:off x="504000" y="1314415"/>
            <a:ext cx="4445000" cy="534035"/>
          </a:xfrm>
          <a:prstGeom prst="rect">
            <a:avLst/>
          </a:prstGeom>
          <a:noFill/>
        </p:spPr>
        <p:txBody>
          <a:bodyPr wrap="none" rtlCol="0" anchor="ctr" anchorCtr="0">
            <a:spAutoFit/>
          </a:bodyPr>
          <a:p>
            <a:pPr indent="0">
              <a:lnSpc>
                <a:spcPct val="120000"/>
              </a:lnSpc>
              <a:spcBef>
                <a:spcPts val="0"/>
              </a:spcBef>
              <a:spcAft>
                <a:spcPts val="0"/>
              </a:spcAft>
              <a:buSzPct val="100000"/>
            </a:pPr>
            <a:r>
              <a:rPr lang="en-US" sz="2400" b="1" spc="600" noProof="0" dirty="0">
                <a:solidFill>
                  <a:srgbClr val="CC0000"/>
                </a:solidFill>
                <a:latin typeface="思源黑体 CN Heavy" panose="020B0A00000000000000" charset="-122"/>
                <a:ea typeface="思源黑体 CN Heavy" panose="020B0A00000000000000" charset="-122"/>
                <a:sym typeface="Arial" panose="020B0604020202020204" pitchFamily="34" charset="0"/>
              </a:rPr>
              <a:t>3.拓展提升乡村治理效能</a:t>
            </a:r>
            <a:endParaRPr lang="zh-CN" altLang="en-US" b="1" spc="300" dirty="0">
              <a:solidFill>
                <a:schemeClr val="accent1"/>
              </a:solidFill>
              <a:latin typeface="微软雅黑" panose="020B0503020204020204" pitchFamily="34" charset="-122"/>
              <a:ea typeface="微软雅黑" panose="020B0503020204020204" pitchFamily="34" charset="-122"/>
              <a:sym typeface="+mn-ea"/>
            </a:endParaRPr>
          </a:p>
        </p:txBody>
      </p:sp>
      <p:grpSp>
        <p:nvGrpSpPr>
          <p:cNvPr id="4" name="组合 3"/>
          <p:cNvGrpSpPr/>
          <p:nvPr/>
        </p:nvGrpSpPr>
        <p:grpSpPr>
          <a:xfrm>
            <a:off x="968095" y="2235222"/>
            <a:ext cx="4680000" cy="3556913"/>
            <a:chOff x="850" y="3685"/>
            <a:chExt cx="3515" cy="5683"/>
          </a:xfrm>
        </p:grpSpPr>
        <p:sp>
          <p:nvSpPr>
            <p:cNvPr id="11" name="流程图: 过程 10"/>
            <p:cNvSpPr/>
            <p:nvPr>
              <p:custDataLst>
                <p:tags r:id="rId1"/>
              </p:custDataLst>
            </p:nvPr>
          </p:nvSpPr>
          <p:spPr>
            <a:xfrm>
              <a:off x="850" y="3699"/>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grpSp>
          <p:nvGrpSpPr>
            <p:cNvPr id="12" name="组合 11"/>
            <p:cNvGrpSpPr/>
            <p:nvPr/>
          </p:nvGrpSpPr>
          <p:grpSpPr>
            <a:xfrm rot="0">
              <a:off x="850" y="3685"/>
              <a:ext cx="3515" cy="5569"/>
              <a:chOff x="794" y="3332"/>
              <a:chExt cx="3515" cy="5569"/>
            </a:xfrm>
          </p:grpSpPr>
          <p:sp>
            <p:nvSpPr>
              <p:cNvPr id="13" name="文本框 12"/>
              <p:cNvSpPr txBox="1"/>
              <p:nvPr>
                <p:custDataLst>
                  <p:tags r:id="rId2"/>
                </p:custDataLst>
              </p:nvPr>
            </p:nvSpPr>
            <p:spPr>
              <a:xfrm>
                <a:off x="794" y="3332"/>
                <a:ext cx="3515" cy="920"/>
              </a:xfrm>
              <a:prstGeom prst="rect">
                <a:avLst/>
              </a:prstGeom>
              <a:solidFill>
                <a:schemeClr val="accent3"/>
              </a:solidFill>
              <a:ln>
                <a:solidFill>
                  <a:schemeClr val="accent1"/>
                </a:solidFill>
              </a:ln>
            </p:spPr>
            <p:txBody>
              <a:bodyPr wrap="square" anchor="ctr" anchorCtr="0"/>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algn="ctr"/>
                <a:r>
                  <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全面整治提升农村人居环境</a:t>
                </a:r>
                <a:endPar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14" name="文本框 13"/>
              <p:cNvSpPr txBox="1"/>
              <p:nvPr>
                <p:custDataLst>
                  <p:tags r:id="rId3"/>
                </p:custDataLst>
              </p:nvPr>
            </p:nvSpPr>
            <p:spPr>
              <a:xfrm>
                <a:off x="794" y="4252"/>
                <a:ext cx="3515" cy="4649"/>
              </a:xfrm>
              <a:prstGeom prst="rect">
                <a:avLst/>
              </a:prstGeom>
              <a:noFill/>
            </p:spPr>
            <p:txBody>
              <a:bodyPr wrap="square" lIns="179705" rIns="179705" anchor="ctr"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marL="0" indent="0" algn="ctr">
                  <a:lnSpc>
                    <a:spcPct val="200000"/>
                  </a:lnSpc>
                  <a:spcBef>
                    <a:spcPts val="0"/>
                  </a:spcBef>
                  <a:spcAft>
                    <a:spcPts val="0"/>
                  </a:spcAft>
                  <a:buSzPct val="100000"/>
                </a:pPr>
                <a:r>
                  <a:rPr lang="en-US" altLang="zh-CN"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1.</a:t>
                </a:r>
                <a:r>
                  <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厕所革命</a:t>
                </a:r>
                <a:endPar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a:p>
                <a:pPr marL="0" indent="0" algn="ctr">
                  <a:lnSpc>
                    <a:spcPct val="200000"/>
                  </a:lnSpc>
                  <a:spcBef>
                    <a:spcPts val="0"/>
                  </a:spcBef>
                  <a:spcAft>
                    <a:spcPts val="0"/>
                  </a:spcAft>
                  <a:buSzPct val="100000"/>
                </a:pPr>
                <a:r>
                  <a:rPr lang="en-US" altLang="zh-CN"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2.</a:t>
                </a:r>
                <a:r>
                  <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垃圾革命</a:t>
                </a:r>
                <a:endPar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p:txBody>
          </p:sp>
        </p:grpSp>
      </p:grpSp>
      <p:grpSp>
        <p:nvGrpSpPr>
          <p:cNvPr id="15" name="组合 14"/>
          <p:cNvGrpSpPr/>
          <p:nvPr/>
        </p:nvGrpSpPr>
        <p:grpSpPr>
          <a:xfrm>
            <a:off x="6623685" y="2235200"/>
            <a:ext cx="4680000" cy="3556635"/>
            <a:chOff x="4464" y="3685"/>
            <a:chExt cx="3515" cy="5683"/>
          </a:xfrm>
        </p:grpSpPr>
        <p:sp>
          <p:nvSpPr>
            <p:cNvPr id="16" name="流程图: 过程 15"/>
            <p:cNvSpPr/>
            <p:nvPr>
              <p:custDataLst>
                <p:tags r:id="rId4"/>
              </p:custDataLst>
            </p:nvPr>
          </p:nvSpPr>
          <p:spPr>
            <a:xfrm>
              <a:off x="4464" y="3699"/>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grpSp>
          <p:nvGrpSpPr>
            <p:cNvPr id="17" name="组合 16"/>
            <p:cNvGrpSpPr/>
            <p:nvPr/>
          </p:nvGrpSpPr>
          <p:grpSpPr>
            <a:xfrm rot="0">
              <a:off x="4464" y="3685"/>
              <a:ext cx="3515" cy="5569"/>
              <a:chOff x="4422" y="3332"/>
              <a:chExt cx="3515" cy="5569"/>
            </a:xfrm>
          </p:grpSpPr>
          <p:sp>
            <p:nvSpPr>
              <p:cNvPr id="18" name="文本框 17"/>
              <p:cNvSpPr txBox="1"/>
              <p:nvPr>
                <p:custDataLst>
                  <p:tags r:id="rId5"/>
                </p:custDataLst>
              </p:nvPr>
            </p:nvSpPr>
            <p:spPr>
              <a:xfrm>
                <a:off x="4422" y="3332"/>
                <a:ext cx="3515" cy="920"/>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加强和改进乡村治理</a:t>
                </a:r>
                <a:endPar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19" name="文本框 18"/>
              <p:cNvSpPr txBox="1"/>
              <p:nvPr>
                <p:custDataLst>
                  <p:tags r:id="rId6"/>
                </p:custDataLst>
              </p:nvPr>
            </p:nvSpPr>
            <p:spPr>
              <a:xfrm>
                <a:off x="4422" y="4252"/>
                <a:ext cx="3514" cy="4649"/>
              </a:xfrm>
              <a:prstGeom prst="rect">
                <a:avLst/>
              </a:prstGeom>
              <a:noFill/>
            </p:spPr>
            <p:txBody>
              <a:bodyPr wrap="square" lIns="179705" rIns="179705" anchor="ctr"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algn="just">
                  <a:lnSpc>
                    <a:spcPct val="150000"/>
                  </a:lnSpc>
                </a:pPr>
                <a:r>
                  <a:rPr lang="en-US" altLang="zh-CN" sz="2000" b="1" kern="1200" spc="2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1.</a:t>
                </a:r>
                <a:r>
                  <a:rPr lang="zh-CN" altLang="en-US" sz="2000" b="1" kern="1200" spc="2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开展农村留守老人妇女儿童和特困群众关爱服务行动</a:t>
                </a:r>
                <a:endParaRPr lang="zh-CN" altLang="en-US" sz="2000" b="1" kern="1200" spc="2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a:p>
                <a:pPr lvl="0" algn="just">
                  <a:lnSpc>
                    <a:spcPct val="150000"/>
                  </a:lnSpc>
                </a:pPr>
                <a:r>
                  <a:rPr lang="en-US" altLang="zh-CN" sz="2000" b="1" kern="1200" spc="2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2.</a:t>
                </a:r>
                <a:r>
                  <a:rPr lang="zh-CN" altLang="en-US" sz="2000" b="1" kern="1200" spc="2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开展乡村振兴“岗位大练兵、业务大比武”活动</a:t>
                </a:r>
                <a:endParaRPr lang="zh-CN" altLang="en-US" sz="2000" b="1" kern="1200" spc="2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p:txBody>
          </p:sp>
        </p:grpSp>
      </p:grpSp>
    </p:spTree>
    <p:custDataLst>
      <p:tags r:id="rId7"/>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0">
            <a:off x="935990" y="2633980"/>
            <a:ext cx="10672445" cy="3129915"/>
            <a:chOff x="7938" y="3215"/>
            <a:chExt cx="9482" cy="5797"/>
          </a:xfrm>
        </p:grpSpPr>
        <p:sp>
          <p:nvSpPr>
            <p:cNvPr id="4" name="矩形 3"/>
            <p:cNvSpPr/>
            <p:nvPr>
              <p:custDataLst>
                <p:tags r:id="rId1"/>
              </p:custDataLst>
            </p:nvPr>
          </p:nvSpPr>
          <p:spPr>
            <a:xfrm>
              <a:off x="7938" y="3215"/>
              <a:ext cx="9481" cy="4691"/>
            </a:xfrm>
            <a:prstGeom prst="rect">
              <a:avLst/>
            </a:prstGeom>
            <a:solidFill>
              <a:srgbClr val="A00303"/>
            </a:solidFill>
            <a:ln w="25400">
              <a:solidFill>
                <a:srgbClr val="A00303"/>
              </a:solidFill>
            </a:ln>
          </p:spPr>
          <p:style>
            <a:lnRef idx="2">
              <a:schemeClr val="accent5"/>
            </a:lnRef>
            <a:fillRef idx="1">
              <a:schemeClr val="lt1"/>
            </a:fillRef>
            <a:effectRef idx="0">
              <a:schemeClr val="accent5"/>
            </a:effectRef>
            <a:fontRef idx="minor">
              <a:schemeClr val="dk1"/>
            </a:fontRef>
          </p:style>
          <p:txBody>
            <a:bodyPr wrap="square" lIns="288290" tIns="71755" rIns="288290" bIns="71755" anchor="ctr" anchorCtr="0">
              <a:noAutofit/>
            </a:bodyPr>
            <a:p>
              <a:pPr lvl="0" indent="609600" algn="just" fontAlgn="auto" hangingPunct="0">
                <a:lnSpc>
                  <a:spcPct val="150000"/>
                </a:lnSpc>
                <a:defRPr/>
                <a:extLst>
                  <a:ext uri="{35155182-B16C-46BC-9424-99874614C6A1}">
                    <wpsdc:indentchars xmlns:wpsdc="http://www.wps.cn/officeDocument/2017/drawingmlCustomData" val="200" checksum="1193421181"/>
                  </a:ext>
                </a:extLst>
              </a:pPr>
              <a:r>
                <a:rPr lang="zh-CN" altLang="en-US" sz="2200" b="1"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十四五”时期要继续把农村厕所革命作为乡村振兴的一项重要工作，发挥农民主体作用，注重因地制宜、科学引导，坚持数量服从质量、进度服从实效，求好不求快，坚决反对劳民伤财、搞形式摆样子，扎扎实实向前推进。各级党委和政府及有关部门要各负其责、齐抓共管，一年接着一年干，真正把这件好事办好、实事办实。</a:t>
              </a:r>
              <a:endParaRPr lang="zh-CN" altLang="en-US" sz="2200" b="1"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7" name="矩形: 圆角 2"/>
            <p:cNvSpPr/>
            <p:nvPr/>
          </p:nvSpPr>
          <p:spPr>
            <a:xfrm>
              <a:off x="7939" y="7906"/>
              <a:ext cx="9481" cy="1106"/>
            </a:xfrm>
            <a:prstGeom prst="rect">
              <a:avLst/>
            </a:prstGeom>
            <a:solidFill>
              <a:srgbClr val="A00303"/>
            </a:solidFill>
            <a:ln w="25400">
              <a:solidFill>
                <a:srgbClr val="A00303"/>
              </a:solidFill>
            </a:ln>
          </p:spPr>
          <p:style>
            <a:lnRef idx="3">
              <a:schemeClr val="lt1"/>
            </a:lnRef>
            <a:fillRef idx="1">
              <a:schemeClr val="accent5"/>
            </a:fillRef>
            <a:effectRef idx="1">
              <a:schemeClr val="accent5"/>
            </a:effectRef>
            <a:fontRef idx="minor">
              <a:schemeClr val="lt1"/>
            </a:fontRef>
          </p:style>
          <p:txBody>
            <a:bodyPr rtlCol="0" anchor="ctr"/>
            <a:p>
              <a:pPr algn="r"/>
              <a:r>
                <a:rPr lang="zh-CN" altLang="en-US"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202</a:t>
              </a:r>
              <a:r>
                <a:rPr lang="en-US" altLang="zh-CN"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1</a:t>
              </a:r>
              <a:r>
                <a:rPr lang="zh-CN" altLang="en-US"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年</a:t>
              </a:r>
              <a:r>
                <a:rPr lang="en-US" altLang="zh-CN"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7</a:t>
              </a:r>
              <a:r>
                <a:rPr lang="zh-CN" altLang="en-US"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月</a:t>
              </a:r>
              <a:r>
                <a:rPr lang="en-US" altLang="zh-CN"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23</a:t>
              </a:r>
              <a:r>
                <a:rPr lang="zh-CN" altLang="en-US"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日，习近平总书记再次对厕所革命作出重要批示</a:t>
              </a:r>
              <a:endParaRPr lang="zh-CN" altLang="en-US" sz="1400" b="1"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grpSp>
      <p:sp>
        <p:nvSpPr>
          <p:cNvPr id="2" name="文本框 1"/>
          <p:cNvSpPr txBox="1"/>
          <p:nvPr/>
        </p:nvSpPr>
        <p:spPr>
          <a:xfrm>
            <a:off x="504000" y="1314415"/>
            <a:ext cx="8356600" cy="534035"/>
          </a:xfrm>
          <a:prstGeom prst="rect">
            <a:avLst/>
          </a:prstGeom>
          <a:noFill/>
        </p:spPr>
        <p:txBody>
          <a:bodyPr wrap="none" rtlCol="0" anchor="ctr" anchorCtr="0">
            <a:spAutoFit/>
          </a:bodyPr>
          <a:p>
            <a:pPr indent="0" algn="l">
              <a:lnSpc>
                <a:spcPct val="120000"/>
              </a:lnSpc>
              <a:spcBef>
                <a:spcPts val="0"/>
              </a:spcBef>
              <a:spcAft>
                <a:spcPts val="0"/>
              </a:spcAft>
              <a:buSzPct val="100000"/>
            </a:pPr>
            <a:r>
              <a:rPr lang="en-US" sz="2400" b="1" spc="600" noProof="0" dirty="0">
                <a:solidFill>
                  <a:srgbClr val="CC0000"/>
                </a:solidFill>
                <a:latin typeface="思源黑体 CN Heavy" panose="020B0A00000000000000" charset="-122"/>
                <a:ea typeface="思源黑体 CN Heavy" panose="020B0A00000000000000" charset="-122"/>
                <a:sym typeface="Arial" panose="020B0604020202020204" pitchFamily="34" charset="0"/>
              </a:rPr>
              <a:t>3.拓展提升乡村治理效能——</a:t>
            </a:r>
            <a:r>
              <a:rPr lang="zh-CN" altLang="en-US" b="1" spc="300" dirty="0">
                <a:solidFill>
                  <a:schemeClr val="accent1"/>
                </a:solidFill>
                <a:latin typeface="微软雅黑" panose="020B0503020204020204" pitchFamily="34" charset="-122"/>
                <a:ea typeface="微软雅黑" panose="020B0503020204020204" pitchFamily="34" charset="-122"/>
                <a:sym typeface="+mn-ea"/>
              </a:rPr>
              <a:t>全面整治提升农村人居环境</a:t>
            </a:r>
            <a:endParaRPr lang="zh-CN" altLang="en-US" b="1" spc="300" dirty="0">
              <a:solidFill>
                <a:schemeClr val="accent1"/>
              </a:solidFill>
              <a:latin typeface="微软雅黑" panose="020B0503020204020204" pitchFamily="34" charset="-122"/>
              <a:ea typeface="微软雅黑" panose="020B0503020204020204" pitchFamily="34" charset="-122"/>
              <a:sym typeface="+mn-ea"/>
            </a:endParaRPr>
          </a:p>
        </p:txBody>
      </p:sp>
      <p:sp>
        <p:nvSpPr>
          <p:cNvPr id="8" name="标题 7"/>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关于深化拓展</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9" name="文本框 8"/>
          <p:cNvSpPr txBox="1"/>
          <p:nvPr/>
        </p:nvSpPr>
        <p:spPr>
          <a:xfrm>
            <a:off x="970725" y="1877025"/>
            <a:ext cx="1709420" cy="534035"/>
          </a:xfrm>
          <a:prstGeom prst="rect">
            <a:avLst/>
          </a:prstGeom>
          <a:noFill/>
        </p:spPr>
        <p:txBody>
          <a:bodyPr wrap="none" rtlCol="0" anchor="ctr" anchorCtr="0">
            <a:spAutoFit/>
          </a:bodyPr>
          <a:p>
            <a:pPr indent="0" algn="l">
              <a:lnSpc>
                <a:spcPct val="120000"/>
              </a:lnSpc>
              <a:spcBef>
                <a:spcPts val="0"/>
              </a:spcBef>
              <a:spcAft>
                <a:spcPts val="0"/>
              </a:spcAft>
              <a:buSzPct val="100000"/>
            </a:pPr>
            <a:r>
              <a:rPr lang="en-US" sz="2400" b="1" spc="600" noProof="0" dirty="0">
                <a:solidFill>
                  <a:srgbClr val="CC0000"/>
                </a:solidFill>
                <a:latin typeface="思源黑体 CN Heavy" panose="020B0A00000000000000" charset="-122"/>
                <a:ea typeface="思源黑体 CN Heavy" panose="020B0A00000000000000" charset="-122"/>
                <a:sym typeface="Arial" panose="020B0604020202020204" pitchFamily="34" charset="0"/>
              </a:rPr>
              <a:t>厕所革命</a:t>
            </a:r>
            <a:endParaRPr lang="en-US" sz="2400" b="1" spc="600" noProof="0" dirty="0">
              <a:solidFill>
                <a:srgbClr val="CC0000"/>
              </a:solidFill>
              <a:latin typeface="思源黑体 CN Heavy" panose="020B0A00000000000000" charset="-122"/>
              <a:ea typeface="思源黑体 CN Heavy" panose="020B0A00000000000000" charset="-122"/>
              <a:sym typeface="Arial" panose="020B0604020202020204" pitchFamily="34" charset="0"/>
            </a:endParaRPr>
          </a:p>
        </p:txBody>
      </p:sp>
    </p:spTree>
    <p:custDataLst>
      <p:tags r:id="rId2"/>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关于深化拓展</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 name="文本框 1"/>
          <p:cNvSpPr txBox="1"/>
          <p:nvPr/>
        </p:nvSpPr>
        <p:spPr>
          <a:xfrm>
            <a:off x="504000" y="1314415"/>
            <a:ext cx="8356600" cy="534035"/>
          </a:xfrm>
          <a:prstGeom prst="rect">
            <a:avLst/>
          </a:prstGeom>
          <a:noFill/>
        </p:spPr>
        <p:txBody>
          <a:bodyPr wrap="none" rtlCol="0" anchor="ctr" anchorCtr="0">
            <a:spAutoFit/>
          </a:bodyPr>
          <a:p>
            <a:pPr indent="0" algn="l">
              <a:lnSpc>
                <a:spcPct val="120000"/>
              </a:lnSpc>
              <a:spcBef>
                <a:spcPts val="0"/>
              </a:spcBef>
              <a:spcAft>
                <a:spcPts val="0"/>
              </a:spcAft>
              <a:buSzPct val="100000"/>
            </a:pPr>
            <a:r>
              <a:rPr lang="en-US" sz="2400" b="1" spc="600" noProof="0" dirty="0">
                <a:solidFill>
                  <a:srgbClr val="CC0000"/>
                </a:solidFill>
                <a:latin typeface="思源黑体 CN Heavy" panose="020B0A00000000000000" charset="-122"/>
                <a:ea typeface="思源黑体 CN Heavy" panose="020B0A00000000000000" charset="-122"/>
                <a:sym typeface="Arial" panose="020B0604020202020204" pitchFamily="34" charset="0"/>
              </a:rPr>
              <a:t>3.拓展提升乡村治理效能——</a:t>
            </a:r>
            <a:r>
              <a:rPr lang="zh-CN" altLang="en-US" b="1" spc="300" dirty="0">
                <a:solidFill>
                  <a:schemeClr val="accent1"/>
                </a:solidFill>
                <a:latin typeface="微软雅黑" panose="020B0503020204020204" pitchFamily="34" charset="-122"/>
                <a:ea typeface="微软雅黑" panose="020B0503020204020204" pitchFamily="34" charset="-122"/>
                <a:sym typeface="+mn-ea"/>
              </a:rPr>
              <a:t>全面整治提升农村人居环境</a:t>
            </a:r>
            <a:endParaRPr lang="zh-CN" altLang="en-US" b="1" spc="300" dirty="0">
              <a:solidFill>
                <a:schemeClr val="accent1"/>
              </a:solidFill>
              <a:latin typeface="微软雅黑" panose="020B0503020204020204" pitchFamily="34" charset="-122"/>
              <a:ea typeface="微软雅黑" panose="020B0503020204020204" pitchFamily="34" charset="-122"/>
              <a:sym typeface="+mn-ea"/>
            </a:endParaRPr>
          </a:p>
        </p:txBody>
      </p:sp>
      <p:sp>
        <p:nvSpPr>
          <p:cNvPr id="61" name="TextBox 21"/>
          <p:cNvSpPr txBox="1"/>
          <p:nvPr/>
        </p:nvSpPr>
        <p:spPr>
          <a:xfrm>
            <a:off x="756285" y="2362835"/>
            <a:ext cx="10979150" cy="3380740"/>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711200" algn="just" fontAlgn="auto" hangingPunct="0">
              <a:lnSpc>
                <a:spcPct val="140000"/>
              </a:lnSpc>
              <a:buClr>
                <a:srgbClr val="C00000"/>
              </a:buClr>
              <a:extLst>
                <a:ext uri="{35155182-B16C-46BC-9424-99874614C6A1}">
                  <wpsdc:indentchars xmlns:wpsdc="http://www.wps.cn/officeDocument/2017/drawingmlCustomData" val="200" checksum="1285749367"/>
                </a:ext>
              </a:extLst>
            </a:pPr>
            <a:r>
              <a:rPr lang="zh-CN" altLang="en-US" sz="22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截至去年底，我省农村卫生户用厕所普及率33.2%，全省97.8%的行政村建成卫生公厕，基本实现有需求有条件的行政村卫生公厕全覆盖。今年计划改造农村卫生户厕50万座，目前改建新建农村户厕任务已过半。对因施工不到位、产品质量不过关等导致的问题厕所，年内要完成整改。我省厕所革命总体上来说做的比较好，今年8月23日，全国农村厕所革命现场会在湖南衡阳召开，我省孙雪涛副省长在会上作了交流发言。</a:t>
            </a:r>
            <a:endParaRPr lang="zh-CN" altLang="en-US" sz="22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
        <p:nvSpPr>
          <p:cNvPr id="3" name="文本框 2"/>
          <p:cNvSpPr txBox="1"/>
          <p:nvPr/>
        </p:nvSpPr>
        <p:spPr>
          <a:xfrm>
            <a:off x="970725" y="1819875"/>
            <a:ext cx="1709420" cy="534035"/>
          </a:xfrm>
          <a:prstGeom prst="rect">
            <a:avLst/>
          </a:prstGeom>
          <a:noFill/>
        </p:spPr>
        <p:txBody>
          <a:bodyPr wrap="none" rtlCol="0" anchor="ctr" anchorCtr="0">
            <a:spAutoFit/>
          </a:bodyPr>
          <a:p>
            <a:pPr indent="0" algn="l">
              <a:lnSpc>
                <a:spcPct val="120000"/>
              </a:lnSpc>
              <a:spcBef>
                <a:spcPts val="0"/>
              </a:spcBef>
              <a:spcAft>
                <a:spcPts val="0"/>
              </a:spcAft>
              <a:buSzPct val="100000"/>
            </a:pPr>
            <a:r>
              <a:rPr lang="en-US" sz="2400" b="1" spc="600" noProof="0" dirty="0">
                <a:solidFill>
                  <a:srgbClr val="CC0000"/>
                </a:solidFill>
                <a:latin typeface="思源黑体 CN Heavy" panose="020B0A00000000000000" charset="-122"/>
                <a:ea typeface="思源黑体 CN Heavy" panose="020B0A00000000000000" charset="-122"/>
                <a:sym typeface="Arial" panose="020B0604020202020204" pitchFamily="34" charset="0"/>
              </a:rPr>
              <a:t>厕所革命</a:t>
            </a:r>
            <a:endParaRPr lang="en-US" sz="2400" b="1" spc="600" noProof="0" dirty="0">
              <a:solidFill>
                <a:srgbClr val="CC0000"/>
              </a:solidFill>
              <a:latin typeface="思源黑体 CN Heavy" panose="020B0A00000000000000" charset="-122"/>
              <a:ea typeface="思源黑体 CN Heavy" panose="020B0A00000000000000" charset="-122"/>
              <a:sym typeface="Arial" panose="020B0604020202020204" pitchFamily="34" charset="0"/>
            </a:endParaRP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关于深化拓展</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 name="文本框 1"/>
          <p:cNvSpPr txBox="1"/>
          <p:nvPr/>
        </p:nvSpPr>
        <p:spPr>
          <a:xfrm>
            <a:off x="504000" y="1314415"/>
            <a:ext cx="8356600" cy="534035"/>
          </a:xfrm>
          <a:prstGeom prst="rect">
            <a:avLst/>
          </a:prstGeom>
          <a:noFill/>
        </p:spPr>
        <p:txBody>
          <a:bodyPr wrap="none" rtlCol="0" anchor="ctr" anchorCtr="0">
            <a:spAutoFit/>
          </a:bodyPr>
          <a:p>
            <a:pPr indent="0" algn="l">
              <a:lnSpc>
                <a:spcPct val="120000"/>
              </a:lnSpc>
              <a:spcBef>
                <a:spcPts val="0"/>
              </a:spcBef>
              <a:spcAft>
                <a:spcPts val="0"/>
              </a:spcAft>
              <a:buSzPct val="100000"/>
            </a:pPr>
            <a:r>
              <a:rPr lang="en-US" sz="2400" b="1" spc="600" noProof="0" dirty="0">
                <a:solidFill>
                  <a:srgbClr val="CC0000"/>
                </a:solidFill>
                <a:latin typeface="思源黑体 CN Heavy" panose="020B0A00000000000000" charset="-122"/>
                <a:ea typeface="思源黑体 CN Heavy" panose="020B0A00000000000000" charset="-122"/>
                <a:sym typeface="Arial" panose="020B0604020202020204" pitchFamily="34" charset="0"/>
              </a:rPr>
              <a:t>3.拓展提升乡村治理效能——</a:t>
            </a:r>
            <a:r>
              <a:rPr lang="zh-CN" altLang="en-US" b="1" spc="300" dirty="0">
                <a:solidFill>
                  <a:schemeClr val="accent1"/>
                </a:solidFill>
                <a:latin typeface="微软雅黑" panose="020B0503020204020204" pitchFamily="34" charset="-122"/>
                <a:ea typeface="微软雅黑" panose="020B0503020204020204" pitchFamily="34" charset="-122"/>
                <a:sym typeface="+mn-ea"/>
              </a:rPr>
              <a:t>全面整治提升农村人居环境</a:t>
            </a:r>
            <a:endParaRPr lang="zh-CN" altLang="en-US" b="1" spc="300" dirty="0">
              <a:solidFill>
                <a:schemeClr val="accent1"/>
              </a:solidFill>
              <a:latin typeface="微软雅黑" panose="020B0503020204020204" pitchFamily="34" charset="-122"/>
              <a:ea typeface="微软雅黑" panose="020B0503020204020204" pitchFamily="34" charset="-122"/>
              <a:sym typeface="+mn-ea"/>
            </a:endParaRPr>
          </a:p>
        </p:txBody>
      </p:sp>
      <p:sp>
        <p:nvSpPr>
          <p:cNvPr id="61" name="TextBox 21"/>
          <p:cNvSpPr txBox="1"/>
          <p:nvPr/>
        </p:nvSpPr>
        <p:spPr>
          <a:xfrm>
            <a:off x="756285" y="2362835"/>
            <a:ext cx="10979150" cy="3380740"/>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609600" algn="just" fontAlgn="auto" hangingPunct="0">
              <a:lnSpc>
                <a:spcPct val="140000"/>
              </a:lnSpc>
              <a:buClr>
                <a:srgbClr val="C00000"/>
              </a:buClr>
              <a:extLst>
                <a:ext uri="{35155182-B16C-46BC-9424-99874614C6A1}">
                  <wpsdc:indentchars xmlns:wpsdc="http://www.wps.cn/officeDocument/2017/drawingmlCustomData" val="200" checksum="1854948509"/>
                </a:ext>
              </a:extLst>
            </a:pPr>
            <a:r>
              <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省委农办、省农业农村厅、省发改委等部门制定了甘肃省农村“垃圾革命”行动方案，提出今年全省乡镇生活垃圾收集转运处理设施实现70%覆盖，60%以上的村庄生活垃圾得到有效治理。各县区要制定本地区农村垃圾简易分类、统一收集、集中处理的长效管理制度，明确收运和处理设施管理维护的责任主体，建立设施设备定期维护检查制度，确保农村生活垃圾治理各项工作有章可遵、有据可依。各地建立了稳定的村庄保洁队伍，要注意发挥村集体在村庄日常保洁维护工作中的主体作用，引导通过完善村规民约，划分农户卫生责任区，与农户签订责任书，规范和约束村民卫生行为。</a:t>
            </a:r>
            <a:endPar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
        <p:nvSpPr>
          <p:cNvPr id="3" name="文本框 2"/>
          <p:cNvSpPr txBox="1"/>
          <p:nvPr/>
        </p:nvSpPr>
        <p:spPr>
          <a:xfrm>
            <a:off x="970725" y="1819875"/>
            <a:ext cx="1709420" cy="534035"/>
          </a:xfrm>
          <a:prstGeom prst="rect">
            <a:avLst/>
          </a:prstGeom>
          <a:noFill/>
        </p:spPr>
        <p:txBody>
          <a:bodyPr wrap="none" rtlCol="0" anchor="ctr" anchorCtr="0">
            <a:spAutoFit/>
          </a:bodyPr>
          <a:p>
            <a:pPr indent="0" algn="l">
              <a:lnSpc>
                <a:spcPct val="120000"/>
              </a:lnSpc>
              <a:spcBef>
                <a:spcPts val="0"/>
              </a:spcBef>
              <a:spcAft>
                <a:spcPts val="0"/>
              </a:spcAft>
              <a:buSzPct val="100000"/>
            </a:pPr>
            <a:r>
              <a:rPr lang="zh-CN" altLang="en-US" sz="2400" b="1" spc="600" noProof="0" dirty="0">
                <a:solidFill>
                  <a:srgbClr val="CC0000"/>
                </a:solidFill>
                <a:latin typeface="思源黑体 CN Heavy" panose="020B0A00000000000000" charset="-122"/>
                <a:ea typeface="思源黑体 CN Heavy" panose="020B0A00000000000000" charset="-122"/>
                <a:sym typeface="Arial" panose="020B0604020202020204" pitchFamily="34" charset="0"/>
              </a:rPr>
              <a:t>垃圾</a:t>
            </a:r>
            <a:r>
              <a:rPr lang="en-US" sz="2400" b="1" spc="600" noProof="0" dirty="0">
                <a:solidFill>
                  <a:srgbClr val="CC0000"/>
                </a:solidFill>
                <a:latin typeface="思源黑体 CN Heavy" panose="020B0A00000000000000" charset="-122"/>
                <a:ea typeface="思源黑体 CN Heavy" panose="020B0A00000000000000" charset="-122"/>
                <a:sym typeface="Arial" panose="020B0604020202020204" pitchFamily="34" charset="0"/>
              </a:rPr>
              <a:t>革命</a:t>
            </a:r>
            <a:endParaRPr lang="en-US" sz="2400" b="1" spc="600" noProof="0" dirty="0">
              <a:solidFill>
                <a:srgbClr val="CC0000"/>
              </a:solidFill>
              <a:latin typeface="思源黑体 CN Heavy" panose="020B0A00000000000000" charset="-122"/>
              <a:ea typeface="思源黑体 CN Heavy" panose="020B0A00000000000000" charset="-122"/>
              <a:sym typeface="Arial" panose="020B0604020202020204" pitchFamily="34" charset="0"/>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4710001" y="1370026"/>
            <a:ext cx="2772000" cy="755650"/>
          </a:xfrm>
          <a:prstGeom prst="rect">
            <a:avLst/>
          </a:prstGeom>
        </p:spPr>
        <p:txBody>
          <a:bodyPr wrap="square" lIns="0" tIns="0" rIns="0" bIns="0">
            <a:spAutoFit/>
          </a:bodyPr>
          <a:p>
            <a:pPr algn="ctr" defTabSz="914400">
              <a:defRPr/>
            </a:pPr>
            <a:r>
              <a:rPr lang="zh-CN" altLang="en-US" sz="4800" b="1"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FillTx/>
                <a:latin typeface="方正大标宋简体" panose="02010601030101010101" pitchFamily="65" charset="-122"/>
                <a:ea typeface="方正大标宋简体" panose="02010601030101010101" pitchFamily="65" charset="-122"/>
                <a:cs typeface="字魂105号-简雅黑" panose="00000500000000000000" pitchFamily="2" charset="-122"/>
              </a:rPr>
              <a:t>第一部分</a:t>
            </a:r>
            <a:endParaRPr lang="zh-CN" altLang="en-US" sz="4800" b="1"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FillTx/>
              <a:latin typeface="方正大标宋简体" panose="02010601030101010101" pitchFamily="65" charset="-122"/>
              <a:ea typeface="方正大标宋简体" panose="02010601030101010101" pitchFamily="65" charset="-122"/>
              <a:cs typeface="字魂105号-简雅黑" panose="00000500000000000000" pitchFamily="2" charset="-122"/>
            </a:endParaRPr>
          </a:p>
        </p:txBody>
      </p:sp>
      <p:sp>
        <p:nvSpPr>
          <p:cNvPr id="7" name="标题 6"/>
          <p:cNvSpPr>
            <a:spLocks noGrp="1"/>
          </p:cNvSpPr>
          <p:nvPr>
            <p:ph type="title"/>
          </p:nvPr>
        </p:nvSpPr>
        <p:spPr>
          <a:xfrm>
            <a:off x="1056001" y="2528266"/>
            <a:ext cx="10080000" cy="2585720"/>
          </a:xfrm>
        </p:spPr>
        <p:txBody>
          <a:bodyPr>
            <a:noAutofit/>
          </a:bodyPr>
          <a:p>
            <a:pPr algn="ctr">
              <a:lnSpc>
                <a:spcPct val="150000"/>
              </a:lnSpc>
            </a:pPr>
            <a:r>
              <a:rPr lang="zh-CN" altLang="en-US" sz="3600"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深入学习领会习近平总书记关于“三农”工作的重要论述，切实肩负起做好</a:t>
            </a:r>
            <a:br>
              <a:rPr lang="zh-CN" altLang="en-US" sz="3600"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br>
            <a:r>
              <a:rPr lang="zh-CN" altLang="en-US" sz="3600"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有效衔接工作的政治责任</a:t>
            </a:r>
            <a:endParaRPr lang="zh-CN" altLang="en-US" sz="3600"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69177" y="308914"/>
            <a:ext cx="5453647" cy="658522"/>
          </a:xfrm>
          <a:prstGeom prst="rect">
            <a:avLst/>
          </a:prstGeom>
        </p:spPr>
      </p:pic>
    </p:spTree>
    <p:custDataLst>
      <p:tags r:id="rId2"/>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关于深化拓展</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 name="文本框 1"/>
          <p:cNvSpPr txBox="1"/>
          <p:nvPr/>
        </p:nvSpPr>
        <p:spPr>
          <a:xfrm>
            <a:off x="504000" y="1314415"/>
            <a:ext cx="11290300" cy="534035"/>
          </a:xfrm>
          <a:prstGeom prst="rect">
            <a:avLst/>
          </a:prstGeom>
          <a:noFill/>
        </p:spPr>
        <p:txBody>
          <a:bodyPr wrap="none" rtlCol="0" anchor="ctr" anchorCtr="0">
            <a:spAutoFit/>
          </a:bodyPr>
          <a:p>
            <a:pPr indent="0" algn="l">
              <a:lnSpc>
                <a:spcPct val="120000"/>
              </a:lnSpc>
              <a:spcBef>
                <a:spcPts val="0"/>
              </a:spcBef>
              <a:spcAft>
                <a:spcPts val="0"/>
              </a:spcAft>
              <a:buSzPct val="100000"/>
            </a:pPr>
            <a:r>
              <a:rPr lang="en-US" sz="2400" b="1" spc="600" noProof="0" dirty="0">
                <a:solidFill>
                  <a:srgbClr val="CC0000"/>
                </a:solidFill>
                <a:latin typeface="思源黑体 CN Heavy" panose="020B0A00000000000000" charset="-122"/>
                <a:ea typeface="思源黑体 CN Heavy" panose="020B0A00000000000000" charset="-122"/>
                <a:sym typeface="Arial" panose="020B0604020202020204" pitchFamily="34" charset="0"/>
              </a:rPr>
              <a:t>3.拓展提升乡村治理效能——</a:t>
            </a:r>
            <a:r>
              <a:rPr lang="zh-CN" altLang="en-US" b="1" spc="300" dirty="0">
                <a:solidFill>
                  <a:schemeClr val="accent1"/>
                </a:solidFill>
                <a:latin typeface="微软雅黑" panose="020B0503020204020204" pitchFamily="34" charset="-122"/>
                <a:ea typeface="微软雅黑" panose="020B0503020204020204" pitchFamily="34" charset="-122"/>
                <a:sym typeface="+mn-ea"/>
              </a:rPr>
              <a:t>开展农村留守老人妇女儿童和特困群众关爱服务行动</a:t>
            </a:r>
            <a:endParaRPr lang="zh-CN" altLang="en-US" b="1" spc="300" dirty="0">
              <a:solidFill>
                <a:schemeClr val="accent1"/>
              </a:solidFill>
              <a:latin typeface="微软雅黑" panose="020B0503020204020204" pitchFamily="34" charset="-122"/>
              <a:ea typeface="微软雅黑" panose="020B0503020204020204" pitchFamily="34" charset="-122"/>
              <a:sym typeface="+mn-ea"/>
            </a:endParaRPr>
          </a:p>
        </p:txBody>
      </p:sp>
      <p:sp>
        <p:nvSpPr>
          <p:cNvPr id="61" name="TextBox 21"/>
          <p:cNvSpPr txBox="1"/>
          <p:nvPr/>
        </p:nvSpPr>
        <p:spPr>
          <a:xfrm>
            <a:off x="756285" y="2030095"/>
            <a:ext cx="10979150" cy="3399790"/>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660400" algn="just" fontAlgn="auto" hangingPunct="0">
              <a:lnSpc>
                <a:spcPct val="150000"/>
              </a:lnSpc>
              <a:buClr>
                <a:srgbClr val="C00000"/>
              </a:buClr>
              <a:extLst>
                <a:ext uri="{35155182-B16C-46BC-9424-99874614C6A1}">
                  <wpsdc:indentchars xmlns:wpsdc="http://www.wps.cn/officeDocument/2017/drawingmlCustomData" val="200" checksum="717995654"/>
                </a:ext>
              </a:extLst>
            </a:pPr>
            <a:r>
              <a:rPr lang="zh-CN" altLang="en-US" sz="20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以村党支部为主体，充分发挥农村基层党组织领导作用，动员组织身边的组织和个人，为身边困难的人做身边的事，温暖身边人的心，凝聚身边人的神，提升农民群众的获得感、幸福感、安全感。通过以村党支部为主体开展关爱服务行动，我们至少要实现两个目标。一是农村“一老一小一困”面临的突出困难和问题得到有效解决，提高他们的生活质量和教育质量。二是确保党群干群关系进一步密切，乡村治理能力进一步提升，党在农村的执政基础进一步巩固。</a:t>
            </a:r>
            <a:endParaRPr lang="zh-CN" altLang="en-US" sz="20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关于深化拓展</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 name="文本框 1"/>
          <p:cNvSpPr txBox="1"/>
          <p:nvPr/>
        </p:nvSpPr>
        <p:spPr>
          <a:xfrm>
            <a:off x="504000" y="1314415"/>
            <a:ext cx="11290300" cy="534035"/>
          </a:xfrm>
          <a:prstGeom prst="rect">
            <a:avLst/>
          </a:prstGeom>
          <a:noFill/>
        </p:spPr>
        <p:txBody>
          <a:bodyPr wrap="none" rtlCol="0" anchor="ctr" anchorCtr="0">
            <a:spAutoFit/>
          </a:bodyPr>
          <a:p>
            <a:pPr indent="0" algn="l">
              <a:lnSpc>
                <a:spcPct val="120000"/>
              </a:lnSpc>
              <a:spcBef>
                <a:spcPts val="0"/>
              </a:spcBef>
              <a:spcAft>
                <a:spcPts val="0"/>
              </a:spcAft>
              <a:buSzPct val="100000"/>
            </a:pPr>
            <a:r>
              <a:rPr lang="en-US" sz="2400" b="1" spc="600" noProof="0" dirty="0">
                <a:solidFill>
                  <a:srgbClr val="CC0000"/>
                </a:solidFill>
                <a:latin typeface="思源黑体 CN Heavy" panose="020B0A00000000000000" charset="-122"/>
                <a:ea typeface="思源黑体 CN Heavy" panose="020B0A00000000000000" charset="-122"/>
                <a:sym typeface="Arial" panose="020B0604020202020204" pitchFamily="34" charset="0"/>
              </a:rPr>
              <a:t>3.拓展提升乡村治理效能——</a:t>
            </a:r>
            <a:r>
              <a:rPr lang="zh-CN" altLang="en-US" b="1" spc="300" dirty="0">
                <a:solidFill>
                  <a:schemeClr val="accent1"/>
                </a:solidFill>
                <a:latin typeface="微软雅黑" panose="020B0503020204020204" pitchFamily="34" charset="-122"/>
                <a:ea typeface="微软雅黑" panose="020B0503020204020204" pitchFamily="34" charset="-122"/>
                <a:sym typeface="+mn-ea"/>
              </a:rPr>
              <a:t>开展农村留守老人妇女儿童和特困群众关爱服务行动</a:t>
            </a:r>
            <a:endParaRPr lang="zh-CN" altLang="en-US" b="1" spc="300" dirty="0">
              <a:solidFill>
                <a:schemeClr val="accent1"/>
              </a:solidFill>
              <a:latin typeface="微软雅黑" panose="020B0503020204020204" pitchFamily="34" charset="-122"/>
              <a:ea typeface="微软雅黑" panose="020B0503020204020204" pitchFamily="34" charset="-122"/>
              <a:sym typeface="+mn-ea"/>
            </a:endParaRPr>
          </a:p>
        </p:txBody>
      </p:sp>
      <p:sp>
        <p:nvSpPr>
          <p:cNvPr id="61" name="TextBox 21"/>
          <p:cNvSpPr txBox="1"/>
          <p:nvPr/>
        </p:nvSpPr>
        <p:spPr>
          <a:xfrm>
            <a:off x="756285" y="2030095"/>
            <a:ext cx="10979150" cy="3399790"/>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812800" algn="just" fontAlgn="auto" hangingPunct="0">
              <a:lnSpc>
                <a:spcPct val="140000"/>
              </a:lnSpc>
              <a:buClr>
                <a:srgbClr val="C00000"/>
              </a:buClr>
              <a:extLst>
                <a:ext uri="{35155182-B16C-46BC-9424-99874614C6A1}">
                  <wpsdc:indentchars xmlns:wpsdc="http://www.wps.cn/officeDocument/2017/drawingmlCustomData" val="200" checksum="2059114732"/>
                </a:ext>
              </a:extLst>
            </a:pPr>
            <a:r>
              <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坚持五个原则：</a:t>
            </a:r>
            <a:endPar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marL="1600200" indent="0" algn="just" fontAlgn="auto" hangingPunct="0">
              <a:lnSpc>
                <a:spcPct val="140000"/>
              </a:lnSpc>
              <a:buClr>
                <a:srgbClr val="C00000"/>
              </a:buClr>
              <a:buFont typeface="Wingdings" panose="05000000000000000000" charset="0"/>
              <a:buChar char="l"/>
              <a:extLst>
                <a:ext uri="{35155182-B16C-46BC-9424-99874614C6A1}">
                  <wpsdc:marlchars xmlns:wpsdc="http://www.wps.cn/officeDocument/2017/drawingmlCustomData" val="700" checksum="3453433121"/>
                </a:ext>
              </a:extLst>
            </a:pPr>
            <a:r>
              <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一要为村支部赋能</a:t>
            </a:r>
            <a:endPar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marL="1600200" indent="0" algn="just" fontAlgn="auto" hangingPunct="0">
              <a:lnSpc>
                <a:spcPct val="140000"/>
              </a:lnSpc>
              <a:buClr>
                <a:srgbClr val="C00000"/>
              </a:buClr>
              <a:buFont typeface="Wingdings" panose="05000000000000000000" charset="0"/>
              <a:buChar char="l"/>
              <a:extLst>
                <a:ext uri="{35155182-B16C-46BC-9424-99874614C6A1}">
                  <wpsdc:marlchars xmlns:wpsdc="http://www.wps.cn/officeDocument/2017/drawingmlCustomData" val="700" checksum="3453433121"/>
                </a:ext>
              </a:extLst>
            </a:pPr>
            <a:r>
              <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二要从小事做起</a:t>
            </a:r>
            <a:endPar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marL="1600200" indent="0" algn="just" fontAlgn="auto" hangingPunct="0">
              <a:lnSpc>
                <a:spcPct val="140000"/>
              </a:lnSpc>
              <a:buClr>
                <a:srgbClr val="C00000"/>
              </a:buClr>
              <a:buFont typeface="Wingdings" panose="05000000000000000000" charset="0"/>
              <a:buChar char="l"/>
              <a:extLst>
                <a:ext uri="{35155182-B16C-46BC-9424-99874614C6A1}">
                  <wpsdc:marlchars xmlns:wpsdc="http://www.wps.cn/officeDocument/2017/drawingmlCustomData" val="700" checksum="3453433121"/>
                </a:ext>
              </a:extLst>
            </a:pPr>
            <a:r>
              <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三要用心用情去做</a:t>
            </a:r>
            <a:endPar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marL="1600200" indent="0" algn="just" fontAlgn="auto" hangingPunct="0">
              <a:lnSpc>
                <a:spcPct val="140000"/>
              </a:lnSpc>
              <a:buClr>
                <a:srgbClr val="C00000"/>
              </a:buClr>
              <a:buFont typeface="Wingdings" panose="05000000000000000000" charset="0"/>
              <a:buChar char="l"/>
              <a:extLst>
                <a:ext uri="{35155182-B16C-46BC-9424-99874614C6A1}">
                  <wpsdc:marlchars xmlns:wpsdc="http://www.wps.cn/officeDocument/2017/drawingmlCustomData" val="700" checksum="3453433121"/>
                </a:ext>
              </a:extLst>
            </a:pPr>
            <a:r>
              <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四要鼓励基层首创</a:t>
            </a:r>
            <a:endPar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marL="1600200" indent="0" algn="just" fontAlgn="auto" hangingPunct="0">
              <a:lnSpc>
                <a:spcPct val="140000"/>
              </a:lnSpc>
              <a:buClr>
                <a:srgbClr val="C00000"/>
              </a:buClr>
              <a:buFont typeface="Wingdings" panose="05000000000000000000" charset="0"/>
              <a:buChar char="l"/>
              <a:extLst>
                <a:ext uri="{35155182-B16C-46BC-9424-99874614C6A1}">
                  <wpsdc:marlchars xmlns:wpsdc="http://www.wps.cn/officeDocument/2017/drawingmlCustomData" val="700" checksum="3453433121"/>
                </a:ext>
              </a:extLst>
            </a:pPr>
            <a:r>
              <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五要坚持试点先行</a:t>
            </a:r>
            <a:endPar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关于深化拓展</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 name="文本框 1"/>
          <p:cNvSpPr txBox="1"/>
          <p:nvPr/>
        </p:nvSpPr>
        <p:spPr>
          <a:xfrm>
            <a:off x="504000" y="1314415"/>
            <a:ext cx="11290300" cy="534035"/>
          </a:xfrm>
          <a:prstGeom prst="rect">
            <a:avLst/>
          </a:prstGeom>
          <a:noFill/>
        </p:spPr>
        <p:txBody>
          <a:bodyPr wrap="none" rtlCol="0" anchor="ctr" anchorCtr="0">
            <a:spAutoFit/>
          </a:bodyPr>
          <a:p>
            <a:pPr indent="0" algn="l">
              <a:lnSpc>
                <a:spcPct val="120000"/>
              </a:lnSpc>
              <a:spcBef>
                <a:spcPts val="0"/>
              </a:spcBef>
              <a:spcAft>
                <a:spcPts val="0"/>
              </a:spcAft>
              <a:buSzPct val="100000"/>
            </a:pPr>
            <a:r>
              <a:rPr lang="en-US" sz="2400" b="1" spc="600" noProof="0" dirty="0">
                <a:solidFill>
                  <a:srgbClr val="CC0000"/>
                </a:solidFill>
                <a:latin typeface="思源黑体 CN Heavy" panose="020B0A00000000000000" charset="-122"/>
                <a:ea typeface="思源黑体 CN Heavy" panose="020B0A00000000000000" charset="-122"/>
                <a:sym typeface="Arial" panose="020B0604020202020204" pitchFamily="34" charset="0"/>
              </a:rPr>
              <a:t>3.拓展提升乡村治理效能——</a:t>
            </a:r>
            <a:r>
              <a:rPr lang="zh-CN" altLang="en-US" b="1" spc="300" dirty="0">
                <a:solidFill>
                  <a:schemeClr val="accent1"/>
                </a:solidFill>
                <a:latin typeface="微软雅黑" panose="020B0503020204020204" pitchFamily="34" charset="-122"/>
                <a:ea typeface="微软雅黑" panose="020B0503020204020204" pitchFamily="34" charset="-122"/>
                <a:sym typeface="+mn-ea"/>
              </a:rPr>
              <a:t>开展农村留守老人妇女儿童和特困群众关爱服务行动</a:t>
            </a:r>
            <a:endParaRPr lang="zh-CN" altLang="en-US" b="1" spc="300" dirty="0">
              <a:solidFill>
                <a:schemeClr val="accent1"/>
              </a:solidFill>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540000" y="2130450"/>
            <a:ext cx="2232025" cy="4140000"/>
            <a:chOff x="794" y="3332"/>
            <a:chExt cx="3515" cy="5683"/>
          </a:xfrm>
        </p:grpSpPr>
        <p:sp>
          <p:nvSpPr>
            <p:cNvPr id="4" name="流程图: 过程 3"/>
            <p:cNvSpPr/>
            <p:nvPr>
              <p:custDataLst>
                <p:tags r:id="rId1"/>
              </p:custDataLst>
            </p:nvPr>
          </p:nvSpPr>
          <p:spPr>
            <a:xfrm>
              <a:off x="794" y="3346"/>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grpSp>
          <p:nvGrpSpPr>
            <p:cNvPr id="3" name="组合 2"/>
            <p:cNvGrpSpPr/>
            <p:nvPr/>
          </p:nvGrpSpPr>
          <p:grpSpPr>
            <a:xfrm>
              <a:off x="794" y="3332"/>
              <a:ext cx="3515" cy="5635"/>
              <a:chOff x="794" y="3332"/>
              <a:chExt cx="3515" cy="5635"/>
            </a:xfrm>
          </p:grpSpPr>
          <p:sp>
            <p:nvSpPr>
              <p:cNvPr id="6" name="文本框 5"/>
              <p:cNvSpPr txBox="1"/>
              <p:nvPr>
                <p:custDataLst>
                  <p:tags r:id="rId2"/>
                </p:custDataLst>
              </p:nvPr>
            </p:nvSpPr>
            <p:spPr>
              <a:xfrm>
                <a:off x="794" y="3332"/>
                <a:ext cx="3515" cy="544"/>
              </a:xfrm>
              <a:prstGeom prst="rect">
                <a:avLst/>
              </a:prstGeom>
              <a:solidFill>
                <a:schemeClr val="accent3"/>
              </a:solidFill>
              <a:ln>
                <a:solidFill>
                  <a:schemeClr val="accent1"/>
                </a:solidFill>
              </a:ln>
            </p:spPr>
            <p:txBody>
              <a:bodyPr wrap="square" anchor="ctr" anchorCtr="0"/>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algn="ctr"/>
                <a:r>
                  <a:rPr lang="zh-CN" altLang="en-US"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为村支部赋能</a:t>
                </a:r>
                <a:endParaRPr lang="zh-CN" altLang="en-US"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14" name="文本框 13"/>
              <p:cNvSpPr txBox="1"/>
              <p:nvPr>
                <p:custDataLst>
                  <p:tags r:id="rId3"/>
                </p:custDataLst>
              </p:nvPr>
            </p:nvSpPr>
            <p:spPr>
              <a:xfrm>
                <a:off x="794" y="3900"/>
                <a:ext cx="3515" cy="5067"/>
              </a:xfrm>
              <a:prstGeom prst="rect">
                <a:avLst/>
              </a:prstGeom>
              <a:noFill/>
            </p:spPr>
            <p:txBody>
              <a:bodyPr wrap="square" lIns="36195" tIns="71755" rIns="36195" bIns="36195"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indent="381000" algn="just" hangingPunct="0">
                  <a:lnSpc>
                    <a:spcPct val="130000"/>
                  </a:lnSpc>
                  <a:extLst>
                    <a:ext uri="{35155182-B16C-46BC-9424-99874614C6A1}">
                      <wpsdc:indentchars xmlns:wpsdc="http://www.wps.cn/officeDocument/2017/drawingmlCustomData" val="200" checksum="4266878647"/>
                    </a:ext>
                  </a:extLst>
                </a:pPr>
                <a:r>
                  <a:rPr lang="zh-CN" altLang="en-US" kern="1200" spc="100" noProof="0" dirty="0">
                    <a:ln w="0">
                      <a:noFill/>
                    </a:ln>
                    <a:solidFill>
                      <a:srgbClr val="001D54"/>
                    </a:solidFill>
                    <a:effectLst/>
                    <a:uFillTx/>
                    <a:latin typeface="思源黑体 CN Heavy" panose="020B0A00000000000000" charset="-122"/>
                    <a:ea typeface="思源黑体 CN Heavy" panose="020B0A00000000000000" charset="-122"/>
                    <a:sym typeface="Arial" panose="020B0604020202020204" pitchFamily="34" charset="0"/>
                  </a:rPr>
                  <a:t>县乡党委政府要加强对村级党组织开展关爱服务行动的指导和帮助，在政策完善、项目安排、资金使用等方面提供倾斜支持，为村级党组织提供更多更有效的直接服务群众的资源和力量，将农村公共服务资源更多以村支部为主渠道落实，支持发展壮大村集体经济，让村支部有更多的渠道和手段直接为农民群众服务。</a:t>
                </a:r>
                <a:endParaRPr lang="zh-CN" altLang="en-US" kern="1200" spc="100" noProof="0" dirty="0">
                  <a:ln w="0">
                    <a:noFill/>
                  </a:ln>
                  <a:solidFill>
                    <a:srgbClr val="001D54"/>
                  </a:solidFill>
                  <a:effectLst/>
                  <a:uFillTx/>
                  <a:latin typeface="思源黑体 CN Heavy" panose="020B0A00000000000000" charset="-122"/>
                  <a:ea typeface="思源黑体 CN Heavy" panose="020B0A00000000000000" charset="-122"/>
                  <a:sym typeface="Arial" panose="020B0604020202020204" pitchFamily="34" charset="0"/>
                </a:endParaRPr>
              </a:p>
            </p:txBody>
          </p:sp>
        </p:grpSp>
      </p:grpSp>
      <p:grpSp>
        <p:nvGrpSpPr>
          <p:cNvPr id="9" name="组合 8"/>
          <p:cNvGrpSpPr/>
          <p:nvPr/>
        </p:nvGrpSpPr>
        <p:grpSpPr>
          <a:xfrm>
            <a:off x="2834890" y="2130450"/>
            <a:ext cx="2232025" cy="4284000"/>
            <a:chOff x="4422" y="3332"/>
            <a:chExt cx="3515" cy="5635"/>
          </a:xfrm>
        </p:grpSpPr>
        <p:sp>
          <p:nvSpPr>
            <p:cNvPr id="22" name="流程图: 过程 21"/>
            <p:cNvSpPr/>
            <p:nvPr>
              <p:custDataLst>
                <p:tags r:id="rId4"/>
              </p:custDataLst>
            </p:nvPr>
          </p:nvSpPr>
          <p:spPr>
            <a:xfrm>
              <a:off x="4422" y="3346"/>
              <a:ext cx="3515" cy="5446"/>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grpSp>
          <p:nvGrpSpPr>
            <p:cNvPr id="7" name="组合 6"/>
            <p:cNvGrpSpPr/>
            <p:nvPr/>
          </p:nvGrpSpPr>
          <p:grpSpPr>
            <a:xfrm>
              <a:off x="4422" y="3332"/>
              <a:ext cx="3515" cy="5635"/>
              <a:chOff x="4422" y="3332"/>
              <a:chExt cx="3515" cy="5635"/>
            </a:xfrm>
          </p:grpSpPr>
          <p:sp>
            <p:nvSpPr>
              <p:cNvPr id="24" name="文本框 23"/>
              <p:cNvSpPr txBox="1"/>
              <p:nvPr>
                <p:custDataLst>
                  <p:tags r:id="rId5"/>
                </p:custDataLst>
              </p:nvPr>
            </p:nvSpPr>
            <p:spPr>
              <a:xfrm>
                <a:off x="4422" y="3332"/>
                <a:ext cx="3515" cy="521"/>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从小事做起</a:t>
                </a:r>
                <a:endParaRPr lang="zh-CN" altLang="en-US"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6" name="文本框 25"/>
              <p:cNvSpPr txBox="1"/>
              <p:nvPr>
                <p:custDataLst>
                  <p:tags r:id="rId6"/>
                </p:custDataLst>
              </p:nvPr>
            </p:nvSpPr>
            <p:spPr>
              <a:xfrm>
                <a:off x="4422" y="3900"/>
                <a:ext cx="3515" cy="5067"/>
              </a:xfrm>
              <a:prstGeom prst="rect">
                <a:avLst/>
              </a:prstGeom>
              <a:noFill/>
            </p:spPr>
            <p:txBody>
              <a:bodyPr wrap="square" lIns="71755" tIns="71755" rIns="71755" bIns="36195"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indent="381000" algn="just" hangingPunct="0">
                  <a:lnSpc>
                    <a:spcPct val="130000"/>
                  </a:lnSpc>
                  <a:extLst>
                    <a:ext uri="{35155182-B16C-46BC-9424-99874614C6A1}">
                      <wpsdc:indentchars xmlns:wpsdc="http://www.wps.cn/officeDocument/2017/drawingmlCustomData" val="200" checksum="4266878647"/>
                    </a:ext>
                  </a:extLst>
                </a:pPr>
                <a:r>
                  <a:rPr lang="zh-CN" altLang="en-US" kern="1200" spc="100" noProof="0" dirty="0">
                    <a:ln w="0">
                      <a:noFill/>
                    </a:ln>
                    <a:solidFill>
                      <a:srgbClr val="001D54"/>
                    </a:solidFill>
                    <a:latin typeface="思源黑体 CN Heavy" panose="020B0A00000000000000" charset="-122"/>
                    <a:ea typeface="思源黑体 CN Heavy" panose="020B0A00000000000000" charset="-122"/>
                    <a:sym typeface="Arial" panose="020B0604020202020204" pitchFamily="34" charset="0"/>
                  </a:rPr>
                  <a:t>具体服务项目要统筹考虑需要和可能，根据农民群众意愿和村级党组织能力，从小事做起、从群众身边事做起、从能做的事做起。比如，为留守老人打扫卫生、洗衣理发、做饭送饭、送医送药等，为留守儿童送教上门、辅导作业等，由小到大、由少到多，逐步拓展和提升。</a:t>
                </a:r>
                <a:endParaRPr lang="zh-CN" altLang="en-US" kern="1200" spc="100" noProof="0" dirty="0">
                  <a:ln w="0">
                    <a:noFill/>
                  </a:ln>
                  <a:solidFill>
                    <a:srgbClr val="001D54"/>
                  </a:solidFill>
                  <a:latin typeface="思源黑体 CN Heavy" panose="020B0A00000000000000" charset="-122"/>
                  <a:ea typeface="思源黑体 CN Heavy" panose="020B0A00000000000000" charset="-122"/>
                  <a:sym typeface="Arial" panose="020B0604020202020204" pitchFamily="34" charset="0"/>
                </a:endParaRPr>
              </a:p>
            </p:txBody>
          </p:sp>
        </p:grpSp>
      </p:grpSp>
      <p:grpSp>
        <p:nvGrpSpPr>
          <p:cNvPr id="10" name="组合 9"/>
          <p:cNvGrpSpPr/>
          <p:nvPr/>
        </p:nvGrpSpPr>
        <p:grpSpPr>
          <a:xfrm>
            <a:off x="5129780" y="2130450"/>
            <a:ext cx="2232025" cy="4140000"/>
            <a:chOff x="8050" y="3332"/>
            <a:chExt cx="3515" cy="5683"/>
          </a:xfrm>
        </p:grpSpPr>
        <p:sp>
          <p:nvSpPr>
            <p:cNvPr id="27" name="流程图: 过程 26"/>
            <p:cNvSpPr/>
            <p:nvPr>
              <p:custDataLst>
                <p:tags r:id="rId7"/>
              </p:custDataLst>
            </p:nvPr>
          </p:nvSpPr>
          <p:spPr>
            <a:xfrm>
              <a:off x="8050" y="3346"/>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sp>
          <p:nvSpPr>
            <p:cNvPr id="29" name="文本框 28"/>
            <p:cNvSpPr txBox="1"/>
            <p:nvPr>
              <p:custDataLst>
                <p:tags r:id="rId8"/>
              </p:custDataLst>
            </p:nvPr>
          </p:nvSpPr>
          <p:spPr>
            <a:xfrm>
              <a:off x="8050" y="3332"/>
              <a:ext cx="3515" cy="544"/>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用心用情去做</a:t>
              </a:r>
              <a:endParaRPr lang="zh-CN" altLang="en-US"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30" name="文本框 29"/>
            <p:cNvSpPr txBox="1"/>
            <p:nvPr>
              <p:custDataLst>
                <p:tags r:id="rId9"/>
              </p:custDataLst>
            </p:nvPr>
          </p:nvSpPr>
          <p:spPr>
            <a:xfrm>
              <a:off x="8050" y="3900"/>
              <a:ext cx="3515" cy="5067"/>
            </a:xfrm>
            <a:prstGeom prst="rect">
              <a:avLst/>
            </a:prstGeom>
            <a:noFill/>
          </p:spPr>
          <p:txBody>
            <a:bodyPr wrap="square" lIns="36195" tIns="71755" rIns="36195" bIns="36195"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indent="381000" algn="just" hangingPunct="0">
                <a:lnSpc>
                  <a:spcPct val="130000"/>
                </a:lnSpc>
                <a:extLst>
                  <a:ext uri="{35155182-B16C-46BC-9424-99874614C6A1}">
                    <wpsdc:indentchars xmlns:wpsdc="http://www.wps.cn/officeDocument/2017/drawingmlCustomData" val="200" checksum="4266878647"/>
                  </a:ext>
                </a:extLst>
              </a:pPr>
              <a:r>
                <a:rPr lang="zh-CN" altLang="en-US" kern="1200" spc="100" noProof="0" dirty="0">
                  <a:ln w="0">
                    <a:noFill/>
                  </a:ln>
                  <a:solidFill>
                    <a:srgbClr val="001D54"/>
                  </a:solidFill>
                  <a:latin typeface="思源黑体 CN Heavy" panose="020B0A00000000000000" charset="-122"/>
                  <a:ea typeface="思源黑体 CN Heavy" panose="020B0A00000000000000" charset="-122"/>
                  <a:sym typeface="Arial" panose="020B0604020202020204" pitchFamily="34" charset="0"/>
                </a:rPr>
                <a:t>关爱服务行动需要做的事情都很细很具体，不需要用多大力气，关键是要用心用情、耐心周到、细致入微，把一件件具体的小事做细致、做到位，做到农民群众的心坎上去。不要当完成任务、做表面文章，更不要抱着居高临下、怜悯施舍的态度，一定要用真心真情去温暖、感动农民群众。</a:t>
              </a:r>
              <a:endParaRPr lang="zh-CN" altLang="en-US" kern="1200" spc="100" noProof="0" dirty="0">
                <a:ln w="0">
                  <a:noFill/>
                </a:ln>
                <a:solidFill>
                  <a:srgbClr val="001D54"/>
                </a:solidFill>
                <a:latin typeface="思源黑体 CN Heavy" panose="020B0A00000000000000" charset="-122"/>
                <a:ea typeface="思源黑体 CN Heavy" panose="020B0A00000000000000" charset="-122"/>
                <a:sym typeface="Arial" panose="020B0604020202020204" pitchFamily="34" charset="0"/>
              </a:endParaRPr>
            </a:p>
          </p:txBody>
        </p:sp>
      </p:grpSp>
      <p:grpSp>
        <p:nvGrpSpPr>
          <p:cNvPr id="11" name="组合 10"/>
          <p:cNvGrpSpPr/>
          <p:nvPr/>
        </p:nvGrpSpPr>
        <p:grpSpPr>
          <a:xfrm>
            <a:off x="7424670" y="2130450"/>
            <a:ext cx="2232025" cy="4140000"/>
            <a:chOff x="11679" y="3332"/>
            <a:chExt cx="3515" cy="5683"/>
          </a:xfrm>
        </p:grpSpPr>
        <p:sp>
          <p:nvSpPr>
            <p:cNvPr id="31" name="流程图: 过程 30"/>
            <p:cNvSpPr/>
            <p:nvPr>
              <p:custDataLst>
                <p:tags r:id="rId10"/>
              </p:custDataLst>
            </p:nvPr>
          </p:nvSpPr>
          <p:spPr>
            <a:xfrm>
              <a:off x="11679" y="3346"/>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schemeClr val="bg1"/>
                </a:solidFill>
                <a:effectLst/>
                <a:uLnTx/>
                <a:uFillTx/>
              </a:endParaRPr>
            </a:p>
          </p:txBody>
        </p:sp>
        <p:sp>
          <p:nvSpPr>
            <p:cNvPr id="32" name="文本框 31"/>
            <p:cNvSpPr txBox="1"/>
            <p:nvPr>
              <p:custDataLst>
                <p:tags r:id="rId11"/>
              </p:custDataLst>
            </p:nvPr>
          </p:nvSpPr>
          <p:spPr>
            <a:xfrm>
              <a:off x="11679" y="3332"/>
              <a:ext cx="3515" cy="544"/>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鼓励基层首创</a:t>
              </a:r>
              <a:endParaRPr lang="zh-CN" altLang="en-US"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33" name="文本框 32"/>
            <p:cNvSpPr txBox="1"/>
            <p:nvPr>
              <p:custDataLst>
                <p:tags r:id="rId12"/>
              </p:custDataLst>
            </p:nvPr>
          </p:nvSpPr>
          <p:spPr>
            <a:xfrm>
              <a:off x="11679" y="3900"/>
              <a:ext cx="3515" cy="5067"/>
            </a:xfrm>
            <a:prstGeom prst="rect">
              <a:avLst/>
            </a:prstGeom>
            <a:noFill/>
          </p:spPr>
          <p:txBody>
            <a:bodyPr wrap="square" lIns="71755" tIns="71755" rIns="71755" bIns="36195"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indent="381000" algn="just" hangingPunct="0">
                <a:lnSpc>
                  <a:spcPct val="130000"/>
                </a:lnSpc>
                <a:extLst>
                  <a:ext uri="{35155182-B16C-46BC-9424-99874614C6A1}">
                    <wpsdc:indentchars xmlns:wpsdc="http://www.wps.cn/officeDocument/2017/drawingmlCustomData" val="200" checksum="4266878647"/>
                  </a:ext>
                </a:extLst>
              </a:pPr>
              <a:r>
                <a:rPr lang="zh-CN" altLang="en-US" kern="1200" spc="100" noProof="0" dirty="0">
                  <a:ln w="0">
                    <a:noFill/>
                  </a:ln>
                  <a:solidFill>
                    <a:srgbClr val="001D54"/>
                  </a:solidFill>
                  <a:latin typeface="思源黑体 CN Heavy" panose="020B0A00000000000000" charset="-122"/>
                  <a:ea typeface="思源黑体 CN Heavy" panose="020B0A00000000000000" charset="-122"/>
                  <a:sym typeface="Arial" panose="020B0604020202020204" pitchFamily="34" charset="0"/>
                </a:rPr>
                <a:t>全省农村实际和基层情况千差万别，开展关爱服务行动不能“一刀切”，要把自主权更多留给乡村，鼓励他们结合实际创造性地开展工作。省上的《通知》总体上比较原则，没有过多过细的规定，就是要给基层留足空间，不要把手脚捆住了。</a:t>
              </a:r>
              <a:endParaRPr lang="zh-CN" altLang="en-US" kern="1200" spc="100" noProof="0" dirty="0">
                <a:ln w="0">
                  <a:noFill/>
                </a:ln>
                <a:solidFill>
                  <a:srgbClr val="001D54"/>
                </a:solidFill>
                <a:latin typeface="思源黑体 CN Heavy" panose="020B0A00000000000000" charset="-122"/>
                <a:ea typeface="思源黑体 CN Heavy" panose="020B0A00000000000000" charset="-122"/>
                <a:sym typeface="Arial" panose="020B0604020202020204" pitchFamily="34" charset="0"/>
              </a:endParaRPr>
            </a:p>
          </p:txBody>
        </p:sp>
      </p:grpSp>
      <p:grpSp>
        <p:nvGrpSpPr>
          <p:cNvPr id="12" name="组合 11"/>
          <p:cNvGrpSpPr/>
          <p:nvPr/>
        </p:nvGrpSpPr>
        <p:grpSpPr>
          <a:xfrm>
            <a:off x="9719560" y="2130450"/>
            <a:ext cx="2232025" cy="4140000"/>
            <a:chOff x="15307" y="3332"/>
            <a:chExt cx="3515" cy="5683"/>
          </a:xfrm>
        </p:grpSpPr>
        <p:sp>
          <p:nvSpPr>
            <p:cNvPr id="34" name="流程图: 过程 33"/>
            <p:cNvSpPr/>
            <p:nvPr>
              <p:custDataLst>
                <p:tags r:id="rId13"/>
              </p:custDataLst>
            </p:nvPr>
          </p:nvSpPr>
          <p:spPr>
            <a:xfrm>
              <a:off x="15307" y="3346"/>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schemeClr val="bg1"/>
                </a:solidFill>
                <a:effectLst/>
                <a:uLnTx/>
                <a:uFillTx/>
              </a:endParaRPr>
            </a:p>
          </p:txBody>
        </p:sp>
        <p:sp>
          <p:nvSpPr>
            <p:cNvPr id="41" name="文本框 40"/>
            <p:cNvSpPr txBox="1"/>
            <p:nvPr>
              <p:custDataLst>
                <p:tags r:id="rId14"/>
              </p:custDataLst>
            </p:nvPr>
          </p:nvSpPr>
          <p:spPr>
            <a:xfrm>
              <a:off x="15307" y="3332"/>
              <a:ext cx="3515" cy="544"/>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坚持试点先行</a:t>
              </a:r>
              <a:endParaRPr lang="zh-CN" altLang="en-US"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42" name="文本框 41"/>
            <p:cNvSpPr txBox="1"/>
            <p:nvPr>
              <p:custDataLst>
                <p:tags r:id="rId15"/>
              </p:custDataLst>
            </p:nvPr>
          </p:nvSpPr>
          <p:spPr>
            <a:xfrm>
              <a:off x="15307" y="3900"/>
              <a:ext cx="3515" cy="5067"/>
            </a:xfrm>
            <a:prstGeom prst="rect">
              <a:avLst/>
            </a:prstGeom>
            <a:noFill/>
          </p:spPr>
          <p:txBody>
            <a:bodyPr wrap="square" lIns="71755" tIns="71755" rIns="71755" bIns="36195"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indent="381000" algn="just" hangingPunct="0">
                <a:lnSpc>
                  <a:spcPct val="130000"/>
                </a:lnSpc>
                <a:extLst>
                  <a:ext uri="{35155182-B16C-46BC-9424-99874614C6A1}">
                    <wpsdc:indentchars xmlns:wpsdc="http://www.wps.cn/officeDocument/2017/drawingmlCustomData" val="200" checksum="4266878647"/>
                  </a:ext>
                </a:extLst>
              </a:pPr>
              <a:r>
                <a:rPr lang="zh-CN" altLang="en-US" kern="1200" spc="100" noProof="0" dirty="0">
                  <a:ln w="0">
                    <a:noFill/>
                  </a:ln>
                  <a:solidFill>
                    <a:srgbClr val="001D54"/>
                  </a:solidFill>
                  <a:latin typeface="思源黑体 CN Heavy" panose="020B0A00000000000000" charset="-122"/>
                  <a:ea typeface="思源黑体 CN Heavy" panose="020B0A00000000000000" charset="-122"/>
                  <a:sym typeface="Arial" panose="020B0604020202020204" pitchFamily="34" charset="0"/>
                </a:rPr>
                <a:t>在全省全面铺开条件还不成熟，要先搞试点，再逐步推开。乡村建设行动示范县要率先推进、走在前列，从基础条件和工作情况较好的乡镇和村先做起来，在试点中取得经验、形成方案，带动和示范更多乡镇和村积极行动起来。</a:t>
              </a:r>
              <a:endParaRPr lang="zh-CN" altLang="en-US" kern="1200" spc="100" noProof="0" dirty="0">
                <a:ln w="0">
                  <a:noFill/>
                </a:ln>
                <a:solidFill>
                  <a:srgbClr val="001D54"/>
                </a:solidFill>
                <a:latin typeface="思源黑体 CN Heavy" panose="020B0A00000000000000" charset="-122"/>
                <a:ea typeface="思源黑体 CN Heavy" panose="020B0A00000000000000" charset="-122"/>
                <a:sym typeface="Arial" panose="020B0604020202020204" pitchFamily="34" charset="0"/>
              </a:endParaRPr>
            </a:p>
          </p:txBody>
        </p:sp>
      </p:grpSp>
    </p:spTree>
    <p:custDataLst>
      <p:tags r:id="rId16"/>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8951595"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关于深化拓展</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 name="文本框 1"/>
          <p:cNvSpPr txBox="1"/>
          <p:nvPr/>
        </p:nvSpPr>
        <p:spPr>
          <a:xfrm>
            <a:off x="504000" y="1314415"/>
            <a:ext cx="10756900" cy="534035"/>
          </a:xfrm>
          <a:prstGeom prst="rect">
            <a:avLst/>
          </a:prstGeom>
          <a:noFill/>
        </p:spPr>
        <p:txBody>
          <a:bodyPr wrap="none" rtlCol="0" anchor="ctr" anchorCtr="0">
            <a:spAutoFit/>
          </a:bodyPr>
          <a:p>
            <a:pPr indent="0" algn="l">
              <a:lnSpc>
                <a:spcPct val="120000"/>
              </a:lnSpc>
              <a:spcBef>
                <a:spcPts val="0"/>
              </a:spcBef>
              <a:spcAft>
                <a:spcPts val="0"/>
              </a:spcAft>
              <a:buSzPct val="100000"/>
            </a:pPr>
            <a:r>
              <a:rPr lang="en-US" sz="2400" b="1" spc="600" noProof="0" dirty="0">
                <a:solidFill>
                  <a:srgbClr val="CC0000"/>
                </a:solidFill>
                <a:latin typeface="思源黑体 CN Heavy" panose="020B0A00000000000000" charset="-122"/>
                <a:ea typeface="思源黑体 CN Heavy" panose="020B0A00000000000000" charset="-122"/>
                <a:sym typeface="Arial" panose="020B0604020202020204" pitchFamily="34" charset="0"/>
              </a:rPr>
              <a:t>3.拓展提升乡村治理效能——</a:t>
            </a:r>
            <a:r>
              <a:rPr lang="zh-CN" altLang="en-US" b="1" spc="300" dirty="0">
                <a:solidFill>
                  <a:schemeClr val="accent1"/>
                </a:solidFill>
                <a:latin typeface="微软雅黑" panose="020B0503020204020204" pitchFamily="34" charset="-122"/>
                <a:ea typeface="微软雅黑" panose="020B0503020204020204" pitchFamily="34" charset="-122"/>
                <a:sym typeface="+mn-ea"/>
              </a:rPr>
              <a:t>开展乡村振兴“岗位大练兵、业务大比武”活动</a:t>
            </a:r>
            <a:endParaRPr lang="zh-CN" altLang="en-US" b="1" spc="300" dirty="0">
              <a:solidFill>
                <a:schemeClr val="accent1"/>
              </a:solidFill>
              <a:latin typeface="微软雅黑" panose="020B0503020204020204" pitchFamily="34" charset="-122"/>
              <a:ea typeface="微软雅黑" panose="020B0503020204020204" pitchFamily="34" charset="-122"/>
              <a:sym typeface="+mn-ea"/>
            </a:endParaRPr>
          </a:p>
        </p:txBody>
      </p:sp>
      <p:sp>
        <p:nvSpPr>
          <p:cNvPr id="61" name="TextBox 21"/>
          <p:cNvSpPr txBox="1"/>
          <p:nvPr/>
        </p:nvSpPr>
        <p:spPr>
          <a:xfrm>
            <a:off x="756285" y="2030095"/>
            <a:ext cx="10979150" cy="3399790"/>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812800" algn="just" fontAlgn="auto" hangingPunct="0">
              <a:lnSpc>
                <a:spcPct val="140000"/>
              </a:lnSpc>
              <a:buClr>
                <a:srgbClr val="C00000"/>
              </a:buClr>
              <a:extLst>
                <a:ext uri="{35155182-B16C-46BC-9424-99874614C6A1}">
                  <wpsdc:indentchars xmlns:wpsdc="http://www.wps.cn/officeDocument/2017/drawingmlCustomData" val="200" checksum="2059114732"/>
                </a:ext>
              </a:extLst>
            </a:pPr>
            <a:r>
              <a:rPr lang="zh-CN" altLang="en-US" sz="2400" b="1" spc="800" noProof="0" dirty="0">
                <a:ln w="0">
                  <a:noFill/>
                </a:ln>
                <a:solidFill>
                  <a:schemeClr val="accent3"/>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村内练</a:t>
            </a:r>
            <a:r>
              <a:rPr lang="en-US" altLang="zh-CN" sz="2400" b="1" spc="800" noProof="0" dirty="0">
                <a:ln w="0">
                  <a:noFill/>
                </a:ln>
                <a:solidFill>
                  <a:schemeClr val="accent3"/>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a:t>
            </a:r>
            <a:r>
              <a:rPr lang="en-US" altLang="zh-CN"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 </a:t>
            </a:r>
            <a:r>
              <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主要通过村支部书记、村委会主任和第一书</a:t>
            </a:r>
            <a:endPar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812800" algn="just" fontAlgn="auto" hangingPunct="0">
              <a:lnSpc>
                <a:spcPct val="140000"/>
              </a:lnSpc>
              <a:buClr>
                <a:srgbClr val="C00000"/>
              </a:buClr>
              <a:extLst>
                <a:ext uri="{35155182-B16C-46BC-9424-99874614C6A1}">
                  <wpsdc:indentchars xmlns:wpsdc="http://www.wps.cn/officeDocument/2017/drawingmlCustomData" val="200" checksum="2059114732"/>
                </a:ext>
              </a:extLst>
            </a:pPr>
            <a:r>
              <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　　　　记带头在村内练</a:t>
            </a:r>
            <a:endPar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812800" algn="just" fontAlgn="auto" hangingPunct="0">
              <a:lnSpc>
                <a:spcPct val="140000"/>
              </a:lnSpc>
              <a:buClr>
                <a:srgbClr val="C00000"/>
              </a:buClr>
              <a:extLst>
                <a:ext uri="{35155182-B16C-46BC-9424-99874614C6A1}">
                  <wpsdc:indentchars xmlns:wpsdc="http://www.wps.cn/officeDocument/2017/drawingmlCustomData" val="200" checksum="2059114732"/>
                </a:ext>
              </a:extLst>
            </a:pPr>
            <a:r>
              <a:rPr lang="zh-CN" altLang="en-US" sz="2400" b="1" spc="800" noProof="0" dirty="0">
                <a:ln w="0">
                  <a:noFill/>
                </a:ln>
                <a:solidFill>
                  <a:schemeClr val="accent3"/>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乡内比</a:t>
            </a:r>
            <a:r>
              <a:rPr lang="en-US" altLang="zh-CN" sz="2400" b="1" spc="800" noProof="0" dirty="0">
                <a:ln w="0">
                  <a:noFill/>
                </a:ln>
                <a:solidFill>
                  <a:schemeClr val="accent3"/>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a:t>
            </a:r>
            <a:r>
              <a:rPr lang="en-US" altLang="zh-CN"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 </a:t>
            </a:r>
            <a:r>
              <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村与村之间在乡内比</a:t>
            </a:r>
            <a:endPar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812800" algn="just" fontAlgn="auto" hangingPunct="0">
              <a:lnSpc>
                <a:spcPct val="140000"/>
              </a:lnSpc>
              <a:buClr>
                <a:srgbClr val="C00000"/>
              </a:buClr>
              <a:extLst>
                <a:ext uri="{35155182-B16C-46BC-9424-99874614C6A1}">
                  <wpsdc:indentchars xmlns:wpsdc="http://www.wps.cn/officeDocument/2017/drawingmlCustomData" val="200" checksum="2059114732"/>
                </a:ext>
              </a:extLst>
            </a:pPr>
            <a:r>
              <a:rPr lang="zh-CN" altLang="en-US" sz="2400" b="1" spc="800" noProof="0" dirty="0">
                <a:ln w="0">
                  <a:noFill/>
                </a:ln>
                <a:solidFill>
                  <a:schemeClr val="accent3"/>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县内赛</a:t>
            </a:r>
            <a:r>
              <a:rPr lang="en-US" altLang="zh-CN" sz="2400" b="1" spc="800" noProof="0" dirty="0">
                <a:ln w="0">
                  <a:noFill/>
                </a:ln>
                <a:solidFill>
                  <a:schemeClr val="accent3"/>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a:t>
            </a:r>
            <a:r>
              <a:rPr lang="en-US" altLang="zh-CN"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 </a:t>
            </a:r>
            <a:r>
              <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乡镇党委书记、乡镇长在县内赛</a:t>
            </a:r>
            <a:endPar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2000"/>
            <a:ext cx="6552000" cy="936000"/>
          </a:xfrm>
        </p:spPr>
        <p:txBody>
          <a:bodyPr lIns="539750">
            <a:noAutofit/>
          </a:bodyPr>
          <a:p>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a:t>
            </a:r>
            <a:b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b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同乡村振兴有效衔接的重点内容</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5881370"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三、关于“两大战略”有效衔接</a:t>
            </a:r>
            <a:endParaRPr lang="zh-CN" altLang="en-US" sz="26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7" name="TextBox 21"/>
          <p:cNvSpPr txBox="1"/>
          <p:nvPr/>
        </p:nvSpPr>
        <p:spPr>
          <a:xfrm>
            <a:off x="5170805" y="2241280"/>
            <a:ext cx="6175375" cy="3132000"/>
          </a:xfrm>
          <a:prstGeom prst="rect">
            <a:avLst/>
          </a:prstGeom>
          <a:solidFill>
            <a:srgbClr val="FAEEDC"/>
          </a:solidFill>
          <a:ln w="38100" cmpd="sng">
            <a:solidFill>
              <a:schemeClr val="accent1"/>
            </a:solidFill>
            <a:prstDash val="solid"/>
          </a:ln>
        </p:spPr>
        <p:txBody>
          <a:bodyPr wrap="square" lIns="144145" tIns="179705" rIns="144145" bIns="179705">
            <a:spAutoFit/>
          </a:bodyPr>
          <a:p>
            <a:pPr marL="342900" lvl="0" indent="812800" algn="just" fontAlgn="auto" hangingPunct="0">
              <a:lnSpc>
                <a:spcPct val="150000"/>
              </a:lnSpc>
              <a:buFont typeface="Wingdings" panose="05000000000000000000" charset="0"/>
              <a:buNone/>
              <a:defRPr/>
              <a:extLst>
                <a:ext uri="{35155182-B16C-46BC-9424-99874614C6A1}">
                  <wpsdc:indentchars xmlns:wpsdc="http://www.wps.cn/officeDocument/2017/drawingmlCustomData" val="200" checksum="2059114732"/>
                </a:ext>
              </a:extLst>
            </a:pPr>
            <a:r>
              <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衔接，就是适应“三农”工作重心的历史性转移，做好巩固成果和乡村振兴“两大战略”的有效衔接。</a:t>
            </a:r>
            <a:endParaRPr lang="zh-CN" altLang="en-US" sz="2400" b="1" spc="8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endParaRPr>
          </a:p>
        </p:txBody>
      </p:sp>
      <p:grpSp>
        <p:nvGrpSpPr>
          <p:cNvPr id="51" name="组合 50"/>
          <p:cNvGrpSpPr/>
          <p:nvPr/>
        </p:nvGrpSpPr>
        <p:grpSpPr>
          <a:xfrm>
            <a:off x="1427830" y="2234930"/>
            <a:ext cx="3599815" cy="3138328"/>
            <a:chOff x="8078" y="3685"/>
            <a:chExt cx="3515" cy="7180"/>
          </a:xfrm>
        </p:grpSpPr>
        <p:sp>
          <p:nvSpPr>
            <p:cNvPr id="24" name="流程图: 过程 23"/>
            <p:cNvSpPr/>
            <p:nvPr>
              <p:custDataLst>
                <p:tags r:id="rId1"/>
              </p:custDataLst>
            </p:nvPr>
          </p:nvSpPr>
          <p:spPr>
            <a:xfrm>
              <a:off x="8078" y="3699"/>
              <a:ext cx="3515" cy="7166"/>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sp>
          <p:nvSpPr>
            <p:cNvPr id="38" name="文本框 37"/>
            <p:cNvSpPr txBox="1"/>
            <p:nvPr>
              <p:custDataLst>
                <p:tags r:id="rId2"/>
              </p:custDataLst>
            </p:nvPr>
          </p:nvSpPr>
          <p:spPr>
            <a:xfrm>
              <a:off x="8078" y="3685"/>
              <a:ext cx="3515" cy="1318"/>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sz="2400" b="1" kern="1200" spc="-1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2400" b="1" kern="1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两大战略</a:t>
              </a:r>
              <a:r>
                <a:rPr lang="zh-CN" altLang="en-US" sz="2400" b="1" kern="1200"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2400" b="1" kern="1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有效衔接</a:t>
              </a:r>
              <a:endParaRPr lang="zh-CN" altLang="en-US" sz="2400" b="1" kern="1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39" name="文本框 38"/>
            <p:cNvSpPr txBox="1"/>
            <p:nvPr>
              <p:custDataLst>
                <p:tags r:id="rId3"/>
              </p:custDataLst>
            </p:nvPr>
          </p:nvSpPr>
          <p:spPr>
            <a:xfrm>
              <a:off x="8078" y="5175"/>
              <a:ext cx="3515" cy="4036"/>
            </a:xfrm>
            <a:prstGeom prst="rect">
              <a:avLst/>
            </a:prstGeom>
            <a:noFill/>
          </p:spPr>
          <p:txBody>
            <a:bodyPr wrap="square" lIns="179705" rIns="179705"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algn="ctr">
                <a:lnSpc>
                  <a:spcPct val="200000"/>
                </a:lnSpc>
                <a:buNone/>
              </a:pPr>
              <a:r>
                <a:rPr lang="zh-CN" altLang="en-US" sz="2400" b="1" kern="1200" spc="8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1.强化政策衔接</a:t>
              </a:r>
              <a:endParaRPr lang="zh-CN" altLang="en-US" sz="2400" b="1" kern="1200" spc="8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a:p>
              <a:pPr lvl="0" algn="ctr">
                <a:lnSpc>
                  <a:spcPct val="200000"/>
                </a:lnSpc>
                <a:buNone/>
              </a:pPr>
              <a:r>
                <a:rPr lang="zh-CN" altLang="en-US" sz="2400" b="1" kern="1200" spc="8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2.强化力量衔接</a:t>
              </a:r>
              <a:endParaRPr lang="zh-CN" altLang="en-US" sz="2400" b="1" kern="1200" spc="8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a:p>
              <a:pPr lvl="0" algn="ctr">
                <a:lnSpc>
                  <a:spcPct val="200000"/>
                </a:lnSpc>
                <a:buNone/>
              </a:pPr>
              <a:r>
                <a:rPr lang="zh-CN" altLang="en-US" sz="2400" b="1" kern="1200" spc="8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3.强化机制衔接</a:t>
              </a:r>
              <a:endParaRPr lang="zh-CN" altLang="en-US" sz="2400" b="1" kern="1200" spc="8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p:txBody>
        </p:sp>
      </p:grpSp>
    </p:spTree>
    <p:custDataLst>
      <p:tags r:id="rId4"/>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9468000"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关于“两大战略”有效衔接</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 name="文本框 1"/>
          <p:cNvSpPr txBox="1"/>
          <p:nvPr/>
        </p:nvSpPr>
        <p:spPr>
          <a:xfrm>
            <a:off x="504000" y="1314415"/>
            <a:ext cx="2918460"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1.强化政策衔接</a:t>
            </a:r>
            <a:endPar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61" name="TextBox 21"/>
          <p:cNvSpPr txBox="1"/>
          <p:nvPr/>
        </p:nvSpPr>
        <p:spPr>
          <a:xfrm>
            <a:off x="756285" y="1925955"/>
            <a:ext cx="10979150" cy="424624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508000" algn="just" fontAlgn="auto" hangingPunct="0">
              <a:lnSpc>
                <a:spcPct val="140000"/>
              </a:lnSpc>
              <a:buClr>
                <a:srgbClr val="C00000"/>
              </a:buClr>
              <a:extLst>
                <a:ext uri="{35155182-B16C-46BC-9424-99874614C6A1}">
                  <wpsdc:indentchars xmlns:wpsdc="http://www.wps.cn/officeDocument/2017/drawingmlCustomData" val="200" checksum="282533468"/>
                </a:ext>
              </a:extLst>
            </a:pPr>
            <a:r>
              <a:rPr lang="zh-CN" altLang="en-US" sz="20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重点是落实中央和省委省政府关于实现巩固拓展脱贫攻坚成果同乡村振兴有效衔接的一系列政策文件。今年以来，我们落实“四个不摘”要求，在过渡期内保持主要帮扶政策总体稳定的基础上，及早研究起草了有效衔接工作实施意见、2021年度工作要点、支持乡村振兴重点帮扶县的实施方案等一系列政策性文件，明确了有效衔接的任务书、时间表、施工图。跟踪掌握梳理国家部委出台的29项衔接政策，协调督促省直相关部门对应细化完善配套政策27项，涉及教育、医疗、住房、饮水、产业、就业、易地搬迁后续扶持等多个方面，创新出台政策38项，主要包括组织领导、党建引领、乡村建设、产业开发、社会保障、基本医保、金融信贷、东西协作和中央单位定点帮扶、专项监督等，涵盖了巩固拓展脱贫攻坚成果和推进乡村振兴的各个方面，按照政策“进退去留”，持续落实好教育、医疗、住房、饮水等“3+1”民生保障普惠性政策。</a:t>
            </a:r>
            <a:endParaRPr lang="zh-CN" altLang="en-US" sz="20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9468000"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关于“两大战略”有效衔接</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61" name="TextBox 21"/>
          <p:cNvSpPr txBox="1"/>
          <p:nvPr/>
        </p:nvSpPr>
        <p:spPr>
          <a:xfrm>
            <a:off x="756285" y="2155190"/>
            <a:ext cx="10979150" cy="384619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660400" algn="just" fontAlgn="auto" hangingPunct="0">
              <a:lnSpc>
                <a:spcPct val="150000"/>
              </a:lnSpc>
              <a:buClr>
                <a:srgbClr val="C00000"/>
              </a:buClr>
              <a:extLst>
                <a:ext uri="{35155182-B16C-46BC-9424-99874614C6A1}">
                  <wpsdc:indentchars xmlns:wpsdc="http://www.wps.cn/officeDocument/2017/drawingmlCustomData" val="200" checksum="717995654"/>
                </a:ext>
              </a:extLst>
            </a:pPr>
            <a:r>
              <a:rPr lang="zh-CN" altLang="en-US" sz="20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今年，中央财政下达我省 2021年衔接补助资金</a:t>
            </a:r>
            <a:r>
              <a:rPr lang="zh-CN" altLang="en-US" sz="2000" b="1" spc="600" noProof="0" dirty="0">
                <a:ln w="0">
                  <a:noFill/>
                </a:ln>
                <a:solidFill>
                  <a:srgbClr val="C000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117.09亿元</a:t>
            </a:r>
            <a:r>
              <a:rPr lang="zh-CN" altLang="en-US" sz="20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，省级预算安排衔接补助资金72亿元，市县落实地方衔接补助资金预算</a:t>
            </a:r>
            <a:r>
              <a:rPr lang="zh-CN" altLang="en-US" sz="2000" b="1" spc="600" noProof="0" dirty="0">
                <a:ln w="0">
                  <a:noFill/>
                </a:ln>
                <a:solidFill>
                  <a:srgbClr val="C000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43亿元</a:t>
            </a:r>
            <a:r>
              <a:rPr lang="zh-CN" altLang="en-US" sz="20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，资金规模保持总体稳定，重点要做好资金项目绩效管理，加快项目支出进度，确保资金用在刀刃上，发挥最大效益</a:t>
            </a:r>
            <a:r>
              <a:rPr lang="zh-CN" altLang="en-US" sz="2000" b="1" spc="600" noProof="0" dirty="0">
                <a:ln w="0">
                  <a:noFill/>
                </a:ln>
                <a:solidFill>
                  <a:srgbClr val="C000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（目前入库项目2.5万个、总金额757.83亿元，开工实施7144个，开工率93.7%，在全国28个省市自治区中排第5名）</a:t>
            </a:r>
            <a:r>
              <a:rPr lang="zh-CN" altLang="en-US" sz="20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。同时要加强1614.9亿元扶贫项目资产的管理和监督，确保在有效衔接中持续发挥效益。</a:t>
            </a:r>
            <a:endParaRPr lang="zh-CN" altLang="en-US" sz="20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
        <p:nvSpPr>
          <p:cNvPr id="3" name="文本框 2"/>
          <p:cNvSpPr txBox="1"/>
          <p:nvPr/>
        </p:nvSpPr>
        <p:spPr>
          <a:xfrm>
            <a:off x="504000" y="1314415"/>
            <a:ext cx="5614670"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1.强化政策衔接——</a:t>
            </a:r>
            <a:r>
              <a:rPr lang="en-US" sz="20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财政投入方面</a:t>
            </a:r>
            <a:endParaRPr lang="en-US" sz="20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9468000"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关于“两大战略”有效衔接</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61" name="TextBox 21"/>
          <p:cNvSpPr txBox="1"/>
          <p:nvPr/>
        </p:nvSpPr>
        <p:spPr>
          <a:xfrm>
            <a:off x="756285" y="2496820"/>
            <a:ext cx="10979150" cy="272351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660400" algn="just" fontAlgn="auto" hangingPunct="0">
              <a:lnSpc>
                <a:spcPct val="200000"/>
              </a:lnSpc>
              <a:buClr>
                <a:srgbClr val="C00000"/>
              </a:buClr>
              <a:extLst>
                <a:ext uri="{35155182-B16C-46BC-9424-99874614C6A1}">
                  <wpsdc:indentchars xmlns:wpsdc="http://www.wps.cn/officeDocument/2017/drawingmlCustomData" val="200" checksum="717995654"/>
                </a:ext>
              </a:extLst>
            </a:pPr>
            <a:r>
              <a:rPr lang="zh-CN" altLang="en-US" sz="20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加强与金融机构的衔接合作，与工商银行、甘肃银行、兰州银行等金融机构签订了金融服务乡村振兴战略合作协议，拟在“十四五”期间投放</a:t>
            </a:r>
            <a:r>
              <a:rPr lang="zh-CN" altLang="en-US" sz="2000" b="1" spc="600" noProof="0" dirty="0">
                <a:ln w="0">
                  <a:noFill/>
                </a:ln>
                <a:solidFill>
                  <a:srgbClr val="C000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500亿元</a:t>
            </a:r>
            <a:r>
              <a:rPr lang="zh-CN" altLang="en-US" sz="20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贷款。</a:t>
            </a:r>
            <a:endParaRPr lang="zh-CN" altLang="en-US" sz="20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660400" algn="just" fontAlgn="auto" hangingPunct="0">
              <a:lnSpc>
                <a:spcPct val="140000"/>
              </a:lnSpc>
              <a:buClr>
                <a:srgbClr val="C00000"/>
              </a:buClr>
              <a:extLst>
                <a:ext uri="{35155182-B16C-46BC-9424-99874614C6A1}">
                  <wpsdc:indentchars xmlns:wpsdc="http://www.wps.cn/officeDocument/2017/drawingmlCustomData" val="200" checksum="717995654"/>
                </a:ext>
              </a:extLst>
            </a:pPr>
            <a:endParaRPr lang="zh-CN" altLang="en-US" sz="20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
        <p:nvSpPr>
          <p:cNvPr id="2" name="文本框 1"/>
          <p:cNvSpPr txBox="1"/>
          <p:nvPr/>
        </p:nvSpPr>
        <p:spPr>
          <a:xfrm>
            <a:off x="504000" y="1314415"/>
            <a:ext cx="5614670"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1.强化政策衔接——</a:t>
            </a:r>
            <a:r>
              <a:rPr lang="en-US" sz="20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金融信贷方面</a:t>
            </a:r>
            <a:endParaRPr lang="en-US" sz="20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9468000"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关于“两大战略”有效衔接</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61" name="TextBox 21"/>
          <p:cNvSpPr txBox="1"/>
          <p:nvPr/>
        </p:nvSpPr>
        <p:spPr>
          <a:xfrm>
            <a:off x="756285" y="1925955"/>
            <a:ext cx="10979150" cy="424624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660400" algn="just" fontAlgn="auto" hangingPunct="0">
              <a:lnSpc>
                <a:spcPct val="140000"/>
              </a:lnSpc>
              <a:buClr>
                <a:srgbClr val="C00000"/>
              </a:buClr>
              <a:extLst>
                <a:ext uri="{35155182-B16C-46BC-9424-99874614C6A1}">
                  <wpsdc:indentchars xmlns:wpsdc="http://www.wps.cn/officeDocument/2017/drawingmlCustomData" val="200" checksum="717995654"/>
                </a:ext>
              </a:extLst>
            </a:pPr>
            <a:r>
              <a:rPr lang="zh-CN" altLang="en-US" sz="20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日前，银保监会、财政部、中国人民银行、国家乡村振兴局联合印发《关于深入扎实做好过渡期脱贫人口小额信贷工作的通知》，明确要求对符合贷款条件的脱贫群众“应贷尽贷”，重点支持对象是建档立卡脱贫人口，以户为单位发放贷款，边缘易致贫户可参照执行，这既是巩固脱贫攻坚成果，防止返贫的重要举措之一，也是对金融帮扶工作扩面提质的要求。全省已累计发放贷款</a:t>
            </a:r>
            <a:r>
              <a:rPr lang="zh-CN" altLang="en-US" sz="2000" b="1" spc="600" noProof="0" dirty="0">
                <a:ln w="0">
                  <a:noFill/>
                </a:ln>
                <a:solidFill>
                  <a:srgbClr val="C000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146.63万户658.37亿元</a:t>
            </a:r>
            <a:r>
              <a:rPr lang="zh-CN" altLang="en-US" sz="20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，今后重点要严格落实小额信贷各项政策，认真做好贷前调查、贷中审查、贷后管理，及时准确掌握贷款资金流向，持续做好逾期风险管控，构建可持续发展的良性机制，有效防范化解潜在风险隐患。</a:t>
            </a:r>
            <a:endParaRPr lang="zh-CN" altLang="en-US" sz="20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
        <p:nvSpPr>
          <p:cNvPr id="2" name="文本框 1"/>
          <p:cNvSpPr txBox="1"/>
          <p:nvPr/>
        </p:nvSpPr>
        <p:spPr>
          <a:xfrm>
            <a:off x="504000" y="1314415"/>
            <a:ext cx="5614670"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1.强化政策衔接——</a:t>
            </a:r>
            <a:r>
              <a:rPr lang="zh-CN" altLang="en-US" sz="20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小额</a:t>
            </a:r>
            <a:r>
              <a:rPr lang="en-US" sz="20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信贷方面</a:t>
            </a:r>
            <a:endParaRPr lang="en-US" sz="20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9468000"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关于“两大战略”有效衔接</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61" name="TextBox 21"/>
          <p:cNvSpPr txBox="1"/>
          <p:nvPr/>
        </p:nvSpPr>
        <p:spPr>
          <a:xfrm>
            <a:off x="756285" y="1925955"/>
            <a:ext cx="10979150" cy="424624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533400" algn="just" fontAlgn="auto" hangingPunct="0">
              <a:lnSpc>
                <a:spcPct val="150000"/>
              </a:lnSpc>
              <a:buClr>
                <a:srgbClr val="C00000"/>
              </a:buClr>
              <a:extLst>
                <a:ext uri="{35155182-B16C-46BC-9424-99874614C6A1}">
                  <wpsdc:indentchars xmlns:wpsdc="http://www.wps.cn/officeDocument/2017/drawingmlCustomData" val="200" checksum="3189984280"/>
                </a:ext>
              </a:extLst>
            </a:pPr>
            <a:r>
              <a:rPr lang="zh-CN" altLang="en-US"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重点是落实中央和省委省政府关于实现巩固拓展脱贫攻坚成果同乡村振兴有效衔接的一系列政策文件。今年以来，我们落实“四个不摘”要求，在过渡期内保持主要帮扶政策总体稳定的基础上，及早研究起草了有效衔接工作实施意见、2021年度工作要点、支持乡村振兴重点帮扶县的实施方案等一系列政策性文件，明确了有效衔接的任务书、时间表、施工图。跟踪掌握梳理国家部委出台的29项衔接政策，协调督促省直相关部门对应细化完善配套政策27项，涉及教育、医疗、住房、饮水、产业、就业、易地搬迁后续扶持等多个方面，创新出台政策38项，主要包括组织领导、党建引领、乡村建设、产业开发、社会保障、基本医保、金融信贷、东西协作和中央单位定点帮扶、专项监督等，涵盖了巩固拓展脱贫攻坚成果和推进乡村振兴的各个方面，按照政策“进退去留”，持续落实好教育、医疗、住房、饮水等“3+1”民生保障普惠性政策。</a:t>
            </a:r>
            <a:endParaRPr lang="zh-CN" altLang="en-US"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
        <p:nvSpPr>
          <p:cNvPr id="4" name="文本框 3"/>
          <p:cNvSpPr txBox="1"/>
          <p:nvPr/>
        </p:nvSpPr>
        <p:spPr>
          <a:xfrm>
            <a:off x="504000" y="1314415"/>
            <a:ext cx="2918460"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2.强化力量衔接</a:t>
            </a:r>
            <a:endPar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Box 21"/>
          <p:cNvSpPr txBox="1"/>
          <p:nvPr/>
        </p:nvSpPr>
        <p:spPr>
          <a:xfrm>
            <a:off x="696000" y="1440000"/>
            <a:ext cx="10800000" cy="4680000"/>
          </a:xfrm>
          <a:prstGeom prst="rect">
            <a:avLst/>
          </a:prstGeom>
          <a:solidFill>
            <a:srgbClr val="FAEEDC"/>
          </a:solidFill>
          <a:ln w="38100" cmpd="sng">
            <a:solidFill>
              <a:schemeClr val="accent1"/>
            </a:solidFill>
            <a:prstDash val="solid"/>
          </a:ln>
        </p:spPr>
        <p:txBody>
          <a:bodyPr wrap="square" lIns="215900" tIns="179705" rIns="215900" bIns="179705">
            <a:noAutofit/>
          </a:bodyPr>
          <a:p>
            <a:pPr indent="762000" algn="just" fontAlgn="auto" hangingPunct="0">
              <a:lnSpc>
                <a:spcPct val="130000"/>
              </a:lnSpc>
              <a:buClr>
                <a:srgbClr val="C00000"/>
              </a:buClr>
              <a:extLst>
                <a:ext uri="{35155182-B16C-46BC-9424-99874614C6A1}">
                  <wpsdc:indentchars xmlns:wpsdc="http://www.wps.cn/officeDocument/2017/drawingmlCustomData" val="200" checksum="3384519627"/>
                </a:ext>
              </a:extLst>
            </a:pPr>
            <a:r>
              <a:rPr lang="zh-CN" altLang="en-US" sz="24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实施乡村振兴战略，是以习近平同志为核心的党中央从党和国家事业全局出发，着眼于实现“两个一百年”奋斗目标、顺应亿万农民对美好生活的向往，作出的重大决策，是新时代“三农”工作的总抓手。习近平总书记在许多重要会议、重要场合，对“三农”工作发表一系列重要讲话、作出一系列重要指示，为全面推进乡村振兴指明了前进方向。实现巩固拓展脱贫攻坚成果同乡村振兴有效衔接，首要的是把总书记重要论述学深悟透，把思想和行动统一到党中央国务院的决策部署和省委省政府的部署要求上来。</a:t>
            </a:r>
            <a:endParaRPr lang="zh-CN" altLang="en-US" sz="24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9468000"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关于“两大战略”有效衔接</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61" name="TextBox 21"/>
          <p:cNvSpPr txBox="1"/>
          <p:nvPr/>
        </p:nvSpPr>
        <p:spPr>
          <a:xfrm>
            <a:off x="756285" y="2155190"/>
            <a:ext cx="10979150" cy="371284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508000" algn="just" fontAlgn="auto" hangingPunct="0">
              <a:lnSpc>
                <a:spcPct val="150000"/>
              </a:lnSpc>
              <a:buClr>
                <a:srgbClr val="C00000"/>
              </a:buClr>
              <a:extLst>
                <a:ext uri="{35155182-B16C-46BC-9424-99874614C6A1}">
                  <wpsdc:indentchars xmlns:wpsdc="http://www.wps.cn/officeDocument/2017/drawingmlCustomData" val="200" checksum="282533468"/>
                </a:ext>
              </a:extLst>
            </a:pPr>
            <a:r>
              <a:rPr lang="zh-CN" altLang="en-US" sz="2000" b="1" noProof="0" dirty="0">
                <a:ln w="0">
                  <a:noFill/>
                </a:ln>
                <a:solidFill>
                  <a:schemeClr val="accent3"/>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对外用好“三支力量”</a:t>
            </a:r>
            <a:endParaRPr lang="zh-CN" altLang="en-US" sz="2000" b="1" noProof="0" dirty="0">
              <a:ln w="0">
                <a:noFill/>
              </a:ln>
              <a:solidFill>
                <a:schemeClr val="accent3"/>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508000" algn="just" fontAlgn="auto" hangingPunct="0">
              <a:lnSpc>
                <a:spcPct val="150000"/>
              </a:lnSpc>
              <a:buClr>
                <a:srgbClr val="C00000"/>
              </a:buClr>
              <a:extLst>
                <a:ext uri="{35155182-B16C-46BC-9424-99874614C6A1}">
                  <wpsdc:indentchars xmlns:wpsdc="http://www.wps.cn/officeDocument/2017/drawingmlCustomData" val="200" checksum="282533468"/>
                </a:ext>
              </a:extLst>
            </a:pPr>
            <a:r>
              <a:rPr lang="en-US" altLang="zh-CN" sz="20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	</a:t>
            </a:r>
            <a:r>
              <a:rPr lang="zh-CN" altLang="en-US" sz="20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东西部协作</a:t>
            </a:r>
            <a:endParaRPr lang="zh-CN" altLang="en-US" sz="20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508000" algn="just" fontAlgn="auto" hangingPunct="0">
              <a:lnSpc>
                <a:spcPct val="150000"/>
              </a:lnSpc>
              <a:buClr>
                <a:srgbClr val="C00000"/>
              </a:buClr>
              <a:extLst>
                <a:ext uri="{35155182-B16C-46BC-9424-99874614C6A1}">
                  <wpsdc:indentchars xmlns:wpsdc="http://www.wps.cn/officeDocument/2017/drawingmlCustomData" val="200" checksum="282533468"/>
                </a:ext>
              </a:extLst>
            </a:pPr>
            <a:r>
              <a:rPr lang="en-US" altLang="zh-CN" sz="20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	</a:t>
            </a:r>
            <a:r>
              <a:rPr lang="zh-CN" altLang="en-US" sz="20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中央单位定点帮扶</a:t>
            </a:r>
            <a:endParaRPr lang="zh-CN" altLang="en-US" sz="20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508000" algn="just" fontAlgn="auto" hangingPunct="0">
              <a:lnSpc>
                <a:spcPct val="150000"/>
              </a:lnSpc>
              <a:buClr>
                <a:srgbClr val="C00000"/>
              </a:buClr>
              <a:extLst>
                <a:ext uri="{35155182-B16C-46BC-9424-99874614C6A1}">
                  <wpsdc:indentchars xmlns:wpsdc="http://www.wps.cn/officeDocument/2017/drawingmlCustomData" val="200" checksum="282533468"/>
                </a:ext>
              </a:extLst>
            </a:pPr>
            <a:r>
              <a:rPr lang="en-US" altLang="zh-CN" sz="20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	</a:t>
            </a:r>
            <a:r>
              <a:rPr lang="zh-CN" altLang="en-US" sz="20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千企帮千村”“万企兴万村”社会力量帮扶</a:t>
            </a:r>
            <a:endParaRPr lang="zh-CN" altLang="en-US" sz="20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508000" algn="just" fontAlgn="auto" hangingPunct="0">
              <a:lnSpc>
                <a:spcPct val="150000"/>
              </a:lnSpc>
              <a:buClr>
                <a:srgbClr val="C00000"/>
              </a:buClr>
              <a:extLst>
                <a:ext uri="{35155182-B16C-46BC-9424-99874614C6A1}">
                  <wpsdc:indentchars xmlns:wpsdc="http://www.wps.cn/officeDocument/2017/drawingmlCustomData" val="200" checksum="282533468"/>
                </a:ext>
              </a:extLst>
            </a:pPr>
            <a:r>
              <a:rPr lang="zh-CN" altLang="en-US" sz="2000" b="1" noProof="0" dirty="0">
                <a:ln w="0">
                  <a:noFill/>
                </a:ln>
                <a:solidFill>
                  <a:schemeClr val="accent3"/>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对内用好“三支力量”</a:t>
            </a:r>
            <a:endParaRPr lang="zh-CN" altLang="en-US" sz="2000" b="1" noProof="0" dirty="0">
              <a:ln w="0">
                <a:noFill/>
              </a:ln>
              <a:solidFill>
                <a:schemeClr val="accent3"/>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508000" algn="just" fontAlgn="auto" hangingPunct="0">
              <a:lnSpc>
                <a:spcPct val="150000"/>
              </a:lnSpc>
              <a:buClr>
                <a:srgbClr val="C00000"/>
              </a:buClr>
              <a:extLst>
                <a:ext uri="{35155182-B16C-46BC-9424-99874614C6A1}">
                  <wpsdc:indentchars xmlns:wpsdc="http://www.wps.cn/officeDocument/2017/drawingmlCustomData" val="200" checksum="282533468"/>
                </a:ext>
              </a:extLst>
            </a:pPr>
            <a:r>
              <a:rPr lang="en-US" altLang="zh-CN" sz="20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	</a:t>
            </a:r>
            <a:r>
              <a:rPr lang="zh-CN" altLang="en-US" sz="20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驻村干部</a:t>
            </a:r>
            <a:endParaRPr lang="zh-CN" altLang="en-US" sz="20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508000" algn="just" fontAlgn="auto" hangingPunct="0">
              <a:lnSpc>
                <a:spcPct val="150000"/>
              </a:lnSpc>
              <a:buClr>
                <a:srgbClr val="C00000"/>
              </a:buClr>
              <a:extLst>
                <a:ext uri="{35155182-B16C-46BC-9424-99874614C6A1}">
                  <wpsdc:indentchars xmlns:wpsdc="http://www.wps.cn/officeDocument/2017/drawingmlCustomData" val="200" checksum="282533468"/>
                </a:ext>
              </a:extLst>
            </a:pPr>
            <a:r>
              <a:rPr lang="en-US" altLang="zh-CN" sz="20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	</a:t>
            </a:r>
            <a:r>
              <a:rPr lang="zh-CN" altLang="en-US" sz="20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第一书记</a:t>
            </a:r>
            <a:endParaRPr lang="zh-CN" altLang="en-US" sz="20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508000" algn="just" fontAlgn="auto" hangingPunct="0">
              <a:lnSpc>
                <a:spcPct val="150000"/>
              </a:lnSpc>
              <a:buClr>
                <a:srgbClr val="C00000"/>
              </a:buClr>
              <a:extLst>
                <a:ext uri="{35155182-B16C-46BC-9424-99874614C6A1}">
                  <wpsdc:indentchars xmlns:wpsdc="http://www.wps.cn/officeDocument/2017/drawingmlCustomData" val="200" checksum="282533468"/>
                </a:ext>
              </a:extLst>
            </a:pPr>
            <a:r>
              <a:rPr lang="en-US" altLang="zh-CN" sz="20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	</a:t>
            </a:r>
            <a:r>
              <a:rPr lang="zh-CN" altLang="en-US" sz="20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包村干部</a:t>
            </a:r>
            <a:endParaRPr lang="zh-CN" altLang="en-US" sz="2000"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
        <p:nvSpPr>
          <p:cNvPr id="4" name="文本框 3"/>
          <p:cNvSpPr txBox="1"/>
          <p:nvPr/>
        </p:nvSpPr>
        <p:spPr>
          <a:xfrm>
            <a:off x="504000" y="1314415"/>
            <a:ext cx="2918460"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2.强化力量衔接</a:t>
            </a:r>
            <a:endPar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9468000"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关于“两大战略”有效衔接</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61" name="TextBox 21"/>
          <p:cNvSpPr txBox="1"/>
          <p:nvPr/>
        </p:nvSpPr>
        <p:spPr>
          <a:xfrm>
            <a:off x="756285" y="1925955"/>
            <a:ext cx="10979150" cy="424624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609600" algn="just" fontAlgn="auto" hangingPunct="0">
              <a:lnSpc>
                <a:spcPct val="150000"/>
              </a:lnSpc>
              <a:buClr>
                <a:srgbClr val="C00000"/>
              </a:buClr>
              <a:extLst>
                <a:ext uri="{35155182-B16C-46BC-9424-99874614C6A1}">
                  <wpsdc:indentchars xmlns:wpsdc="http://www.wps.cn/officeDocument/2017/drawingmlCustomData" val="200" checksum="1854948509"/>
                </a:ext>
              </a:extLst>
            </a:pPr>
            <a:r>
              <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主要是聚焦机制、工作、力量和责任等关键环节，着力建立健全上下贯通、精准施策、一抓到底的</a:t>
            </a:r>
            <a:r>
              <a:rPr lang="zh-CN" altLang="en-US" sz="2000" b="1" spc="400" noProof="0" dirty="0">
                <a:ln w="0">
                  <a:noFill/>
                </a:ln>
                <a:solidFill>
                  <a:schemeClr val="accent3"/>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有效衔接工作体系</a:t>
            </a:r>
            <a:r>
              <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，把脱贫攻坚中形成的纵向到底、横向到边的</a:t>
            </a:r>
            <a:r>
              <a:rPr lang="zh-CN" altLang="en-US" sz="2000" b="1" spc="400" noProof="0" dirty="0">
                <a:ln w="0">
                  <a:noFill/>
                </a:ln>
                <a:solidFill>
                  <a:schemeClr val="accent3"/>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脱贫责任体系</a:t>
            </a:r>
            <a:r>
              <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，政策完备、措施精准的</a:t>
            </a:r>
            <a:r>
              <a:rPr lang="zh-CN" altLang="en-US" sz="2000" b="1" spc="400" noProof="0" dirty="0">
                <a:ln w="0">
                  <a:noFill/>
                </a:ln>
                <a:solidFill>
                  <a:schemeClr val="accent3"/>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脱贫工作体系</a:t>
            </a:r>
            <a:r>
              <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，四梁八柱、稳定增收的</a:t>
            </a:r>
            <a:r>
              <a:rPr lang="zh-CN" altLang="en-US" sz="2000" b="1" spc="400" noProof="0" dirty="0">
                <a:ln w="0">
                  <a:noFill/>
                </a:ln>
                <a:solidFill>
                  <a:schemeClr val="accent3"/>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带贫益贫体系</a:t>
            </a:r>
            <a:r>
              <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，力度空前、绩效良好的</a:t>
            </a:r>
            <a:r>
              <a:rPr lang="zh-CN" altLang="en-US" sz="2000" b="1" spc="400" noProof="0" dirty="0">
                <a:ln w="0">
                  <a:noFill/>
                </a:ln>
                <a:solidFill>
                  <a:schemeClr val="accent3"/>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资金保障体系</a:t>
            </a:r>
            <a:r>
              <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，东西扶贫协作、社会广泛参与的</a:t>
            </a:r>
            <a:r>
              <a:rPr lang="zh-CN" altLang="en-US" sz="2000" b="1" spc="400" noProof="0" dirty="0">
                <a:ln w="0">
                  <a:noFill/>
                </a:ln>
                <a:solidFill>
                  <a:schemeClr val="accent3"/>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脱贫帮扶体系</a:t>
            </a:r>
            <a:r>
              <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，奖优罚劣、激励担当的</a:t>
            </a:r>
            <a:r>
              <a:rPr lang="zh-CN" altLang="en-US" sz="2000" b="1" spc="400" noProof="0" dirty="0">
                <a:ln w="0">
                  <a:noFill/>
                </a:ln>
                <a:solidFill>
                  <a:schemeClr val="accent3"/>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考核评价体系</a:t>
            </a:r>
            <a:r>
              <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，全面从严、坚强有力的</a:t>
            </a:r>
            <a:r>
              <a:rPr lang="zh-CN" altLang="en-US" sz="2000" b="1" spc="400" noProof="0" dirty="0">
                <a:ln w="0">
                  <a:noFill/>
                </a:ln>
                <a:solidFill>
                  <a:schemeClr val="accent3"/>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组织保障体系</a:t>
            </a:r>
            <a:r>
              <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等行之有效的制度机制有效衔接、有机转换到乡村振兴上来。继续执行“月通报、季分析、半年小结、年终总结”定期调度工作机制，筹备召开了5次领导小组会议、5次调度会议，一个时期明确一个主题，一个阶段突出一个重点，确保工作有力有序推进。</a:t>
            </a:r>
            <a:endParaRPr lang="zh-CN" altLang="en-US" sz="2000" b="1" spc="4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
        <p:nvSpPr>
          <p:cNvPr id="4" name="文本框 3"/>
          <p:cNvSpPr txBox="1"/>
          <p:nvPr/>
        </p:nvSpPr>
        <p:spPr>
          <a:xfrm>
            <a:off x="504000" y="1314415"/>
            <a:ext cx="2918460"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3.强化机制衔接</a:t>
            </a:r>
            <a:endPar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1755"/>
            <a:ext cx="9468000" cy="935990"/>
          </a:xfrm>
        </p:spPr>
        <p:txBody>
          <a:bodyPr lIns="539750">
            <a:noAutofit/>
          </a:bodyPr>
          <a:p>
            <a:pPr algn="just"/>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准确把握巩固拓展脱贫攻坚成果同乡村振兴有效衔接的重点内容</a:t>
            </a:r>
            <a:r>
              <a:rPr lang="en-US" altLang="zh-CN"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关于“两大战略”有效衔接</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61" name="TextBox 21"/>
          <p:cNvSpPr txBox="1"/>
          <p:nvPr/>
        </p:nvSpPr>
        <p:spPr>
          <a:xfrm>
            <a:off x="756285" y="1925955"/>
            <a:ext cx="10979150" cy="424624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660400" algn="just" fontAlgn="auto" hangingPunct="0">
              <a:lnSpc>
                <a:spcPct val="150000"/>
              </a:lnSpc>
              <a:buClr>
                <a:srgbClr val="C00000"/>
              </a:buClr>
              <a:extLst>
                <a:ext uri="{35155182-B16C-46BC-9424-99874614C6A1}">
                  <wpsdc:indentchars xmlns:wpsdc="http://www.wps.cn/officeDocument/2017/drawingmlCustomData" val="200" checksum="717995654"/>
                </a:ext>
              </a:extLst>
            </a:pPr>
            <a:r>
              <a:rPr lang="zh-CN" altLang="en-US" sz="20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坚持问题导向，采取督查和暗访相结合的方式，从省委农村工作领导小组相关专责工作组抽调人员，组建7个督查组和3个暗访组，对13个市州和兰州新区有效衔接工作情况进行两轮督查暗访，倒逼责任、政策和工作落实。8月31日，孙伟副书记、孙雪涛副省长主持召开有效衔接专题调度会议，会上要求组建成立督查暗访组，常态化开展暗访督查检查，不发通知、不打招呼、不听汇报、不用陪同接待、直奔基层、直插现场“四不两直”发现问题，及时反馈，督促整改。</a:t>
            </a:r>
            <a:endParaRPr lang="zh-CN" altLang="en-US" sz="20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
        <p:nvSpPr>
          <p:cNvPr id="4" name="文本框 3"/>
          <p:cNvSpPr txBox="1"/>
          <p:nvPr/>
        </p:nvSpPr>
        <p:spPr>
          <a:xfrm>
            <a:off x="504000" y="1314415"/>
            <a:ext cx="2918460" cy="53403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3.强化机制衔接</a:t>
            </a:r>
            <a:endParaRPr lang="en-US" sz="2400" b="1" spc="6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4710001" y="1370026"/>
            <a:ext cx="2772000" cy="738505"/>
          </a:xfrm>
          <a:prstGeom prst="rect">
            <a:avLst/>
          </a:prstGeom>
        </p:spPr>
        <p:txBody>
          <a:bodyPr wrap="square" lIns="0" tIns="0" rIns="0" bIns="0">
            <a:spAutoFit/>
          </a:bodyPr>
          <a:p>
            <a:pPr algn="ctr" defTabSz="914400">
              <a:defRPr/>
            </a:pPr>
            <a:r>
              <a:rPr lang="zh-CN" altLang="en-US" sz="4800" b="1"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FillTx/>
                <a:latin typeface="方正大标宋简体" panose="02010601030101010101" pitchFamily="65" charset="-122"/>
                <a:ea typeface="方正大标宋简体" panose="02010601030101010101" pitchFamily="65" charset="-122"/>
                <a:cs typeface="字魂105号-简雅黑" panose="00000500000000000000" pitchFamily="2" charset="-122"/>
              </a:rPr>
              <a:t>第三部分</a:t>
            </a:r>
            <a:endParaRPr lang="zh-CN" altLang="en-US" sz="4800" b="1"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FillTx/>
              <a:latin typeface="方正大标宋简体" panose="02010601030101010101" pitchFamily="65" charset="-122"/>
              <a:ea typeface="方正大标宋简体" panose="02010601030101010101" pitchFamily="65" charset="-122"/>
              <a:cs typeface="字魂105号-简雅黑" panose="00000500000000000000" pitchFamily="2" charset="-122"/>
            </a:endParaRPr>
          </a:p>
        </p:txBody>
      </p:sp>
      <p:sp>
        <p:nvSpPr>
          <p:cNvPr id="7" name="标题 6"/>
          <p:cNvSpPr>
            <a:spLocks noGrp="1"/>
          </p:cNvSpPr>
          <p:nvPr>
            <p:ph type="title"/>
          </p:nvPr>
        </p:nvSpPr>
        <p:spPr>
          <a:xfrm>
            <a:off x="1056001" y="2136140"/>
            <a:ext cx="10080000" cy="2585720"/>
          </a:xfrm>
        </p:spPr>
        <p:txBody>
          <a:bodyPr anchor="ctr" anchorCtr="0">
            <a:noAutofit/>
          </a:bodyPr>
          <a:p>
            <a:pPr algn="ctr">
              <a:lnSpc>
                <a:spcPct val="150000"/>
              </a:lnSpc>
            </a:pPr>
            <a:r>
              <a:rPr lang="zh-CN" altLang="en-US" sz="3600"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关于国家后评估和巩固成果考核工作</a:t>
            </a:r>
            <a:endParaRPr lang="zh-CN" altLang="en-US" sz="3600"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69177" y="308914"/>
            <a:ext cx="5453647" cy="658522"/>
          </a:xfrm>
          <a:prstGeom prst="rect">
            <a:avLst/>
          </a:prstGeom>
        </p:spPr>
      </p:pic>
    </p:spTree>
    <p:custDataLst>
      <p:tags r:id="rId2"/>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Box 21"/>
          <p:cNvSpPr txBox="1"/>
          <p:nvPr/>
        </p:nvSpPr>
        <p:spPr>
          <a:xfrm>
            <a:off x="516255" y="2209800"/>
            <a:ext cx="11160125" cy="3178810"/>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914400" algn="just" fontAlgn="auto" hangingPunct="0">
              <a:lnSpc>
                <a:spcPct val="150000"/>
              </a:lnSpc>
              <a:buClr>
                <a:srgbClr val="C00000"/>
              </a:buClr>
              <a:extLst>
                <a:ext uri="{35155182-B16C-46BC-9424-99874614C6A1}">
                  <wpsdc:indentchars xmlns:wpsdc="http://www.wps.cn/officeDocument/2017/drawingmlCustomData" val="200" checksum="56114321"/>
                </a:ext>
              </a:extLst>
            </a:pPr>
            <a:r>
              <a:rPr lang="zh-CN" altLang="en-US" sz="2400" b="1" spc="12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今年5月，国家乡村振兴局在我省西和县、湖北秭归县、广西乐业县、云南兰坪县开展了巩固脱贫成果后评估试点工作。7月底召开了全国2021年考核评估工作会议，介绍了后评估试点情况。</a:t>
            </a:r>
            <a:endParaRPr lang="zh-CN" altLang="en-US" sz="2400" b="1" spc="12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7"/>
          <p:cNvSpPr>
            <a:spLocks noGrp="1"/>
          </p:cNvSpPr>
          <p:nvPr>
            <p:ph type="title"/>
          </p:nvPr>
        </p:nvSpPr>
        <p:spPr>
          <a:xfrm>
            <a:off x="432000" y="270755"/>
            <a:ext cx="9720000" cy="534035"/>
          </a:xfrm>
        </p:spPr>
        <p:txBody>
          <a:bodyPr lIns="539750">
            <a:noAutofit/>
          </a:bodyPr>
          <a:p>
            <a:pPr algn="just"/>
            <a:r>
              <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关于国家后评估和巩固成果考核工作</a:t>
            </a:r>
            <a:endPar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5" name="TextBox 21"/>
          <p:cNvSpPr txBox="1"/>
          <p:nvPr/>
        </p:nvSpPr>
        <p:spPr>
          <a:xfrm>
            <a:off x="516255" y="1407160"/>
            <a:ext cx="11160125" cy="4999990"/>
          </a:xfrm>
          <a:prstGeom prst="rect">
            <a:avLst/>
          </a:prstGeom>
          <a:solidFill>
            <a:srgbClr val="FAEEDC"/>
          </a:solidFill>
          <a:ln w="38100" cmpd="sng">
            <a:solidFill>
              <a:schemeClr val="accent1"/>
            </a:solidFill>
            <a:prstDash val="solid"/>
          </a:ln>
        </p:spPr>
        <p:txBody>
          <a:bodyPr wrap="square" lIns="215900" tIns="179705" rIns="215900" bIns="179705">
            <a:noAutofit/>
          </a:bodyPr>
          <a:p>
            <a:pPr indent="762000" algn="just" fontAlgn="auto" hangingPunct="0">
              <a:lnSpc>
                <a:spcPct val="150000"/>
              </a:lnSpc>
              <a:buClr>
                <a:srgbClr val="C00000"/>
              </a:buClr>
              <a:extLst>
                <a:ext uri="{35155182-B16C-46BC-9424-99874614C6A1}">
                  <wpsdc:indentchars xmlns:wpsdc="http://www.wps.cn/officeDocument/2017/drawingmlCustomData" val="200" checksum="3384519627"/>
                </a:ext>
              </a:extLst>
            </a:pPr>
            <a:r>
              <a:rPr lang="zh-CN" altLang="en-US" sz="24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根据国家《巩固脱贫成果后评估办法》和省上有效衔接考核工作要求，我们对评估的主要内容、关注重点进行了梳理，主要包括</a:t>
            </a:r>
            <a:r>
              <a:rPr lang="zh-CN" altLang="en-US" sz="2400" b="1" spc="600" noProof="0" dirty="0">
                <a:ln w="0">
                  <a:noFill/>
                </a:ln>
                <a:solidFill>
                  <a:srgbClr val="DC2C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责任落实、政策落实、工作落实、巩固成效</a:t>
            </a:r>
            <a:r>
              <a:rPr lang="zh-CN" altLang="en-US" sz="24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四部分。</a:t>
            </a:r>
            <a:endParaRPr lang="zh-CN" altLang="en-US" sz="24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grpSp>
        <p:nvGrpSpPr>
          <p:cNvPr id="64" name="组合 63"/>
          <p:cNvGrpSpPr/>
          <p:nvPr/>
        </p:nvGrpSpPr>
        <p:grpSpPr>
          <a:xfrm>
            <a:off x="2475545" y="3537368"/>
            <a:ext cx="7572380" cy="2808075"/>
            <a:chOff x="3109" y="5391"/>
            <a:chExt cx="11081" cy="4109"/>
          </a:xfrm>
        </p:grpSpPr>
        <p:sp>
          <p:nvSpPr>
            <p:cNvPr id="45" name="文本框 44"/>
            <p:cNvSpPr txBox="1"/>
            <p:nvPr>
              <p:custDataLst>
                <p:tags r:id="rId1"/>
              </p:custDataLst>
            </p:nvPr>
          </p:nvSpPr>
          <p:spPr>
            <a:xfrm>
              <a:off x="12031" y="7197"/>
              <a:ext cx="2159" cy="703"/>
            </a:xfrm>
            <a:prstGeom prst="rect">
              <a:avLst/>
            </a:prstGeom>
            <a:solidFill>
              <a:srgbClr val="B20202"/>
            </a:solidFill>
          </p:spPr>
          <p:txBody>
            <a:bodyPr wrap="square" lIns="71755" tIns="71755" rIns="71755" bIns="71755" rtlCol="0" anchor="ctr" anchorCtr="0">
              <a:noAutofit/>
            </a:bodyPr>
            <a:lstStyle>
              <a:defPPr>
                <a:defRPr lang="zh-CN"/>
              </a:defPPr>
              <a:lvl1pPr algn="r">
                <a:defRPr sz="2400" b="1">
                  <a:solidFill>
                    <a:schemeClr val="bg1"/>
                  </a:solidFill>
                  <a:latin typeface="+mj-lt"/>
                  <a:ea typeface="+mj-ea"/>
                  <a:cs typeface="+mj-cs"/>
                </a:defRPr>
              </a:lvl1pPr>
            </a:lstStyle>
            <a:p>
              <a:pPr lvl="0" algn="r">
                <a:lnSpc>
                  <a:spcPct val="120000"/>
                </a:lnSpc>
                <a:buClrTx/>
                <a:buSzTx/>
                <a:buFontTx/>
              </a:pPr>
              <a:r>
                <a:rPr lang="zh-CN" altLang="en-US" sz="2000"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rPr>
                <a:t>政策落实</a:t>
              </a:r>
              <a:endParaRPr lang="zh-CN" altLang="en-US" sz="2000"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endParaRPr>
            </a:p>
          </p:txBody>
        </p:sp>
        <p:grpSp>
          <p:nvGrpSpPr>
            <p:cNvPr id="47" name="组合 46"/>
            <p:cNvGrpSpPr/>
            <p:nvPr/>
          </p:nvGrpSpPr>
          <p:grpSpPr>
            <a:xfrm>
              <a:off x="3109" y="5391"/>
              <a:ext cx="10024" cy="4109"/>
              <a:chOff x="3403" y="4170"/>
              <a:chExt cx="13031" cy="5330"/>
            </a:xfrm>
          </p:grpSpPr>
          <p:cxnSp>
            <p:nvCxnSpPr>
              <p:cNvPr id="49" name="Straight Connector 25"/>
              <p:cNvCxnSpPr/>
              <p:nvPr>
                <p:custDataLst>
                  <p:tags r:id="rId2"/>
                </p:custDataLst>
              </p:nvPr>
            </p:nvCxnSpPr>
            <p:spPr>
              <a:xfrm flipH="1">
                <a:off x="6549" y="6955"/>
                <a:ext cx="1983" cy="0"/>
              </a:xfrm>
              <a:prstGeom prst="line">
                <a:avLst/>
              </a:prstGeom>
              <a:ln w="254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26"/>
              <p:cNvCxnSpPr/>
              <p:nvPr>
                <p:custDataLst>
                  <p:tags r:id="rId3"/>
                </p:custDataLst>
              </p:nvPr>
            </p:nvCxnSpPr>
            <p:spPr>
              <a:xfrm>
                <a:off x="11040" y="8696"/>
                <a:ext cx="2193" cy="0"/>
              </a:xfrm>
              <a:prstGeom prst="line">
                <a:avLst/>
              </a:prstGeom>
              <a:ln w="25400">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27"/>
              <p:cNvCxnSpPr/>
              <p:nvPr>
                <p:custDataLst>
                  <p:tags r:id="rId4"/>
                </p:custDataLst>
              </p:nvPr>
            </p:nvCxnSpPr>
            <p:spPr>
              <a:xfrm>
                <a:off x="13331" y="7002"/>
                <a:ext cx="1433" cy="0"/>
              </a:xfrm>
              <a:prstGeom prst="line">
                <a:avLst/>
              </a:prstGeom>
              <a:ln w="2540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28"/>
              <p:cNvCxnSpPr/>
              <p:nvPr>
                <p:custDataLst>
                  <p:tags r:id="rId5"/>
                </p:custDataLst>
              </p:nvPr>
            </p:nvCxnSpPr>
            <p:spPr>
              <a:xfrm flipH="1">
                <a:off x="8364" y="4626"/>
                <a:ext cx="2061" cy="0"/>
              </a:xfrm>
              <a:prstGeom prst="line">
                <a:avLst/>
              </a:prstGeom>
              <a:ln w="254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53" name="Freeform 5"/>
              <p:cNvSpPr/>
              <p:nvPr>
                <p:custDataLst>
                  <p:tags r:id="rId6"/>
                </p:custDataLst>
              </p:nvPr>
            </p:nvSpPr>
            <p:spPr bwMode="auto">
              <a:xfrm>
                <a:off x="11132" y="5835"/>
                <a:ext cx="2269" cy="2267"/>
              </a:xfrm>
              <a:custGeom>
                <a:avLst/>
                <a:gdLst>
                  <a:gd name="T0" fmla="*/ 328 w 1143"/>
                  <a:gd name="T1" fmla="*/ 487 h 1143"/>
                  <a:gd name="T2" fmla="*/ 276 w 1143"/>
                  <a:gd name="T3" fmla="*/ 363 h 1143"/>
                  <a:gd name="T4" fmla="*/ 174 w 1143"/>
                  <a:gd name="T5" fmla="*/ 398 h 1143"/>
                  <a:gd name="T6" fmla="*/ 0 w 1143"/>
                  <a:gd name="T7" fmla="*/ 572 h 1143"/>
                  <a:gd name="T8" fmla="*/ 175 w 1143"/>
                  <a:gd name="T9" fmla="*/ 746 h 1143"/>
                  <a:gd name="T10" fmla="*/ 211 w 1143"/>
                  <a:gd name="T11" fmla="*/ 849 h 1143"/>
                  <a:gd name="T12" fmla="*/ 86 w 1143"/>
                  <a:gd name="T13" fmla="*/ 900 h 1143"/>
                  <a:gd name="T14" fmla="*/ 246 w 1143"/>
                  <a:gd name="T15" fmla="*/ 1060 h 1143"/>
                  <a:gd name="T16" fmla="*/ 298 w 1143"/>
                  <a:gd name="T17" fmla="*/ 936 h 1143"/>
                  <a:gd name="T18" fmla="*/ 400 w 1143"/>
                  <a:gd name="T19" fmla="*/ 972 h 1143"/>
                  <a:gd name="T20" fmla="*/ 572 w 1143"/>
                  <a:gd name="T21" fmla="*/ 1143 h 1143"/>
                  <a:gd name="T22" fmla="*/ 1143 w 1143"/>
                  <a:gd name="T23" fmla="*/ 572 h 1143"/>
                  <a:gd name="T24" fmla="*/ 959 w 1143"/>
                  <a:gd name="T25" fmla="*/ 388 h 1143"/>
                  <a:gd name="T26" fmla="*/ 916 w 1143"/>
                  <a:gd name="T27" fmla="*/ 345 h 1143"/>
                  <a:gd name="T28" fmla="*/ 759 w 1143"/>
                  <a:gd name="T29" fmla="*/ 187 h 1143"/>
                  <a:gd name="T30" fmla="*/ 746 w 1143"/>
                  <a:gd name="T31" fmla="*/ 175 h 1143"/>
                  <a:gd name="T32" fmla="*/ 572 w 1143"/>
                  <a:gd name="T33" fmla="*/ 0 h 1143"/>
                  <a:gd name="T34" fmla="*/ 572 w 1143"/>
                  <a:gd name="T35" fmla="*/ 0 h 1143"/>
                  <a:gd name="T36" fmla="*/ 398 w 1143"/>
                  <a:gd name="T37" fmla="*/ 174 h 1143"/>
                  <a:gd name="T38" fmla="*/ 378 w 1143"/>
                  <a:gd name="T39" fmla="*/ 194 h 1143"/>
                  <a:gd name="T40" fmla="*/ 379 w 1143"/>
                  <a:gd name="T41" fmla="*/ 194 h 1143"/>
                  <a:gd name="T42" fmla="*/ 363 w 1143"/>
                  <a:gd name="T43" fmla="*/ 276 h 1143"/>
                  <a:gd name="T44" fmla="*/ 488 w 1143"/>
                  <a:gd name="T45" fmla="*/ 328 h 1143"/>
                  <a:gd name="T46" fmla="*/ 328 w 1143"/>
                  <a:gd name="T47" fmla="*/ 487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3" h="1143">
                    <a:moveTo>
                      <a:pt x="328" y="487"/>
                    </a:moveTo>
                    <a:cubicBezTo>
                      <a:pt x="272" y="446"/>
                      <a:pt x="296" y="413"/>
                      <a:pt x="276" y="363"/>
                    </a:cubicBezTo>
                    <a:cubicBezTo>
                      <a:pt x="266" y="336"/>
                      <a:pt x="236" y="336"/>
                      <a:pt x="174" y="398"/>
                    </a:cubicBezTo>
                    <a:cubicBezTo>
                      <a:pt x="0" y="572"/>
                      <a:pt x="0" y="572"/>
                      <a:pt x="0" y="572"/>
                    </a:cubicBezTo>
                    <a:cubicBezTo>
                      <a:pt x="175" y="746"/>
                      <a:pt x="175" y="746"/>
                      <a:pt x="175" y="746"/>
                    </a:cubicBezTo>
                    <a:cubicBezTo>
                      <a:pt x="238" y="809"/>
                      <a:pt x="237" y="839"/>
                      <a:pt x="211" y="849"/>
                    </a:cubicBezTo>
                    <a:cubicBezTo>
                      <a:pt x="160" y="868"/>
                      <a:pt x="127" y="844"/>
                      <a:pt x="86" y="900"/>
                    </a:cubicBezTo>
                    <a:cubicBezTo>
                      <a:pt x="16" y="997"/>
                      <a:pt x="150" y="1131"/>
                      <a:pt x="246" y="1060"/>
                    </a:cubicBezTo>
                    <a:cubicBezTo>
                      <a:pt x="303" y="1019"/>
                      <a:pt x="279" y="986"/>
                      <a:pt x="298" y="936"/>
                    </a:cubicBezTo>
                    <a:cubicBezTo>
                      <a:pt x="308" y="909"/>
                      <a:pt x="338" y="909"/>
                      <a:pt x="400" y="972"/>
                    </a:cubicBezTo>
                    <a:cubicBezTo>
                      <a:pt x="572" y="1143"/>
                      <a:pt x="572" y="1143"/>
                      <a:pt x="572" y="1143"/>
                    </a:cubicBezTo>
                    <a:cubicBezTo>
                      <a:pt x="1143" y="572"/>
                      <a:pt x="1143" y="572"/>
                      <a:pt x="1143" y="572"/>
                    </a:cubicBezTo>
                    <a:cubicBezTo>
                      <a:pt x="959" y="388"/>
                      <a:pt x="959" y="388"/>
                      <a:pt x="959" y="388"/>
                    </a:cubicBezTo>
                    <a:cubicBezTo>
                      <a:pt x="916" y="345"/>
                      <a:pt x="916" y="345"/>
                      <a:pt x="916" y="345"/>
                    </a:cubicBezTo>
                    <a:cubicBezTo>
                      <a:pt x="759" y="187"/>
                      <a:pt x="759" y="187"/>
                      <a:pt x="759" y="187"/>
                    </a:cubicBezTo>
                    <a:cubicBezTo>
                      <a:pt x="755" y="183"/>
                      <a:pt x="751" y="179"/>
                      <a:pt x="746" y="175"/>
                    </a:cubicBezTo>
                    <a:cubicBezTo>
                      <a:pt x="572" y="0"/>
                      <a:pt x="572" y="0"/>
                      <a:pt x="572" y="0"/>
                    </a:cubicBezTo>
                    <a:cubicBezTo>
                      <a:pt x="572" y="0"/>
                      <a:pt x="572" y="0"/>
                      <a:pt x="572" y="0"/>
                    </a:cubicBezTo>
                    <a:cubicBezTo>
                      <a:pt x="398" y="174"/>
                      <a:pt x="398" y="174"/>
                      <a:pt x="398" y="174"/>
                    </a:cubicBezTo>
                    <a:cubicBezTo>
                      <a:pt x="378" y="194"/>
                      <a:pt x="378" y="194"/>
                      <a:pt x="378" y="194"/>
                    </a:cubicBezTo>
                    <a:cubicBezTo>
                      <a:pt x="379" y="194"/>
                      <a:pt x="379" y="194"/>
                      <a:pt x="379" y="194"/>
                    </a:cubicBezTo>
                    <a:cubicBezTo>
                      <a:pt x="336" y="243"/>
                      <a:pt x="339" y="267"/>
                      <a:pt x="363" y="276"/>
                    </a:cubicBezTo>
                    <a:cubicBezTo>
                      <a:pt x="413" y="295"/>
                      <a:pt x="446" y="272"/>
                      <a:pt x="488" y="328"/>
                    </a:cubicBezTo>
                    <a:cubicBezTo>
                      <a:pt x="559" y="425"/>
                      <a:pt x="425" y="558"/>
                      <a:pt x="328" y="487"/>
                    </a:cubicBezTo>
                    <a:close/>
                  </a:path>
                </a:pathLst>
              </a:custGeom>
              <a:solidFill>
                <a:schemeClr val="accent3"/>
              </a:solidFill>
              <a:ln>
                <a:noFill/>
              </a:ln>
            </p:spPr>
            <p:txBody>
              <a:bodyPr vert="horz" wrap="square" lIns="90000" tIns="46800" rIns="90000" bIns="46800" numCol="1" anchor="t" anchorCtr="0" compatLnSpc="1">
                <a:normAutofit/>
              </a:bodyPr>
              <a:lstStyle/>
              <a:p>
                <a:pPr>
                  <a:lnSpc>
                    <a:spcPct val="120000"/>
                  </a:lnSpc>
                </a:pPr>
                <a:endParaRPr lang="id-ID" sz="1200">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6"/>
              <p:cNvSpPr/>
              <p:nvPr>
                <p:custDataLst>
                  <p:tags r:id="rId7"/>
                </p:custDataLst>
              </p:nvPr>
            </p:nvSpPr>
            <p:spPr bwMode="auto">
              <a:xfrm>
                <a:off x="9702" y="4304"/>
                <a:ext cx="2110" cy="2108"/>
              </a:xfrm>
              <a:custGeom>
                <a:avLst/>
                <a:gdLst>
                  <a:gd name="T0" fmla="*/ 378 w 1062"/>
                  <a:gd name="T1" fmla="*/ 908 h 1062"/>
                  <a:gd name="T2" fmla="*/ 335 w 1062"/>
                  <a:gd name="T3" fmla="*/ 852 h 1062"/>
                  <a:gd name="T4" fmla="*/ 372 w 1062"/>
                  <a:gd name="T5" fmla="*/ 845 h 1062"/>
                  <a:gd name="T6" fmla="*/ 470 w 1062"/>
                  <a:gd name="T7" fmla="*/ 791 h 1062"/>
                  <a:gd name="T8" fmla="*/ 451 w 1062"/>
                  <a:gd name="T9" fmla="*/ 611 h 1062"/>
                  <a:gd name="T10" fmla="*/ 271 w 1062"/>
                  <a:gd name="T11" fmla="*/ 592 h 1062"/>
                  <a:gd name="T12" fmla="*/ 217 w 1062"/>
                  <a:gd name="T13" fmla="*/ 690 h 1062"/>
                  <a:gd name="T14" fmla="*/ 210 w 1062"/>
                  <a:gd name="T15" fmla="*/ 727 h 1062"/>
                  <a:gd name="T16" fmla="*/ 173 w 1062"/>
                  <a:gd name="T17" fmla="*/ 703 h 1062"/>
                  <a:gd name="T18" fmla="*/ 164 w 1062"/>
                  <a:gd name="T19" fmla="*/ 694 h 1062"/>
                  <a:gd name="T20" fmla="*/ 0 w 1062"/>
                  <a:gd name="T21" fmla="*/ 531 h 1062"/>
                  <a:gd name="T22" fmla="*/ 155 w 1062"/>
                  <a:gd name="T23" fmla="*/ 376 h 1062"/>
                  <a:gd name="T24" fmla="*/ 167 w 1062"/>
                  <a:gd name="T25" fmla="*/ 365 h 1062"/>
                  <a:gd name="T26" fmla="*/ 167 w 1062"/>
                  <a:gd name="T27" fmla="*/ 365 h 1062"/>
                  <a:gd name="T28" fmla="*/ 532 w 1062"/>
                  <a:gd name="T29" fmla="*/ 0 h 1062"/>
                  <a:gd name="T30" fmla="*/ 1062 w 1062"/>
                  <a:gd name="T31" fmla="*/ 531 h 1062"/>
                  <a:gd name="T32" fmla="*/ 911 w 1062"/>
                  <a:gd name="T33" fmla="*/ 682 h 1062"/>
                  <a:gd name="T34" fmla="*/ 857 w 1062"/>
                  <a:gd name="T35" fmla="*/ 753 h 1062"/>
                  <a:gd name="T36" fmla="*/ 865 w 1062"/>
                  <a:gd name="T37" fmla="*/ 819 h 1062"/>
                  <a:gd name="T38" fmla="*/ 886 w 1062"/>
                  <a:gd name="T39" fmla="*/ 832 h 1062"/>
                  <a:gd name="T40" fmla="*/ 940 w 1062"/>
                  <a:gd name="T41" fmla="*/ 843 h 1062"/>
                  <a:gd name="T42" fmla="*/ 986 w 1062"/>
                  <a:gd name="T43" fmla="*/ 860 h 1062"/>
                  <a:gd name="T44" fmla="*/ 997 w 1062"/>
                  <a:gd name="T45" fmla="*/ 873 h 1062"/>
                  <a:gd name="T46" fmla="*/ 982 w 1062"/>
                  <a:gd name="T47" fmla="*/ 979 h 1062"/>
                  <a:gd name="T48" fmla="*/ 877 w 1062"/>
                  <a:gd name="T49" fmla="*/ 993 h 1062"/>
                  <a:gd name="T50" fmla="*/ 864 w 1062"/>
                  <a:gd name="T51" fmla="*/ 982 h 1062"/>
                  <a:gd name="T52" fmla="*/ 847 w 1062"/>
                  <a:gd name="T53" fmla="*/ 936 h 1062"/>
                  <a:gd name="T54" fmla="*/ 836 w 1062"/>
                  <a:gd name="T55" fmla="*/ 882 h 1062"/>
                  <a:gd name="T56" fmla="*/ 822 w 1062"/>
                  <a:gd name="T57" fmla="*/ 861 h 1062"/>
                  <a:gd name="T58" fmla="*/ 686 w 1062"/>
                  <a:gd name="T59" fmla="*/ 907 h 1062"/>
                  <a:gd name="T60" fmla="*/ 531 w 1062"/>
                  <a:gd name="T61" fmla="*/ 1062 h 1062"/>
                  <a:gd name="T62" fmla="*/ 378 w 1062"/>
                  <a:gd name="T63" fmla="*/ 908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2" h="1062">
                    <a:moveTo>
                      <a:pt x="378" y="908"/>
                    </a:moveTo>
                    <a:cubicBezTo>
                      <a:pt x="346" y="876"/>
                      <a:pt x="337" y="859"/>
                      <a:pt x="335" y="852"/>
                    </a:cubicBezTo>
                    <a:cubicBezTo>
                      <a:pt x="348" y="848"/>
                      <a:pt x="360" y="847"/>
                      <a:pt x="372" y="845"/>
                    </a:cubicBezTo>
                    <a:cubicBezTo>
                      <a:pt x="402" y="842"/>
                      <a:pt x="436" y="839"/>
                      <a:pt x="470" y="791"/>
                    </a:cubicBezTo>
                    <a:cubicBezTo>
                      <a:pt x="510" y="737"/>
                      <a:pt x="502" y="663"/>
                      <a:pt x="451" y="611"/>
                    </a:cubicBezTo>
                    <a:cubicBezTo>
                      <a:pt x="399" y="560"/>
                      <a:pt x="326" y="552"/>
                      <a:pt x="271" y="592"/>
                    </a:cubicBezTo>
                    <a:cubicBezTo>
                      <a:pt x="223" y="627"/>
                      <a:pt x="220" y="660"/>
                      <a:pt x="217" y="690"/>
                    </a:cubicBezTo>
                    <a:cubicBezTo>
                      <a:pt x="216" y="703"/>
                      <a:pt x="215" y="715"/>
                      <a:pt x="210" y="727"/>
                    </a:cubicBezTo>
                    <a:cubicBezTo>
                      <a:pt x="205" y="726"/>
                      <a:pt x="193" y="720"/>
                      <a:pt x="173" y="703"/>
                    </a:cubicBezTo>
                    <a:cubicBezTo>
                      <a:pt x="164" y="694"/>
                      <a:pt x="164" y="694"/>
                      <a:pt x="164" y="694"/>
                    </a:cubicBezTo>
                    <a:cubicBezTo>
                      <a:pt x="0" y="531"/>
                      <a:pt x="0" y="531"/>
                      <a:pt x="0" y="531"/>
                    </a:cubicBezTo>
                    <a:cubicBezTo>
                      <a:pt x="155" y="376"/>
                      <a:pt x="155" y="376"/>
                      <a:pt x="155" y="376"/>
                    </a:cubicBezTo>
                    <a:cubicBezTo>
                      <a:pt x="159" y="372"/>
                      <a:pt x="163" y="369"/>
                      <a:pt x="167" y="365"/>
                    </a:cubicBezTo>
                    <a:cubicBezTo>
                      <a:pt x="167" y="365"/>
                      <a:pt x="167" y="365"/>
                      <a:pt x="167" y="365"/>
                    </a:cubicBezTo>
                    <a:cubicBezTo>
                      <a:pt x="532" y="0"/>
                      <a:pt x="532" y="0"/>
                      <a:pt x="532" y="0"/>
                    </a:cubicBezTo>
                    <a:cubicBezTo>
                      <a:pt x="1062" y="531"/>
                      <a:pt x="1062" y="531"/>
                      <a:pt x="1062" y="531"/>
                    </a:cubicBezTo>
                    <a:cubicBezTo>
                      <a:pt x="911" y="682"/>
                      <a:pt x="911" y="682"/>
                      <a:pt x="911" y="682"/>
                    </a:cubicBezTo>
                    <a:cubicBezTo>
                      <a:pt x="884" y="710"/>
                      <a:pt x="866" y="733"/>
                      <a:pt x="857" y="753"/>
                    </a:cubicBezTo>
                    <a:cubicBezTo>
                      <a:pt x="842" y="788"/>
                      <a:pt x="855" y="809"/>
                      <a:pt x="865" y="819"/>
                    </a:cubicBezTo>
                    <a:cubicBezTo>
                      <a:pt x="870" y="824"/>
                      <a:pt x="877" y="829"/>
                      <a:pt x="886" y="832"/>
                    </a:cubicBezTo>
                    <a:cubicBezTo>
                      <a:pt x="906" y="840"/>
                      <a:pt x="925" y="841"/>
                      <a:pt x="940" y="843"/>
                    </a:cubicBezTo>
                    <a:cubicBezTo>
                      <a:pt x="960" y="845"/>
                      <a:pt x="972" y="846"/>
                      <a:pt x="986" y="860"/>
                    </a:cubicBezTo>
                    <a:cubicBezTo>
                      <a:pt x="990" y="864"/>
                      <a:pt x="993" y="868"/>
                      <a:pt x="997" y="873"/>
                    </a:cubicBezTo>
                    <a:cubicBezTo>
                      <a:pt x="1025" y="912"/>
                      <a:pt x="1007" y="954"/>
                      <a:pt x="982" y="979"/>
                    </a:cubicBezTo>
                    <a:cubicBezTo>
                      <a:pt x="958" y="1003"/>
                      <a:pt x="916" y="1022"/>
                      <a:pt x="877" y="993"/>
                    </a:cubicBezTo>
                    <a:cubicBezTo>
                      <a:pt x="872" y="990"/>
                      <a:pt x="867" y="986"/>
                      <a:pt x="864" y="982"/>
                    </a:cubicBezTo>
                    <a:cubicBezTo>
                      <a:pt x="850" y="968"/>
                      <a:pt x="849" y="957"/>
                      <a:pt x="847" y="936"/>
                    </a:cubicBezTo>
                    <a:cubicBezTo>
                      <a:pt x="845" y="921"/>
                      <a:pt x="843" y="903"/>
                      <a:pt x="836" y="882"/>
                    </a:cubicBezTo>
                    <a:cubicBezTo>
                      <a:pt x="832" y="874"/>
                      <a:pt x="828" y="866"/>
                      <a:pt x="822" y="861"/>
                    </a:cubicBezTo>
                    <a:cubicBezTo>
                      <a:pt x="777" y="816"/>
                      <a:pt x="708" y="885"/>
                      <a:pt x="686" y="907"/>
                    </a:cubicBezTo>
                    <a:cubicBezTo>
                      <a:pt x="531" y="1062"/>
                      <a:pt x="531" y="1062"/>
                      <a:pt x="531" y="1062"/>
                    </a:cubicBezTo>
                    <a:lnTo>
                      <a:pt x="378" y="908"/>
                    </a:lnTo>
                    <a:close/>
                  </a:path>
                </a:pathLst>
              </a:custGeom>
              <a:solidFill>
                <a:schemeClr val="accent2"/>
              </a:solidFill>
              <a:ln>
                <a:noFill/>
              </a:ln>
            </p:spPr>
            <p:txBody>
              <a:bodyPr vert="horz" wrap="square" lIns="90000" tIns="46800" rIns="90000" bIns="46800" numCol="1" anchor="t" anchorCtr="0" compatLnSpc="1">
                <a:normAutofit/>
              </a:bodyPr>
              <a:lstStyle/>
              <a:p>
                <a:pPr>
                  <a:lnSpc>
                    <a:spcPct val="120000"/>
                  </a:lnSpc>
                </a:pPr>
                <a:endParaRPr lang="id-ID" sz="1200">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7"/>
              <p:cNvSpPr/>
              <p:nvPr>
                <p:custDataLst>
                  <p:tags r:id="rId8"/>
                </p:custDataLst>
              </p:nvPr>
            </p:nvSpPr>
            <p:spPr bwMode="auto">
              <a:xfrm>
                <a:off x="8157" y="5822"/>
                <a:ext cx="2269" cy="2269"/>
              </a:xfrm>
              <a:custGeom>
                <a:avLst/>
                <a:gdLst>
                  <a:gd name="T0" fmla="*/ 814 w 1143"/>
                  <a:gd name="T1" fmla="*/ 656 h 1143"/>
                  <a:gd name="T2" fmla="*/ 866 w 1143"/>
                  <a:gd name="T3" fmla="*/ 781 h 1143"/>
                  <a:gd name="T4" fmla="*/ 969 w 1143"/>
                  <a:gd name="T5" fmla="*/ 745 h 1143"/>
                  <a:gd name="T6" fmla="*/ 1143 w 1143"/>
                  <a:gd name="T7" fmla="*/ 572 h 1143"/>
                  <a:gd name="T8" fmla="*/ 968 w 1143"/>
                  <a:gd name="T9" fmla="*/ 397 h 1143"/>
                  <a:gd name="T10" fmla="*/ 932 w 1143"/>
                  <a:gd name="T11" fmla="*/ 294 h 1143"/>
                  <a:gd name="T12" fmla="*/ 1057 w 1143"/>
                  <a:gd name="T13" fmla="*/ 243 h 1143"/>
                  <a:gd name="T14" fmla="*/ 896 w 1143"/>
                  <a:gd name="T15" fmla="*/ 83 h 1143"/>
                  <a:gd name="T16" fmla="*/ 845 w 1143"/>
                  <a:gd name="T17" fmla="*/ 207 h 1143"/>
                  <a:gd name="T18" fmla="*/ 743 w 1143"/>
                  <a:gd name="T19" fmla="*/ 172 h 1143"/>
                  <a:gd name="T20" fmla="*/ 571 w 1143"/>
                  <a:gd name="T21" fmla="*/ 0 h 1143"/>
                  <a:gd name="T22" fmla="*/ 0 w 1143"/>
                  <a:gd name="T23" fmla="*/ 572 h 1143"/>
                  <a:gd name="T24" fmla="*/ 184 w 1143"/>
                  <a:gd name="T25" fmla="*/ 755 h 1143"/>
                  <a:gd name="T26" fmla="*/ 227 w 1143"/>
                  <a:gd name="T27" fmla="*/ 798 h 1143"/>
                  <a:gd name="T28" fmla="*/ 384 w 1143"/>
                  <a:gd name="T29" fmla="*/ 956 h 1143"/>
                  <a:gd name="T30" fmla="*/ 396 w 1143"/>
                  <a:gd name="T31" fmla="*/ 969 h 1143"/>
                  <a:gd name="T32" fmla="*/ 571 w 1143"/>
                  <a:gd name="T33" fmla="*/ 1143 h 1143"/>
                  <a:gd name="T34" fmla="*/ 571 w 1143"/>
                  <a:gd name="T35" fmla="*/ 1143 h 1143"/>
                  <a:gd name="T36" fmla="*/ 745 w 1143"/>
                  <a:gd name="T37" fmla="*/ 970 h 1143"/>
                  <a:gd name="T38" fmla="*/ 765 w 1143"/>
                  <a:gd name="T39" fmla="*/ 949 h 1143"/>
                  <a:gd name="T40" fmla="*/ 764 w 1143"/>
                  <a:gd name="T41" fmla="*/ 949 h 1143"/>
                  <a:gd name="T42" fmla="*/ 780 w 1143"/>
                  <a:gd name="T43" fmla="*/ 867 h 1143"/>
                  <a:gd name="T44" fmla="*/ 655 w 1143"/>
                  <a:gd name="T45" fmla="*/ 815 h 1143"/>
                  <a:gd name="T46" fmla="*/ 814 w 1143"/>
                  <a:gd name="T47" fmla="*/ 656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3" h="1143">
                    <a:moveTo>
                      <a:pt x="814" y="656"/>
                    </a:moveTo>
                    <a:cubicBezTo>
                      <a:pt x="871" y="697"/>
                      <a:pt x="847" y="730"/>
                      <a:pt x="866" y="781"/>
                    </a:cubicBezTo>
                    <a:cubicBezTo>
                      <a:pt x="877" y="807"/>
                      <a:pt x="907" y="808"/>
                      <a:pt x="969" y="745"/>
                    </a:cubicBezTo>
                    <a:cubicBezTo>
                      <a:pt x="1143" y="572"/>
                      <a:pt x="1143" y="572"/>
                      <a:pt x="1143" y="572"/>
                    </a:cubicBezTo>
                    <a:cubicBezTo>
                      <a:pt x="968" y="397"/>
                      <a:pt x="968" y="397"/>
                      <a:pt x="968" y="397"/>
                    </a:cubicBezTo>
                    <a:cubicBezTo>
                      <a:pt x="905" y="334"/>
                      <a:pt x="905" y="304"/>
                      <a:pt x="932" y="294"/>
                    </a:cubicBezTo>
                    <a:cubicBezTo>
                      <a:pt x="983" y="275"/>
                      <a:pt x="1016" y="300"/>
                      <a:pt x="1057" y="243"/>
                    </a:cubicBezTo>
                    <a:cubicBezTo>
                      <a:pt x="1127" y="147"/>
                      <a:pt x="993" y="12"/>
                      <a:pt x="896" y="83"/>
                    </a:cubicBezTo>
                    <a:cubicBezTo>
                      <a:pt x="840" y="124"/>
                      <a:pt x="864" y="157"/>
                      <a:pt x="845" y="207"/>
                    </a:cubicBezTo>
                    <a:cubicBezTo>
                      <a:pt x="835" y="234"/>
                      <a:pt x="805" y="234"/>
                      <a:pt x="743" y="172"/>
                    </a:cubicBezTo>
                    <a:cubicBezTo>
                      <a:pt x="571" y="0"/>
                      <a:pt x="571" y="0"/>
                      <a:pt x="571" y="0"/>
                    </a:cubicBezTo>
                    <a:cubicBezTo>
                      <a:pt x="0" y="572"/>
                      <a:pt x="0" y="572"/>
                      <a:pt x="0" y="572"/>
                    </a:cubicBezTo>
                    <a:cubicBezTo>
                      <a:pt x="184" y="755"/>
                      <a:pt x="184" y="755"/>
                      <a:pt x="184" y="755"/>
                    </a:cubicBezTo>
                    <a:cubicBezTo>
                      <a:pt x="227" y="798"/>
                      <a:pt x="227" y="798"/>
                      <a:pt x="227" y="798"/>
                    </a:cubicBezTo>
                    <a:cubicBezTo>
                      <a:pt x="384" y="956"/>
                      <a:pt x="384" y="956"/>
                      <a:pt x="384" y="956"/>
                    </a:cubicBezTo>
                    <a:cubicBezTo>
                      <a:pt x="388" y="960"/>
                      <a:pt x="392" y="964"/>
                      <a:pt x="396" y="969"/>
                    </a:cubicBezTo>
                    <a:cubicBezTo>
                      <a:pt x="571" y="1143"/>
                      <a:pt x="571" y="1143"/>
                      <a:pt x="571" y="1143"/>
                    </a:cubicBezTo>
                    <a:cubicBezTo>
                      <a:pt x="571" y="1143"/>
                      <a:pt x="571" y="1143"/>
                      <a:pt x="571" y="1143"/>
                    </a:cubicBezTo>
                    <a:cubicBezTo>
                      <a:pt x="745" y="970"/>
                      <a:pt x="745" y="970"/>
                      <a:pt x="745" y="970"/>
                    </a:cubicBezTo>
                    <a:cubicBezTo>
                      <a:pt x="765" y="949"/>
                      <a:pt x="765" y="949"/>
                      <a:pt x="765" y="949"/>
                    </a:cubicBezTo>
                    <a:cubicBezTo>
                      <a:pt x="764" y="949"/>
                      <a:pt x="764" y="949"/>
                      <a:pt x="764" y="949"/>
                    </a:cubicBezTo>
                    <a:cubicBezTo>
                      <a:pt x="807" y="900"/>
                      <a:pt x="804" y="876"/>
                      <a:pt x="780" y="867"/>
                    </a:cubicBezTo>
                    <a:cubicBezTo>
                      <a:pt x="729" y="848"/>
                      <a:pt x="697" y="872"/>
                      <a:pt x="655" y="815"/>
                    </a:cubicBezTo>
                    <a:cubicBezTo>
                      <a:pt x="584" y="718"/>
                      <a:pt x="717" y="585"/>
                      <a:pt x="814" y="656"/>
                    </a:cubicBezTo>
                    <a:close/>
                  </a:path>
                </a:pathLst>
              </a:custGeom>
              <a:solidFill>
                <a:schemeClr val="accent1"/>
              </a:solidFill>
              <a:ln>
                <a:noFill/>
              </a:ln>
            </p:spPr>
            <p:txBody>
              <a:bodyPr vert="horz" wrap="square" lIns="90000" tIns="46800" rIns="90000" bIns="46800" numCol="1" anchor="t" anchorCtr="0" compatLnSpc="1">
                <a:normAutofit/>
              </a:bodyPr>
              <a:lstStyle/>
              <a:p>
                <a:pPr>
                  <a:lnSpc>
                    <a:spcPct val="120000"/>
                  </a:lnSpc>
                </a:pPr>
                <a:endParaRPr lang="id-ID" sz="1200">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6"/>
              <p:cNvSpPr/>
              <p:nvPr>
                <p:custDataLst>
                  <p:tags r:id="rId9"/>
                </p:custDataLst>
              </p:nvPr>
            </p:nvSpPr>
            <p:spPr bwMode="auto">
              <a:xfrm rot="10800000">
                <a:off x="9702" y="7392"/>
                <a:ext cx="2110" cy="2108"/>
              </a:xfrm>
              <a:custGeom>
                <a:avLst/>
                <a:gdLst>
                  <a:gd name="T0" fmla="*/ 378 w 1062"/>
                  <a:gd name="T1" fmla="*/ 908 h 1062"/>
                  <a:gd name="T2" fmla="*/ 335 w 1062"/>
                  <a:gd name="T3" fmla="*/ 852 h 1062"/>
                  <a:gd name="T4" fmla="*/ 372 w 1062"/>
                  <a:gd name="T5" fmla="*/ 845 h 1062"/>
                  <a:gd name="T6" fmla="*/ 470 w 1062"/>
                  <a:gd name="T7" fmla="*/ 791 h 1062"/>
                  <a:gd name="T8" fmla="*/ 451 w 1062"/>
                  <a:gd name="T9" fmla="*/ 611 h 1062"/>
                  <a:gd name="T10" fmla="*/ 271 w 1062"/>
                  <a:gd name="T11" fmla="*/ 592 h 1062"/>
                  <a:gd name="T12" fmla="*/ 217 w 1062"/>
                  <a:gd name="T13" fmla="*/ 690 h 1062"/>
                  <a:gd name="T14" fmla="*/ 210 w 1062"/>
                  <a:gd name="T15" fmla="*/ 727 h 1062"/>
                  <a:gd name="T16" fmla="*/ 173 w 1062"/>
                  <a:gd name="T17" fmla="*/ 703 h 1062"/>
                  <a:gd name="T18" fmla="*/ 164 w 1062"/>
                  <a:gd name="T19" fmla="*/ 694 h 1062"/>
                  <a:gd name="T20" fmla="*/ 0 w 1062"/>
                  <a:gd name="T21" fmla="*/ 531 h 1062"/>
                  <a:gd name="T22" fmla="*/ 155 w 1062"/>
                  <a:gd name="T23" fmla="*/ 376 h 1062"/>
                  <a:gd name="T24" fmla="*/ 167 w 1062"/>
                  <a:gd name="T25" fmla="*/ 365 h 1062"/>
                  <a:gd name="T26" fmla="*/ 167 w 1062"/>
                  <a:gd name="T27" fmla="*/ 365 h 1062"/>
                  <a:gd name="T28" fmla="*/ 532 w 1062"/>
                  <a:gd name="T29" fmla="*/ 0 h 1062"/>
                  <a:gd name="T30" fmla="*/ 1062 w 1062"/>
                  <a:gd name="T31" fmla="*/ 531 h 1062"/>
                  <a:gd name="T32" fmla="*/ 911 w 1062"/>
                  <a:gd name="T33" fmla="*/ 682 h 1062"/>
                  <a:gd name="T34" fmla="*/ 857 w 1062"/>
                  <a:gd name="T35" fmla="*/ 753 h 1062"/>
                  <a:gd name="T36" fmla="*/ 865 w 1062"/>
                  <a:gd name="T37" fmla="*/ 819 h 1062"/>
                  <a:gd name="T38" fmla="*/ 886 w 1062"/>
                  <a:gd name="T39" fmla="*/ 832 h 1062"/>
                  <a:gd name="T40" fmla="*/ 940 w 1062"/>
                  <a:gd name="T41" fmla="*/ 843 h 1062"/>
                  <a:gd name="T42" fmla="*/ 986 w 1062"/>
                  <a:gd name="T43" fmla="*/ 860 h 1062"/>
                  <a:gd name="T44" fmla="*/ 997 w 1062"/>
                  <a:gd name="T45" fmla="*/ 873 h 1062"/>
                  <a:gd name="T46" fmla="*/ 982 w 1062"/>
                  <a:gd name="T47" fmla="*/ 979 h 1062"/>
                  <a:gd name="T48" fmla="*/ 877 w 1062"/>
                  <a:gd name="T49" fmla="*/ 993 h 1062"/>
                  <a:gd name="T50" fmla="*/ 864 w 1062"/>
                  <a:gd name="T51" fmla="*/ 982 h 1062"/>
                  <a:gd name="T52" fmla="*/ 847 w 1062"/>
                  <a:gd name="T53" fmla="*/ 936 h 1062"/>
                  <a:gd name="T54" fmla="*/ 836 w 1062"/>
                  <a:gd name="T55" fmla="*/ 882 h 1062"/>
                  <a:gd name="T56" fmla="*/ 822 w 1062"/>
                  <a:gd name="T57" fmla="*/ 861 h 1062"/>
                  <a:gd name="T58" fmla="*/ 686 w 1062"/>
                  <a:gd name="T59" fmla="*/ 907 h 1062"/>
                  <a:gd name="T60" fmla="*/ 531 w 1062"/>
                  <a:gd name="T61" fmla="*/ 1062 h 1062"/>
                  <a:gd name="T62" fmla="*/ 378 w 1062"/>
                  <a:gd name="T63" fmla="*/ 908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2" h="1062">
                    <a:moveTo>
                      <a:pt x="378" y="908"/>
                    </a:moveTo>
                    <a:cubicBezTo>
                      <a:pt x="346" y="876"/>
                      <a:pt x="337" y="859"/>
                      <a:pt x="335" y="852"/>
                    </a:cubicBezTo>
                    <a:cubicBezTo>
                      <a:pt x="348" y="848"/>
                      <a:pt x="360" y="847"/>
                      <a:pt x="372" y="845"/>
                    </a:cubicBezTo>
                    <a:cubicBezTo>
                      <a:pt x="402" y="842"/>
                      <a:pt x="436" y="839"/>
                      <a:pt x="470" y="791"/>
                    </a:cubicBezTo>
                    <a:cubicBezTo>
                      <a:pt x="510" y="737"/>
                      <a:pt x="502" y="663"/>
                      <a:pt x="451" y="611"/>
                    </a:cubicBezTo>
                    <a:cubicBezTo>
                      <a:pt x="399" y="560"/>
                      <a:pt x="326" y="552"/>
                      <a:pt x="271" y="592"/>
                    </a:cubicBezTo>
                    <a:cubicBezTo>
                      <a:pt x="223" y="627"/>
                      <a:pt x="220" y="660"/>
                      <a:pt x="217" y="690"/>
                    </a:cubicBezTo>
                    <a:cubicBezTo>
                      <a:pt x="216" y="703"/>
                      <a:pt x="215" y="715"/>
                      <a:pt x="210" y="727"/>
                    </a:cubicBezTo>
                    <a:cubicBezTo>
                      <a:pt x="205" y="726"/>
                      <a:pt x="193" y="720"/>
                      <a:pt x="173" y="703"/>
                    </a:cubicBezTo>
                    <a:cubicBezTo>
                      <a:pt x="164" y="694"/>
                      <a:pt x="164" y="694"/>
                      <a:pt x="164" y="694"/>
                    </a:cubicBezTo>
                    <a:cubicBezTo>
                      <a:pt x="0" y="531"/>
                      <a:pt x="0" y="531"/>
                      <a:pt x="0" y="531"/>
                    </a:cubicBezTo>
                    <a:cubicBezTo>
                      <a:pt x="155" y="376"/>
                      <a:pt x="155" y="376"/>
                      <a:pt x="155" y="376"/>
                    </a:cubicBezTo>
                    <a:cubicBezTo>
                      <a:pt x="159" y="372"/>
                      <a:pt x="163" y="369"/>
                      <a:pt x="167" y="365"/>
                    </a:cubicBezTo>
                    <a:cubicBezTo>
                      <a:pt x="167" y="365"/>
                      <a:pt x="167" y="365"/>
                      <a:pt x="167" y="365"/>
                    </a:cubicBezTo>
                    <a:cubicBezTo>
                      <a:pt x="532" y="0"/>
                      <a:pt x="532" y="0"/>
                      <a:pt x="532" y="0"/>
                    </a:cubicBezTo>
                    <a:cubicBezTo>
                      <a:pt x="1062" y="531"/>
                      <a:pt x="1062" y="531"/>
                      <a:pt x="1062" y="531"/>
                    </a:cubicBezTo>
                    <a:cubicBezTo>
                      <a:pt x="911" y="682"/>
                      <a:pt x="911" y="682"/>
                      <a:pt x="911" y="682"/>
                    </a:cubicBezTo>
                    <a:cubicBezTo>
                      <a:pt x="884" y="710"/>
                      <a:pt x="866" y="733"/>
                      <a:pt x="857" y="753"/>
                    </a:cubicBezTo>
                    <a:cubicBezTo>
                      <a:pt x="842" y="788"/>
                      <a:pt x="855" y="809"/>
                      <a:pt x="865" y="819"/>
                    </a:cubicBezTo>
                    <a:cubicBezTo>
                      <a:pt x="870" y="824"/>
                      <a:pt x="877" y="829"/>
                      <a:pt x="886" y="832"/>
                    </a:cubicBezTo>
                    <a:cubicBezTo>
                      <a:pt x="906" y="840"/>
                      <a:pt x="925" y="841"/>
                      <a:pt x="940" y="843"/>
                    </a:cubicBezTo>
                    <a:cubicBezTo>
                      <a:pt x="960" y="845"/>
                      <a:pt x="972" y="846"/>
                      <a:pt x="986" y="860"/>
                    </a:cubicBezTo>
                    <a:cubicBezTo>
                      <a:pt x="990" y="864"/>
                      <a:pt x="993" y="868"/>
                      <a:pt x="997" y="873"/>
                    </a:cubicBezTo>
                    <a:cubicBezTo>
                      <a:pt x="1025" y="912"/>
                      <a:pt x="1007" y="954"/>
                      <a:pt x="982" y="979"/>
                    </a:cubicBezTo>
                    <a:cubicBezTo>
                      <a:pt x="958" y="1003"/>
                      <a:pt x="916" y="1022"/>
                      <a:pt x="877" y="993"/>
                    </a:cubicBezTo>
                    <a:cubicBezTo>
                      <a:pt x="872" y="990"/>
                      <a:pt x="867" y="986"/>
                      <a:pt x="864" y="982"/>
                    </a:cubicBezTo>
                    <a:cubicBezTo>
                      <a:pt x="850" y="968"/>
                      <a:pt x="849" y="957"/>
                      <a:pt x="847" y="936"/>
                    </a:cubicBezTo>
                    <a:cubicBezTo>
                      <a:pt x="845" y="921"/>
                      <a:pt x="843" y="903"/>
                      <a:pt x="836" y="882"/>
                    </a:cubicBezTo>
                    <a:cubicBezTo>
                      <a:pt x="832" y="874"/>
                      <a:pt x="828" y="866"/>
                      <a:pt x="822" y="861"/>
                    </a:cubicBezTo>
                    <a:cubicBezTo>
                      <a:pt x="777" y="816"/>
                      <a:pt x="708" y="885"/>
                      <a:pt x="686" y="907"/>
                    </a:cubicBezTo>
                    <a:cubicBezTo>
                      <a:pt x="531" y="1062"/>
                      <a:pt x="531" y="1062"/>
                      <a:pt x="531" y="1062"/>
                    </a:cubicBezTo>
                    <a:lnTo>
                      <a:pt x="378" y="908"/>
                    </a:lnTo>
                    <a:close/>
                  </a:path>
                </a:pathLst>
              </a:custGeom>
              <a:solidFill>
                <a:schemeClr val="accent4"/>
              </a:solidFill>
              <a:ln>
                <a:noFill/>
              </a:ln>
            </p:spPr>
            <p:txBody>
              <a:bodyPr vert="horz" wrap="square" lIns="90000" tIns="46800" rIns="90000" bIns="46800" numCol="1" anchor="t" anchorCtr="0" compatLnSpc="1">
                <a:normAutofit/>
              </a:bodyPr>
              <a:lstStyle/>
              <a:p>
                <a:pPr>
                  <a:lnSpc>
                    <a:spcPct val="120000"/>
                  </a:lnSpc>
                </a:pPr>
                <a:endParaRPr lang="id-ID" sz="1200">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9"/>
              <p:cNvSpPr txBox="1">
                <a:spLocks noChangeAspect="1"/>
              </p:cNvSpPr>
              <p:nvPr>
                <p:custDataLst>
                  <p:tags r:id="rId10"/>
                </p:custDataLst>
              </p:nvPr>
            </p:nvSpPr>
            <p:spPr>
              <a:xfrm>
                <a:off x="10313" y="4819"/>
                <a:ext cx="983" cy="983"/>
              </a:xfrm>
              <a:prstGeom prst="rect">
                <a:avLst/>
              </a:prstGeom>
              <a:noFill/>
            </p:spPr>
            <p:txBody>
              <a:bodyPr wrap="square" lIns="90000" tIns="46800" rIns="90000" bIns="46800" rtlCol="0" anchor="ctr" anchorCtr="0">
                <a:normAutofit fontScale="52500"/>
              </a:bodyPr>
              <a:lstStyle/>
              <a:p>
                <a:pPr algn="ctr">
                  <a:lnSpc>
                    <a:spcPct val="130000"/>
                  </a:lnSpc>
                </a:pPr>
                <a:r>
                  <a:rPr 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20"/>
              <p:cNvSpPr txBox="1">
                <a:spLocks noChangeAspect="1"/>
              </p:cNvSpPr>
              <p:nvPr>
                <p:custDataLst>
                  <p:tags r:id="rId11"/>
                </p:custDataLst>
              </p:nvPr>
            </p:nvSpPr>
            <p:spPr>
              <a:xfrm>
                <a:off x="10205" y="8014"/>
                <a:ext cx="983" cy="983"/>
              </a:xfrm>
              <a:prstGeom prst="rect">
                <a:avLst/>
              </a:prstGeom>
              <a:noFill/>
            </p:spPr>
            <p:txBody>
              <a:bodyPr wrap="square" lIns="90000" tIns="46800" rIns="90000" bIns="46800" rtlCol="0" anchor="ctr" anchorCtr="0">
                <a:normAutofit fontScale="52500"/>
              </a:bodyPr>
              <a:lstStyle/>
              <a:p>
                <a:pPr algn="ctr">
                  <a:lnSpc>
                    <a:spcPct val="130000"/>
                  </a:lnSpc>
                </a:pPr>
                <a:r>
                  <a:rPr 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rPr>
                  <a:t>4</a:t>
                </a:r>
                <a:endParaRPr 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21"/>
              <p:cNvSpPr txBox="1">
                <a:spLocks noChangeAspect="1"/>
              </p:cNvSpPr>
              <p:nvPr>
                <p:custDataLst>
                  <p:tags r:id="rId12"/>
                </p:custDataLst>
              </p:nvPr>
            </p:nvSpPr>
            <p:spPr>
              <a:xfrm>
                <a:off x="8752" y="6417"/>
                <a:ext cx="983" cy="983"/>
              </a:xfrm>
              <a:prstGeom prst="rect">
                <a:avLst/>
              </a:prstGeom>
              <a:noFill/>
            </p:spPr>
            <p:txBody>
              <a:bodyPr wrap="square" lIns="90000" tIns="46800" rIns="90000" bIns="46800" rtlCol="0" anchor="ctr" anchorCtr="0">
                <a:normAutofit fontScale="52500"/>
              </a:bodyPr>
              <a:lstStyle/>
              <a:p>
                <a:pPr algn="ctr">
                  <a:lnSpc>
                    <a:spcPct val="130000"/>
                  </a:lnSpc>
                </a:pPr>
                <a:r>
                  <a:rPr 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文本框 59"/>
              <p:cNvSpPr txBox="1"/>
              <p:nvPr>
                <p:custDataLst>
                  <p:tags r:id="rId13"/>
                </p:custDataLst>
              </p:nvPr>
            </p:nvSpPr>
            <p:spPr>
              <a:xfrm>
                <a:off x="11812" y="6513"/>
                <a:ext cx="983" cy="983"/>
              </a:xfrm>
              <a:prstGeom prst="rect">
                <a:avLst/>
              </a:prstGeom>
              <a:noFill/>
            </p:spPr>
            <p:txBody>
              <a:bodyPr wrap="square" lIns="90000" tIns="46800" rIns="90000" bIns="46800" rtlCol="0" anchor="ctr" anchorCtr="0">
                <a:normAutofit fontScale="52500"/>
              </a:bodyPr>
              <a:lstStyle>
                <a:defPPr>
                  <a:defRPr lang="zh-CN"/>
                </a:defPPr>
                <a:lvl1pPr algn="ctr">
                  <a:defRPr sz="4800">
                    <a:solidFill>
                      <a:schemeClr val="bg1"/>
                    </a:solidFill>
                  </a:defRPr>
                </a:lvl1pPr>
              </a:lstStyle>
              <a:p>
                <a:pPr>
                  <a:lnSpc>
                    <a:spcPct val="130000"/>
                  </a:lnSpc>
                </a:pPr>
                <a:r>
                  <a:rPr lang="en-US" altLang="zh-CN" sz="360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en-US" altLang="zh-CN" sz="3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文本框 60"/>
              <p:cNvSpPr txBox="1"/>
              <p:nvPr>
                <p:custDataLst>
                  <p:tags r:id="rId14"/>
                </p:custDataLst>
              </p:nvPr>
            </p:nvSpPr>
            <p:spPr>
              <a:xfrm>
                <a:off x="5350" y="4170"/>
                <a:ext cx="2807" cy="912"/>
              </a:xfrm>
              <a:prstGeom prst="rect">
                <a:avLst/>
              </a:prstGeom>
              <a:solidFill>
                <a:srgbClr val="B20202"/>
              </a:solidFill>
            </p:spPr>
            <p:txBody>
              <a:bodyPr wrap="square" lIns="71755" tIns="71755" rIns="71755" bIns="71755" rtlCol="0" anchor="ctr" anchorCtr="0">
                <a:noAutofit/>
              </a:bodyPr>
              <a:lstStyle>
                <a:defPPr>
                  <a:defRPr lang="zh-CN"/>
                </a:defPPr>
                <a:lvl1pPr algn="r">
                  <a:defRPr sz="2400" b="1">
                    <a:solidFill>
                      <a:schemeClr val="bg1"/>
                    </a:solidFill>
                    <a:latin typeface="+mj-lt"/>
                    <a:ea typeface="+mj-ea"/>
                    <a:cs typeface="+mj-cs"/>
                  </a:defRPr>
                </a:lvl1pPr>
              </a:lstStyle>
              <a:p>
                <a:pPr>
                  <a:lnSpc>
                    <a:spcPct val="120000"/>
                  </a:lnSpc>
                </a:pPr>
                <a:r>
                  <a:rPr lang="zh-CN" altLang="en-US" sz="2000"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rPr>
                  <a:t>责任落实</a:t>
                </a:r>
                <a:endParaRPr lang="zh-CN" altLang="en-US" sz="2000"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endParaRPr>
              </a:p>
            </p:txBody>
          </p:sp>
          <p:sp>
            <p:nvSpPr>
              <p:cNvPr id="62" name="文本框 61"/>
              <p:cNvSpPr txBox="1"/>
              <p:nvPr>
                <p:custDataLst>
                  <p:tags r:id="rId15"/>
                </p:custDataLst>
              </p:nvPr>
            </p:nvSpPr>
            <p:spPr>
              <a:xfrm>
                <a:off x="3403" y="6499"/>
                <a:ext cx="2807" cy="912"/>
              </a:xfrm>
              <a:prstGeom prst="rect">
                <a:avLst/>
              </a:prstGeom>
              <a:solidFill>
                <a:srgbClr val="B20202"/>
              </a:solidFill>
            </p:spPr>
            <p:txBody>
              <a:bodyPr wrap="square" lIns="71755" tIns="71755" rIns="71755" bIns="71755" rtlCol="0" anchor="ctr" anchorCtr="0">
                <a:noAutofit/>
              </a:bodyPr>
              <a:lstStyle>
                <a:defPPr>
                  <a:defRPr lang="zh-CN"/>
                </a:defPPr>
                <a:lvl1pPr algn="r">
                  <a:defRPr sz="2400" b="1">
                    <a:solidFill>
                      <a:schemeClr val="bg1"/>
                    </a:solidFill>
                    <a:latin typeface="+mj-lt"/>
                    <a:ea typeface="+mj-ea"/>
                    <a:cs typeface="+mj-cs"/>
                  </a:defRPr>
                </a:lvl1pPr>
              </a:lstStyle>
              <a:p>
                <a:pPr lvl="0" algn="r">
                  <a:lnSpc>
                    <a:spcPct val="120000"/>
                  </a:lnSpc>
                  <a:buClrTx/>
                  <a:buSzTx/>
                  <a:buFontTx/>
                </a:pPr>
                <a:r>
                  <a:rPr lang="zh-CN" altLang="en-US" sz="2000"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rPr>
                  <a:t>工作落实</a:t>
                </a:r>
                <a:endParaRPr lang="zh-CN" altLang="en-US" sz="2000"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endParaRPr>
              </a:p>
            </p:txBody>
          </p:sp>
          <p:sp>
            <p:nvSpPr>
              <p:cNvPr id="63" name="文本框 62"/>
              <p:cNvSpPr txBox="1"/>
              <p:nvPr>
                <p:custDataLst>
                  <p:tags r:id="rId16"/>
                </p:custDataLst>
              </p:nvPr>
            </p:nvSpPr>
            <p:spPr>
              <a:xfrm>
                <a:off x="13627" y="8240"/>
                <a:ext cx="2807" cy="912"/>
              </a:xfrm>
              <a:prstGeom prst="rect">
                <a:avLst/>
              </a:prstGeom>
              <a:solidFill>
                <a:srgbClr val="B20202"/>
              </a:solidFill>
            </p:spPr>
            <p:txBody>
              <a:bodyPr wrap="square" lIns="71755" tIns="71755" rIns="71755" bIns="71755" rtlCol="0" anchor="ctr" anchorCtr="0">
                <a:noAutofit/>
              </a:bodyPr>
              <a:lstStyle>
                <a:defPPr>
                  <a:defRPr lang="zh-CN"/>
                </a:defPPr>
                <a:lvl1pPr algn="r">
                  <a:defRPr sz="2400" b="1">
                    <a:solidFill>
                      <a:schemeClr val="bg1"/>
                    </a:solidFill>
                    <a:latin typeface="+mj-lt"/>
                    <a:ea typeface="+mj-ea"/>
                    <a:cs typeface="+mj-cs"/>
                  </a:defRPr>
                </a:lvl1pPr>
              </a:lstStyle>
              <a:p>
                <a:pPr lvl="0" algn="r">
                  <a:lnSpc>
                    <a:spcPct val="120000"/>
                  </a:lnSpc>
                  <a:buClrTx/>
                  <a:buSzTx/>
                  <a:buFontTx/>
                </a:pPr>
                <a:r>
                  <a:rPr lang="zh-CN" altLang="en-US" sz="2000"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rPr>
                  <a:t>巩固成效</a:t>
                </a:r>
                <a:endParaRPr lang="zh-CN" altLang="en-US" sz="2000" spc="6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endParaRPr>
              </a:p>
            </p:txBody>
          </p:sp>
        </p:grpSp>
      </p:grpSp>
    </p:spTree>
    <p:custDataLst>
      <p:tags r:id="rId17"/>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7"/>
          <p:cNvSpPr>
            <a:spLocks noGrp="1"/>
          </p:cNvSpPr>
          <p:nvPr>
            <p:ph type="title"/>
          </p:nvPr>
        </p:nvSpPr>
        <p:spPr/>
        <p:txBody>
          <a:bodyPr lIns="539750">
            <a:noAutofit/>
          </a:bodyPr>
          <a:p>
            <a:pPr algn="just"/>
            <a:r>
              <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关于国家后评估和巩固成果考核工作</a:t>
            </a:r>
            <a:endPar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2396490"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一、责任落实</a:t>
            </a:r>
            <a:endPar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grpSp>
        <p:nvGrpSpPr>
          <p:cNvPr id="15" name="组合 14"/>
          <p:cNvGrpSpPr/>
          <p:nvPr/>
        </p:nvGrpSpPr>
        <p:grpSpPr>
          <a:xfrm>
            <a:off x="720089" y="4474845"/>
            <a:ext cx="11016160" cy="805605"/>
            <a:chOff x="1134" y="5029"/>
            <a:chExt cx="17348" cy="1269"/>
          </a:xfrm>
        </p:grpSpPr>
        <p:sp>
          <p:nvSpPr>
            <p:cNvPr id="13" name="矩形 12"/>
            <p:cNvSpPr/>
            <p:nvPr>
              <p:custDataLst>
                <p:tags r:id="rId1"/>
              </p:custDataLst>
            </p:nvPr>
          </p:nvSpPr>
          <p:spPr>
            <a:xfrm>
              <a:off x="4309" y="5038"/>
              <a:ext cx="14173" cy="1251"/>
            </a:xfrm>
            <a:prstGeom prst="rect">
              <a:avLst/>
            </a:prstGeom>
            <a:solidFill>
              <a:srgbClr val="F9E8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marL="0" marR="0" lvl="0" indent="0" algn="ctr" defTabSz="914400" rtl="0" eaLnBrk="1" fontAlgn="auto" latinLnBrk="0" hangingPunct="1">
                <a:lnSpc>
                  <a:spcPct val="120000"/>
                </a:lnSpc>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9"/>
            <p:cNvSpPr/>
            <p:nvPr>
              <p:custDataLst>
                <p:tags r:id="rId2"/>
              </p:custDataLst>
            </p:nvPr>
          </p:nvSpPr>
          <p:spPr>
            <a:xfrm>
              <a:off x="1191" y="5029"/>
              <a:ext cx="5102" cy="1247"/>
            </a:xfrm>
            <a:prstGeom prst="rect">
              <a:avLst/>
            </a:prstGeom>
            <a:solidFill>
              <a:srgbClr val="C204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marL="0" marR="0" lvl="0" indent="0" algn="ctr" defTabSz="913765" rtl="0" eaLnBrk="1" fontAlgn="auto" latinLnBrk="0" hangingPunct="1">
                <a:lnSpc>
                  <a:spcPct val="12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6" name="Isosceles Triangle 12"/>
            <p:cNvSpPr/>
            <p:nvPr>
              <p:custDataLst>
                <p:tags r:id="rId3"/>
              </p:custDataLst>
            </p:nvPr>
          </p:nvSpPr>
          <p:spPr>
            <a:xfrm rot="5400000">
              <a:off x="5896" y="5435"/>
              <a:ext cx="1247" cy="454"/>
            </a:xfrm>
            <a:prstGeom prst="triangle">
              <a:avLst/>
            </a:prstGeom>
            <a:solidFill>
              <a:srgbClr val="C204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p>
              <a:pPr marL="0" marR="0" lvl="0" indent="0" algn="ctr" defTabSz="913765" rtl="0" eaLnBrk="1" fontAlgn="auto" latinLnBrk="0" hangingPunct="1">
                <a:lnSpc>
                  <a:spcPct val="14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custDataLst>
                <p:tags r:id="rId4"/>
              </p:custDataLst>
            </p:nvPr>
          </p:nvSpPr>
          <p:spPr>
            <a:xfrm>
              <a:off x="1134" y="5102"/>
              <a:ext cx="4365" cy="1129"/>
            </a:xfrm>
            <a:prstGeom prst="rect">
              <a:avLst/>
            </a:prstGeom>
            <a:noFill/>
          </p:spPr>
          <p:txBody>
            <a:bodyPr wrap="square" rtlCol="0" anchor="ctr" anchorCtr="1">
              <a:noAutofit/>
            </a:bodyPr>
            <a:p>
              <a:pPr lvl="0" algn="l" defTabSz="0" fontAlgn="base">
                <a:spcBef>
                  <a:spcPts val="0"/>
                </a:spcBef>
                <a:buClrTx/>
                <a:buSzTx/>
                <a:buFontTx/>
              </a:pPr>
              <a:r>
                <a:rPr lang="zh-CN" altLang="en-US" sz="2000" b="1"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LnTx/>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rPr>
                <a:t>2.工作机制建立情况</a:t>
              </a:r>
              <a:endParaRPr lang="zh-CN" altLang="en-US" sz="2000" b="1"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LnTx/>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endParaRPr>
            </a:p>
          </p:txBody>
        </p:sp>
        <p:sp>
          <p:nvSpPr>
            <p:cNvPr id="29" name="文本框 28"/>
            <p:cNvSpPr txBox="1"/>
            <p:nvPr>
              <p:custDataLst>
                <p:tags r:id="rId5"/>
              </p:custDataLst>
            </p:nvPr>
          </p:nvSpPr>
          <p:spPr>
            <a:xfrm>
              <a:off x="6916" y="5046"/>
              <a:ext cx="11508" cy="1252"/>
            </a:xfrm>
            <a:prstGeom prst="rect">
              <a:avLst/>
            </a:prstGeom>
            <a:noFill/>
          </p:spPr>
          <p:txBody>
            <a:bodyPr wrap="square" tIns="36195" bIns="36195" rtlCol="0" anchor="ctr">
              <a:noAutofit/>
            </a:bodyPr>
            <a:p>
              <a:pPr lvl="0" indent="558800" algn="just" hangingPunct="0">
                <a:spcBef>
                  <a:spcPts val="0"/>
                </a:spcBef>
                <a:spcAft>
                  <a:spcPts val="0"/>
                </a:spcAft>
                <a:buClrTx/>
                <a:buSzTx/>
                <a:buFontTx/>
                <a:extLst>
                  <a:ext uri="{35155182-B16C-46BC-9424-99874614C6A1}">
                    <wpsdc:indentchars xmlns:wpsdc="http://www.wps.cn/officeDocument/2017/drawingmlCustomData" val="200" checksum="829764903"/>
                  </a:ext>
                </a:extLst>
              </a:pPr>
              <a:r>
                <a:rPr lang="zh-CN" altLang="en-US" sz="16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主要关注被评估地区是否结合实际制定出台有效衔接相关政策措施，构建长效工作机制情况。</a:t>
              </a:r>
              <a:endParaRPr lang="zh-CN" altLang="en-US" sz="16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p:txBody>
        </p:sp>
      </p:grpSp>
      <p:grpSp>
        <p:nvGrpSpPr>
          <p:cNvPr id="30" name="组合 29"/>
          <p:cNvGrpSpPr/>
          <p:nvPr/>
        </p:nvGrpSpPr>
        <p:grpSpPr>
          <a:xfrm>
            <a:off x="720089" y="5379130"/>
            <a:ext cx="11016160" cy="809939"/>
            <a:chOff x="1134" y="6633"/>
            <a:chExt cx="17348" cy="1275"/>
          </a:xfrm>
        </p:grpSpPr>
        <p:sp>
          <p:nvSpPr>
            <p:cNvPr id="31" name="矩形 30"/>
            <p:cNvSpPr/>
            <p:nvPr>
              <p:custDataLst>
                <p:tags r:id="rId6"/>
              </p:custDataLst>
            </p:nvPr>
          </p:nvSpPr>
          <p:spPr>
            <a:xfrm>
              <a:off x="4309" y="6657"/>
              <a:ext cx="14173" cy="1251"/>
            </a:xfrm>
            <a:prstGeom prst="rect">
              <a:avLst/>
            </a:prstGeom>
            <a:solidFill>
              <a:srgbClr val="F9E8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marL="0" marR="0" lvl="0" indent="0" algn="ctr" defTabSz="914400" rtl="0" eaLnBrk="1" fontAlgn="auto" latinLnBrk="0" hangingPunct="1">
                <a:lnSpc>
                  <a:spcPct val="120000"/>
                </a:lnSpc>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2" name="Rectangle 10"/>
            <p:cNvSpPr/>
            <p:nvPr>
              <p:custDataLst>
                <p:tags r:id="rId7"/>
              </p:custDataLst>
            </p:nvPr>
          </p:nvSpPr>
          <p:spPr>
            <a:xfrm>
              <a:off x="1191" y="6657"/>
              <a:ext cx="5102" cy="1247"/>
            </a:xfrm>
            <a:prstGeom prst="rect">
              <a:avLst/>
            </a:prstGeom>
            <a:solidFill>
              <a:srgbClr val="C204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marL="0" marR="0" lvl="0" indent="0" algn="ctr" defTabSz="913765" rtl="0" eaLnBrk="1" fontAlgn="auto" latinLnBrk="0" hangingPunct="1">
                <a:lnSpc>
                  <a:spcPct val="12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3" name="Isosceles Triangle 11"/>
            <p:cNvSpPr/>
            <p:nvPr>
              <p:custDataLst>
                <p:tags r:id="rId8"/>
              </p:custDataLst>
            </p:nvPr>
          </p:nvSpPr>
          <p:spPr>
            <a:xfrm rot="5400000">
              <a:off x="5896" y="7054"/>
              <a:ext cx="1247" cy="454"/>
            </a:xfrm>
            <a:prstGeom prst="triangle">
              <a:avLst/>
            </a:prstGeom>
            <a:solidFill>
              <a:srgbClr val="C204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p>
              <a:pPr marL="0" marR="0" lvl="0" indent="0" algn="ctr" defTabSz="913765" rtl="0" eaLnBrk="1" fontAlgn="auto" latinLnBrk="0" hangingPunct="1">
                <a:lnSpc>
                  <a:spcPct val="14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文本框 43"/>
            <p:cNvSpPr txBox="1"/>
            <p:nvPr>
              <p:custDataLst>
                <p:tags r:id="rId9"/>
              </p:custDataLst>
            </p:nvPr>
          </p:nvSpPr>
          <p:spPr>
            <a:xfrm>
              <a:off x="1134" y="6716"/>
              <a:ext cx="5216" cy="1129"/>
            </a:xfrm>
            <a:prstGeom prst="rect">
              <a:avLst/>
            </a:prstGeom>
            <a:noFill/>
          </p:spPr>
          <p:txBody>
            <a:bodyPr wrap="square" rtlCol="0" anchor="ctr" anchorCtr="1">
              <a:noAutofit/>
            </a:bodyPr>
            <a:p>
              <a:pPr lvl="0" algn="l" defTabSz="0" fontAlgn="base">
                <a:spcBef>
                  <a:spcPts val="0"/>
                </a:spcBef>
                <a:buClrTx/>
                <a:buSzTx/>
                <a:buFontTx/>
              </a:pPr>
              <a:r>
                <a:rPr lang="zh-CN" altLang="en-US" sz="2000" b="1"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LnTx/>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rPr>
                <a:t>3.驻村帮扶责任落实情况</a:t>
              </a:r>
              <a:endParaRPr lang="zh-CN" altLang="en-US" sz="2000" b="1"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LnTx/>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endParaRPr>
            </a:p>
          </p:txBody>
        </p:sp>
        <p:sp>
          <p:nvSpPr>
            <p:cNvPr id="45" name="文本框 44"/>
            <p:cNvSpPr txBox="1"/>
            <p:nvPr>
              <p:custDataLst>
                <p:tags r:id="rId10"/>
              </p:custDataLst>
            </p:nvPr>
          </p:nvSpPr>
          <p:spPr>
            <a:xfrm>
              <a:off x="6916" y="6633"/>
              <a:ext cx="11508" cy="1252"/>
            </a:xfrm>
            <a:prstGeom prst="rect">
              <a:avLst/>
            </a:prstGeom>
            <a:noFill/>
          </p:spPr>
          <p:txBody>
            <a:bodyPr wrap="square" tIns="36195" bIns="36195" rtlCol="0" anchor="ctr">
              <a:noAutofit/>
            </a:bodyPr>
            <a:p>
              <a:pPr lvl="0" indent="558800" algn="just" hangingPunct="0">
                <a:spcBef>
                  <a:spcPts val="0"/>
                </a:spcBef>
                <a:spcAft>
                  <a:spcPts val="0"/>
                </a:spcAft>
                <a:buClrTx/>
                <a:buSzTx/>
                <a:buFontTx/>
                <a:extLst>
                  <a:ext uri="{35155182-B16C-46BC-9424-99874614C6A1}">
                    <wpsdc:indentchars xmlns:wpsdc="http://www.wps.cn/officeDocument/2017/drawingmlCustomData" val="200" checksum="829764903"/>
                  </a:ext>
                </a:extLst>
              </a:pPr>
              <a:r>
                <a:rPr lang="zh-CN" altLang="en-US" sz="16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主要关注驻村第一书记和工作队轮换进展、帮扶力量的调配情况和新轮换驻村帮扶干部对村情的了解及工作开展情况。</a:t>
              </a:r>
              <a:endParaRPr lang="zh-CN" altLang="en-US" sz="16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p:txBody>
        </p:sp>
      </p:grpSp>
      <p:grpSp>
        <p:nvGrpSpPr>
          <p:cNvPr id="55" name="组合 54"/>
          <p:cNvGrpSpPr/>
          <p:nvPr/>
        </p:nvGrpSpPr>
        <p:grpSpPr>
          <a:xfrm>
            <a:off x="720089" y="3505835"/>
            <a:ext cx="11016160" cy="818515"/>
            <a:chOff x="1134" y="3338"/>
            <a:chExt cx="17348" cy="1289"/>
          </a:xfrm>
        </p:grpSpPr>
        <p:sp>
          <p:nvSpPr>
            <p:cNvPr id="56" name="矩形 55"/>
            <p:cNvSpPr/>
            <p:nvPr>
              <p:custDataLst>
                <p:tags r:id="rId11"/>
              </p:custDataLst>
            </p:nvPr>
          </p:nvSpPr>
          <p:spPr>
            <a:xfrm>
              <a:off x="4309" y="3345"/>
              <a:ext cx="14173" cy="1247"/>
            </a:xfrm>
            <a:prstGeom prst="rect">
              <a:avLst/>
            </a:prstGeom>
            <a:solidFill>
              <a:srgbClr val="F9E8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marL="0" marR="0" lvl="0" indent="0" algn="ctr" defTabSz="914400" rtl="0" eaLnBrk="1" fontAlgn="auto" latinLnBrk="0" hangingPunct="1">
                <a:lnSpc>
                  <a:spcPct val="120000"/>
                </a:lnSpc>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7" name="Rectangle 10"/>
            <p:cNvSpPr/>
            <p:nvPr>
              <p:custDataLst>
                <p:tags r:id="rId12"/>
              </p:custDataLst>
            </p:nvPr>
          </p:nvSpPr>
          <p:spPr>
            <a:xfrm>
              <a:off x="1191" y="3345"/>
              <a:ext cx="5102" cy="1247"/>
            </a:xfrm>
            <a:prstGeom prst="rect">
              <a:avLst/>
            </a:prstGeom>
            <a:solidFill>
              <a:srgbClr val="C204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marL="0" marR="0" lvl="0" indent="0" algn="ctr" defTabSz="913765" rtl="0" eaLnBrk="1" fontAlgn="auto" latinLnBrk="0" hangingPunct="1">
                <a:lnSpc>
                  <a:spcPct val="12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8" name="文本框 57"/>
            <p:cNvSpPr txBox="1"/>
            <p:nvPr>
              <p:custDataLst>
                <p:tags r:id="rId13"/>
              </p:custDataLst>
            </p:nvPr>
          </p:nvSpPr>
          <p:spPr>
            <a:xfrm>
              <a:off x="1134" y="3402"/>
              <a:ext cx="4365" cy="1129"/>
            </a:xfrm>
            <a:prstGeom prst="rect">
              <a:avLst/>
            </a:prstGeom>
            <a:noFill/>
          </p:spPr>
          <p:txBody>
            <a:bodyPr wrap="square" rtlCol="0" anchor="ctr" anchorCtr="1"/>
            <a:p>
              <a:pPr marL="0" marR="0" lvl="0" algn="l" defTabSz="0" rtl="0" eaLnBrk="1" fontAlgn="base" latinLnBrk="0" hangingPunct="1">
                <a:lnSpc>
                  <a:spcPct val="100000"/>
                </a:lnSpc>
                <a:spcBef>
                  <a:spcPts val="0"/>
                </a:spcBef>
                <a:buClrTx/>
                <a:buSzTx/>
                <a:buFontTx/>
                <a:buNone/>
              </a:pPr>
              <a:r>
                <a:rPr kumimoji="0" lang="zh-CN" altLang="en-US" sz="2000" b="1" i="0"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LnTx/>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rPr>
                <a:t>1.主体责任落实情况</a:t>
              </a:r>
              <a:endParaRPr kumimoji="0" lang="zh-CN" altLang="en-US" sz="2000" b="1" i="0" spc="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uLnTx/>
                <a:uFillTx/>
                <a:latin typeface="思源黑体 CN Heavy" panose="020B0A00000000000000" charset="-122"/>
                <a:ea typeface="思源黑体 CN Heavy" panose="020B0A00000000000000" charset="-122"/>
                <a:cs typeface="字魂105号-简雅黑" panose="00000500000000000000" pitchFamily="2" charset="-122"/>
                <a:sym typeface="Arial" panose="020B0604020202020204" pitchFamily="34" charset="0"/>
              </a:endParaRPr>
            </a:p>
          </p:txBody>
        </p:sp>
        <p:sp>
          <p:nvSpPr>
            <p:cNvPr id="59" name="文本框 58"/>
            <p:cNvSpPr txBox="1"/>
            <p:nvPr>
              <p:custDataLst>
                <p:tags r:id="rId14"/>
              </p:custDataLst>
            </p:nvPr>
          </p:nvSpPr>
          <p:spPr>
            <a:xfrm>
              <a:off x="6916" y="3375"/>
              <a:ext cx="11508" cy="1252"/>
            </a:xfrm>
            <a:prstGeom prst="rect">
              <a:avLst/>
            </a:prstGeom>
            <a:noFill/>
          </p:spPr>
          <p:txBody>
            <a:bodyPr wrap="square" tIns="36195" bIns="36195" rtlCol="0" anchor="ctr"/>
            <a:p>
              <a:pPr marL="0" marR="0" lvl="0" indent="558800" algn="just" defTabSz="914400" rtl="0" fontAlgn="auto" hangingPunct="0">
                <a:lnSpc>
                  <a:spcPct val="100000"/>
                </a:lnSpc>
                <a:spcBef>
                  <a:spcPts val="0"/>
                </a:spcBef>
                <a:spcAft>
                  <a:spcPts val="0"/>
                </a:spcAft>
                <a:buSzPct val="100000"/>
                <a:buFontTx/>
                <a:buNone/>
                <a:extLst>
                  <a:ext uri="{35155182-B16C-46BC-9424-99874614C6A1}">
                    <wpsdc:indentchars xmlns:wpsdc="http://www.wps.cn/officeDocument/2017/drawingmlCustomData" val="200" checksum="829764903"/>
                  </a:ext>
                </a:extLst>
              </a:pPr>
              <a:r>
                <a:rPr kumimoji="0" lang="zh-CN" altLang="en-US" sz="1600" b="1" i="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主要关注各级党委政府或领导小组层面是否把巩固拓展脱贫成果的责任，特别是巩固拓展的重点工作亲自抓在手中，是否定期研究、安排部署有效衔接工作。</a:t>
              </a:r>
              <a:endParaRPr kumimoji="0" lang="zh-CN" altLang="en-US" sz="1600" b="1" i="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60" name="Isosceles Triangle 11"/>
            <p:cNvSpPr/>
            <p:nvPr>
              <p:custDataLst>
                <p:tags r:id="rId15"/>
              </p:custDataLst>
            </p:nvPr>
          </p:nvSpPr>
          <p:spPr>
            <a:xfrm rot="5400000">
              <a:off x="5896" y="3734"/>
              <a:ext cx="1247" cy="454"/>
            </a:xfrm>
            <a:prstGeom prst="triangle">
              <a:avLst/>
            </a:prstGeom>
            <a:solidFill>
              <a:srgbClr val="C204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p>
              <a:pPr marL="0" marR="0" lvl="0" indent="0" algn="ctr" defTabSz="913765" rtl="0" eaLnBrk="1" fontAlgn="auto" latinLnBrk="0" hangingPunct="1">
                <a:lnSpc>
                  <a:spcPct val="14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TextBox 21"/>
          <p:cNvSpPr txBox="1"/>
          <p:nvPr/>
        </p:nvSpPr>
        <p:spPr>
          <a:xfrm>
            <a:off x="756285" y="1925955"/>
            <a:ext cx="10979150" cy="144208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508000" algn="just" fontAlgn="auto" hangingPunct="0">
              <a:lnSpc>
                <a:spcPct val="150000"/>
              </a:lnSpc>
              <a:buClr>
                <a:srgbClr val="C00000"/>
              </a:buClr>
              <a:extLst>
                <a:ext uri="{35155182-B16C-46BC-9424-99874614C6A1}">
                  <wpsdc:indentchars xmlns:wpsdc="http://www.wps.cn/officeDocument/2017/drawingmlCustomData" val="200" checksum="610347219"/>
                </a:ext>
              </a:extLst>
            </a:pPr>
            <a:r>
              <a:rPr lang="zh-CN" altLang="en-US" b="1" spc="2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主要是结合过渡期第一年，重心转移、机制转换、机构转型、基层换届、驻村轮换等多期叠加的特点，主要关注党委政府主体责任、行业部门责任、帮扶责任、监管责任等持续压紧压实情况，重点关注衔接过渡过程中，是否出现责任没有完全压实的苗头倾向问题。</a:t>
            </a:r>
            <a:endParaRPr lang="zh-CN" altLang="en-US" b="1" spc="2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6"/>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7"/>
          <p:cNvSpPr>
            <a:spLocks noGrp="1"/>
          </p:cNvSpPr>
          <p:nvPr>
            <p:ph type="title"/>
          </p:nvPr>
        </p:nvSpPr>
        <p:spPr/>
        <p:txBody>
          <a:bodyPr lIns="539750">
            <a:noAutofit/>
          </a:bodyPr>
          <a:p>
            <a:pPr algn="just"/>
            <a:r>
              <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关于国家后评估和巩固成果考核工作</a:t>
            </a:r>
            <a:endPar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5347970"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一、责任落实方面存在的风险点</a:t>
            </a:r>
            <a:endPar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cxnSp>
        <p:nvCxnSpPr>
          <p:cNvPr id="2" name="直接连接符 1"/>
          <p:cNvCxnSpPr/>
          <p:nvPr>
            <p:custDataLst>
              <p:tags r:id="rId1"/>
            </p:custDataLst>
          </p:nvPr>
        </p:nvCxnSpPr>
        <p:spPr>
          <a:xfrm>
            <a:off x="1253051" y="2127665"/>
            <a:ext cx="1" cy="388800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2"/>
            </p:custDataLst>
          </p:nvPr>
        </p:nvCxnSpPr>
        <p:spPr>
          <a:xfrm>
            <a:off x="6328860" y="2163665"/>
            <a:ext cx="1" cy="388800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3"/>
            </p:custDataLst>
          </p:nvPr>
        </p:nvSpPr>
        <p:spPr>
          <a:xfrm>
            <a:off x="1379993" y="2065238"/>
            <a:ext cx="4672557" cy="2261235"/>
          </a:xfrm>
          <a:prstGeom prst="rect">
            <a:avLst/>
          </a:prstGeom>
          <a:noFill/>
        </p:spPr>
        <p:txBody>
          <a:bodyPr wrap="square" tIns="0" rtlCol="0">
            <a:spAutoFit/>
          </a:bodyPr>
          <a:lstStyle/>
          <a:p>
            <a:pPr marL="0" indent="0" algn="just" fontAlgn="auto" hangingPunct="0">
              <a:lnSpc>
                <a:spcPct val="150000"/>
              </a:lnSpc>
              <a:spcBef>
                <a:spcPts val="0"/>
              </a:spcBef>
              <a:spcAft>
                <a:spcPts val="0"/>
              </a:spcAft>
              <a:buSzPct val="100000"/>
            </a:pPr>
            <a:r>
              <a:rPr lang="zh-CN" altLang="en-US" sz="1600" b="1" spc="15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1.在重心转移、机制转换过程中，县委、县政府抓巩固拓展的主体责任没有完全压实，主要表现在部分县农村工作领导小组（扶贫领导小组）层面没有形成牵头抓防贫监测帮扶工作机制，一定程度上将这一防贫关键性制度措施，弱化为乡村振兴部门一家的工作。</a:t>
            </a:r>
            <a:endParaRPr lang="zh-CN" altLang="en-US" sz="1600" b="1" spc="15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10" name="文本框 9"/>
          <p:cNvSpPr txBox="1"/>
          <p:nvPr>
            <p:custDataLst>
              <p:tags r:id="rId4"/>
            </p:custDataLst>
          </p:nvPr>
        </p:nvSpPr>
        <p:spPr>
          <a:xfrm>
            <a:off x="6443887" y="2065238"/>
            <a:ext cx="4672557" cy="1892300"/>
          </a:xfrm>
          <a:prstGeom prst="rect">
            <a:avLst/>
          </a:prstGeom>
          <a:noFill/>
        </p:spPr>
        <p:txBody>
          <a:bodyPr wrap="square" tIns="0" rtlCol="0">
            <a:spAutoFit/>
          </a:bodyPr>
          <a:lstStyle/>
          <a:p>
            <a:pPr lvl="0" algn="just" hangingPunct="0">
              <a:lnSpc>
                <a:spcPct val="150000"/>
              </a:lnSpc>
              <a:spcBef>
                <a:spcPts val="0"/>
              </a:spcBef>
              <a:spcAft>
                <a:spcPts val="0"/>
              </a:spcAft>
              <a:buClrTx/>
              <a:buSzTx/>
              <a:buFontTx/>
            </a:pPr>
            <a:r>
              <a:rPr lang="zh-CN" altLang="en-US" sz="16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2.有的地方还没有将驻村帮扶工作完全转到巩固拓展脱贫成果的新要求上来，仍按照脱贫攻坚期的做法，重点向脱贫村派驻帮扶人员，大中型搬迁安置点帮扶力量相对薄弱。</a:t>
            </a:r>
            <a:endParaRPr lang="zh-CN" altLang="en-US" sz="16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36" name="文本框 35"/>
          <p:cNvSpPr txBox="1"/>
          <p:nvPr>
            <p:custDataLst>
              <p:tags r:id="rId5"/>
            </p:custDataLst>
          </p:nvPr>
        </p:nvSpPr>
        <p:spPr>
          <a:xfrm>
            <a:off x="1379993" y="4392000"/>
            <a:ext cx="4672557" cy="1522730"/>
          </a:xfrm>
          <a:prstGeom prst="rect">
            <a:avLst/>
          </a:prstGeom>
          <a:noFill/>
        </p:spPr>
        <p:txBody>
          <a:bodyPr wrap="square" tIns="0" rtlCol="0">
            <a:spAutoFit/>
          </a:bodyPr>
          <a:lstStyle/>
          <a:p>
            <a:pPr lvl="0" algn="just" hangingPunct="0">
              <a:lnSpc>
                <a:spcPct val="150000"/>
              </a:lnSpc>
              <a:spcBef>
                <a:spcPts val="0"/>
              </a:spcBef>
              <a:spcAft>
                <a:spcPts val="0"/>
              </a:spcAft>
              <a:buClrTx/>
              <a:buSzTx/>
              <a:buFontTx/>
            </a:pPr>
            <a:r>
              <a:rPr lang="zh-CN" altLang="en-US" sz="1600" b="1" spc="25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3.对中央和省市各类巡视、考核、督查反馈问题，</a:t>
            </a:r>
            <a:r>
              <a:rPr lang="zh-CN" altLang="en-US" sz="1600" b="1" spc="25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虽然</a:t>
            </a:r>
            <a:r>
              <a:rPr lang="zh-CN" altLang="en-US" sz="1600" b="1" spc="25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按照整改方案和整改要求落实整改措施，面上整改已经完成，但可能还存在个别点上整改不到位、不彻底的风险。</a:t>
            </a:r>
            <a:endParaRPr lang="zh-CN" altLang="en-US" sz="1600" b="1" spc="25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37" name="文本框 36"/>
          <p:cNvSpPr txBox="1"/>
          <p:nvPr>
            <p:custDataLst>
              <p:tags r:id="rId6"/>
            </p:custDataLst>
          </p:nvPr>
        </p:nvSpPr>
        <p:spPr>
          <a:xfrm>
            <a:off x="6443887" y="4392000"/>
            <a:ext cx="4672557" cy="1753870"/>
          </a:xfrm>
          <a:prstGeom prst="rect">
            <a:avLst/>
          </a:prstGeom>
          <a:noFill/>
        </p:spPr>
        <p:txBody>
          <a:bodyPr wrap="square" tIns="0" rtlCol="0">
            <a:spAutoFit/>
          </a:bodyPr>
          <a:lstStyle/>
          <a:p>
            <a:pPr lvl="0" algn="just" hangingPunct="0">
              <a:lnSpc>
                <a:spcPct val="150000"/>
              </a:lnSpc>
              <a:spcBef>
                <a:spcPts val="0"/>
              </a:spcBef>
              <a:spcAft>
                <a:spcPts val="0"/>
              </a:spcAft>
              <a:buClrTx/>
              <a:buSzTx/>
              <a:buFontTx/>
            </a:pPr>
            <a:r>
              <a:rPr lang="zh-CN" altLang="en-US" sz="16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4.个别驻村干部政策和村情不够熟悉、个别“两类户”未落实帮扶责任人的问题</a:t>
            </a:r>
            <a:r>
              <a:rPr lang="zh-CN" altLang="en-US" sz="14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（有的新到岗队员对相关政策和村情还不够熟悉。某脱贫不稳定户截至督查时未确定帮扶责任人）。</a:t>
            </a:r>
            <a:endParaRPr lang="zh-CN" altLang="en-US" sz="1400"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endParaRPr>
          </a:p>
        </p:txBody>
      </p:sp>
    </p:spTree>
    <p:custDataLst>
      <p:tags r:id="rId7"/>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7"/>
          <p:cNvSpPr>
            <a:spLocks noGrp="1"/>
          </p:cNvSpPr>
          <p:nvPr>
            <p:ph type="title"/>
          </p:nvPr>
        </p:nvSpPr>
        <p:spPr/>
        <p:txBody>
          <a:bodyPr lIns="539750">
            <a:noAutofit/>
          </a:bodyPr>
          <a:p>
            <a:pPr algn="just"/>
            <a:r>
              <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关于国家后评估和巩固成果考核工作</a:t>
            </a:r>
            <a:endPar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2396490"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二、政策落实</a:t>
            </a:r>
            <a:endPar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61" name="TextBox 21"/>
          <p:cNvSpPr txBox="1"/>
          <p:nvPr/>
        </p:nvSpPr>
        <p:spPr>
          <a:xfrm>
            <a:off x="756285" y="1925955"/>
            <a:ext cx="10979150" cy="436181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457200" algn="just" fontAlgn="auto" hangingPunct="0">
              <a:lnSpc>
                <a:spcPct val="150000"/>
              </a:lnSpc>
              <a:buClr>
                <a:srgbClr val="C00000"/>
              </a:buClr>
              <a:extLst>
                <a:ext uri="{35155182-B16C-46BC-9424-99874614C6A1}">
                  <wpsdc:indentchars xmlns:wpsdc="http://www.wps.cn/officeDocument/2017/drawingmlCustomData" val="200" checksum="59296752"/>
                </a:ext>
              </a:extLst>
            </a:pPr>
            <a:r>
              <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主要是过渡期主要政策保持总体稳定情况及政策调整的时效和有效衔接情况。重点关注：政策调整中的急刹车、断崖式调整，特别是是否对政策调整变化的风险压力进行事先分析评估、事后监测应对情况。</a:t>
            </a:r>
            <a:endPar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508000" algn="just" fontAlgn="auto" hangingPunct="0">
              <a:lnSpc>
                <a:spcPct val="150000"/>
              </a:lnSpc>
              <a:buClr>
                <a:srgbClr val="C00000"/>
              </a:buClr>
              <a:extLst>
                <a:ext uri="{35155182-B16C-46BC-9424-99874614C6A1}">
                  <wpsdc:indentchars xmlns:wpsdc="http://www.wps.cn/officeDocument/2017/drawingmlCustomData" val="200" checksum="610347219"/>
                </a:ext>
              </a:extLst>
            </a:pPr>
            <a:r>
              <a:rPr lang="zh-CN" altLang="en-US" b="1" spc="2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1.义务教育方面，主要关注巩固控辍保学成果、落实教育帮扶政策、义务教育薄弱环节改善与能力提升、推进教育资源均等化等情况，重点关注受文化宗教、观念习俗等因素影响个别新出现辍学和复学再次辍学的风险。</a:t>
            </a:r>
            <a:endParaRPr lang="zh-CN" altLang="en-US" b="1" spc="2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508000" algn="just" fontAlgn="auto" hangingPunct="0">
              <a:lnSpc>
                <a:spcPct val="150000"/>
              </a:lnSpc>
              <a:buClr>
                <a:srgbClr val="C00000"/>
              </a:buClr>
              <a:extLst>
                <a:ext uri="{35155182-B16C-46BC-9424-99874614C6A1}">
                  <wpsdc:indentchars xmlns:wpsdc="http://www.wps.cn/officeDocument/2017/drawingmlCustomData" val="200" checksum="610347219"/>
                </a:ext>
              </a:extLst>
            </a:pPr>
            <a:r>
              <a:rPr lang="zh-CN" altLang="en-US" b="1" spc="2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2.基本医疗方面。医疗方面，主要关注脱贫村卫生室运行及乡村两级医疗服务质量提升情况，慢性病签约医生服务质量和群众的满意度情况，乡村卫生室是否存在过期药品情况等。医保方面，主要关注城乡居民基本医疗保险参保资助政策调整后对脱贫户等重点人群参保率的影响及动员参保情况，住院报销政策调整后对监测户和其他脱贫户住院治疗的影响，大病医疗保障政策调整后，重病大病患者自筹负担过重，导致支出骤增对脱贫户基本生活的影响等。</a:t>
            </a:r>
            <a:endParaRPr lang="zh-CN" altLang="en-US" b="1" spc="2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7"/>
          <p:cNvSpPr>
            <a:spLocks noGrp="1"/>
          </p:cNvSpPr>
          <p:nvPr>
            <p:ph type="title"/>
          </p:nvPr>
        </p:nvSpPr>
        <p:spPr/>
        <p:txBody>
          <a:bodyPr lIns="539750">
            <a:noAutofit/>
          </a:bodyPr>
          <a:p>
            <a:pPr algn="just"/>
            <a:r>
              <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关于国家后评估和巩固成果考核工作</a:t>
            </a:r>
            <a:endPar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2396490"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二、政策落实</a:t>
            </a:r>
            <a:endPar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61" name="TextBox 21"/>
          <p:cNvSpPr txBox="1"/>
          <p:nvPr/>
        </p:nvSpPr>
        <p:spPr>
          <a:xfrm>
            <a:off x="756285" y="1925955"/>
            <a:ext cx="10979150" cy="436181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457200" algn="just" fontAlgn="auto" hangingPunct="0">
              <a:lnSpc>
                <a:spcPct val="150000"/>
              </a:lnSpc>
              <a:buClr>
                <a:srgbClr val="C00000"/>
              </a:buClr>
              <a:extLst>
                <a:ext uri="{35155182-B16C-46BC-9424-99874614C6A1}">
                  <wpsdc:indentchars xmlns:wpsdc="http://www.wps.cn/officeDocument/2017/drawingmlCustomData" val="200" checksum="59296752"/>
                </a:ext>
              </a:extLst>
            </a:pPr>
            <a:r>
              <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主要是过渡期主要政策保持总体稳定情况及政策调整的时效和有效衔接情况。重点关注：政策调整中的急刹车、断崖式调整，特别是是否对政策调整变化的风险压力进行事先分析评估、事后监测应对情况。</a:t>
            </a:r>
            <a:endPar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508000" algn="just" fontAlgn="auto" hangingPunct="0">
              <a:lnSpc>
                <a:spcPct val="150000"/>
              </a:lnSpc>
              <a:buClr>
                <a:srgbClr val="C00000"/>
              </a:buClr>
              <a:extLst>
                <a:ext uri="{35155182-B16C-46BC-9424-99874614C6A1}">
                  <wpsdc:indentchars xmlns:wpsdc="http://www.wps.cn/officeDocument/2017/drawingmlCustomData" val="200" checksum="610347219"/>
                </a:ext>
              </a:extLst>
            </a:pPr>
            <a:r>
              <a:rPr lang="zh-CN" altLang="en-US" b="1" spc="2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1.义务教育方面，主要关注巩固控辍保学成果、落实教育帮扶政策、义务教育薄弱环节改善与能力提升、推进教育资源均等化等情况，重点关注受文化宗教、观念习俗等因素影响个别新出现辍学和复学再次辍学的风险。</a:t>
            </a:r>
            <a:endParaRPr lang="zh-CN" altLang="en-US" b="1" spc="2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508000" algn="just" fontAlgn="auto" hangingPunct="0">
              <a:lnSpc>
                <a:spcPct val="150000"/>
              </a:lnSpc>
              <a:buClr>
                <a:srgbClr val="C00000"/>
              </a:buClr>
              <a:extLst>
                <a:ext uri="{35155182-B16C-46BC-9424-99874614C6A1}">
                  <wpsdc:indentchars xmlns:wpsdc="http://www.wps.cn/officeDocument/2017/drawingmlCustomData" val="200" checksum="610347219"/>
                </a:ext>
              </a:extLst>
            </a:pPr>
            <a:r>
              <a:rPr lang="zh-CN" altLang="en-US" b="1" spc="2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2.基本医疗方面。医疗方面，主要关注脱贫村卫生室运行及乡村两级医疗服务质量提升情况，慢性病签约医生服务质量和群众的满意度情况，乡村卫生室是否存在过期药品情况等。医保方面，主要关注城乡居民基本医疗保险参保资助政策调整后对脱贫户等重点人群参保率的影响及动员参保情况，住院报销政策调整后对监测户和其他脱贫户住院治疗的影响，大病医疗保障政策调整后，重病大病患者自筹负担过重，导致支出骤增对脱贫户基本生活的影响等。</a:t>
            </a:r>
            <a:endParaRPr lang="zh-CN" altLang="en-US" b="1" spc="2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317" y="216000"/>
            <a:ext cx="12192635" cy="1066800"/>
          </a:xfrm>
        </p:spPr>
        <p:txBody>
          <a:bodyPr lIns="539750" tIns="71755" rIns="179705" bIns="71755">
            <a:spAutoFit/>
          </a:bodyPr>
          <a:p>
            <a:r>
              <a:rPr lang="zh-CN" altLang="en-US" sz="3000" spc="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深入学习领会习近平总书记关于“三农”工作的重要论述，切实肩负起做好有效衔接工作的政治责任</a:t>
            </a:r>
            <a:endParaRPr lang="zh-CN" altLang="en-US" sz="3000" spc="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grpSp>
        <p:nvGrpSpPr>
          <p:cNvPr id="8" name="组合 7"/>
          <p:cNvGrpSpPr/>
          <p:nvPr/>
        </p:nvGrpSpPr>
        <p:grpSpPr>
          <a:xfrm>
            <a:off x="540000" y="2340000"/>
            <a:ext cx="2232025" cy="3608705"/>
            <a:chOff x="794" y="3332"/>
            <a:chExt cx="3515" cy="5683"/>
          </a:xfrm>
        </p:grpSpPr>
        <p:sp>
          <p:nvSpPr>
            <p:cNvPr id="4" name="流程图: 过程 3"/>
            <p:cNvSpPr/>
            <p:nvPr>
              <p:custDataLst>
                <p:tags r:id="rId1"/>
              </p:custDataLst>
            </p:nvPr>
          </p:nvSpPr>
          <p:spPr>
            <a:xfrm>
              <a:off x="794" y="3346"/>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grpSp>
          <p:nvGrpSpPr>
            <p:cNvPr id="2" name="组合 1"/>
            <p:cNvGrpSpPr/>
            <p:nvPr/>
          </p:nvGrpSpPr>
          <p:grpSpPr>
            <a:xfrm>
              <a:off x="794" y="3332"/>
              <a:ext cx="3515" cy="5569"/>
              <a:chOff x="794" y="3332"/>
              <a:chExt cx="3515" cy="5569"/>
            </a:xfrm>
          </p:grpSpPr>
          <p:sp>
            <p:nvSpPr>
              <p:cNvPr id="6" name="文本框 5"/>
              <p:cNvSpPr txBox="1"/>
              <p:nvPr>
                <p:custDataLst>
                  <p:tags r:id="rId2"/>
                </p:custDataLst>
              </p:nvPr>
            </p:nvSpPr>
            <p:spPr>
              <a:xfrm>
                <a:off x="794" y="3332"/>
                <a:ext cx="3515" cy="850"/>
              </a:xfrm>
              <a:prstGeom prst="rect">
                <a:avLst/>
              </a:prstGeom>
              <a:solidFill>
                <a:schemeClr val="accent3"/>
              </a:solidFill>
              <a:ln>
                <a:solidFill>
                  <a:schemeClr val="accent1"/>
                </a:solidFill>
              </a:ln>
            </p:spPr>
            <p:txBody>
              <a:bodyPr wrap="square" anchor="ctr" anchorCtr="0"/>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algn="ctr"/>
                <a:r>
                  <a:rPr lang="zh-CN" altLang="en-US" sz="28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一</a:t>
                </a:r>
                <a:endParaRPr lang="zh-CN" altLang="en-US" sz="28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14" name="文本框 13"/>
              <p:cNvSpPr txBox="1"/>
              <p:nvPr>
                <p:custDataLst>
                  <p:tags r:id="rId3"/>
                </p:custDataLst>
              </p:nvPr>
            </p:nvSpPr>
            <p:spPr>
              <a:xfrm>
                <a:off x="794" y="4252"/>
                <a:ext cx="3515" cy="4649"/>
              </a:xfrm>
              <a:prstGeom prst="rect">
                <a:avLst/>
              </a:prstGeom>
              <a:noFill/>
            </p:spPr>
            <p:txBody>
              <a:bodyPr wrap="square" lIns="179705" rIns="179705"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marL="0" indent="0" algn="just">
                  <a:lnSpc>
                    <a:spcPct val="150000"/>
                  </a:lnSpc>
                  <a:spcBef>
                    <a:spcPts val="0"/>
                  </a:spcBef>
                  <a:spcAft>
                    <a:spcPts val="0"/>
                  </a:spcAft>
                  <a:buSzPct val="100000"/>
                </a:pPr>
                <a:r>
                  <a:rPr lang="zh-CN" altLang="en-US" sz="2000" b="1" kern="1200" spc="300" noProof="0" dirty="0">
                    <a:ln w="0">
                      <a:noFill/>
                    </a:ln>
                    <a:solidFill>
                      <a:srgbClr val="CC0000"/>
                    </a:solidFill>
                    <a:uLnTx/>
                    <a:uFillTx/>
                    <a:latin typeface="思源黑体 CN Heavy" panose="020B0A00000000000000" charset="-122"/>
                    <a:ea typeface="思源黑体 CN Heavy" panose="020B0A00000000000000" charset="-122"/>
                    <a:sym typeface="Arial" panose="020B0604020202020204" pitchFamily="34" charset="0"/>
                  </a:rPr>
                  <a:t>牢牢把握全面推进乡村振兴的目标方针和总体要求。</a:t>
                </a:r>
                <a:endParaRPr lang="zh-CN" altLang="en-US" sz="2000" b="1" kern="1200" spc="300" noProof="0" dirty="0">
                  <a:ln w="0">
                    <a:noFill/>
                  </a:ln>
                  <a:solidFill>
                    <a:srgbClr val="CC0000"/>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p:txBody>
          </p:sp>
        </p:grpSp>
      </p:grpSp>
      <p:grpSp>
        <p:nvGrpSpPr>
          <p:cNvPr id="9" name="组合 8"/>
          <p:cNvGrpSpPr/>
          <p:nvPr/>
        </p:nvGrpSpPr>
        <p:grpSpPr>
          <a:xfrm>
            <a:off x="2834890" y="2340000"/>
            <a:ext cx="2232025" cy="3608705"/>
            <a:chOff x="4422" y="3332"/>
            <a:chExt cx="3515" cy="5683"/>
          </a:xfrm>
        </p:grpSpPr>
        <p:sp>
          <p:nvSpPr>
            <p:cNvPr id="22" name="流程图: 过程 21"/>
            <p:cNvSpPr/>
            <p:nvPr>
              <p:custDataLst>
                <p:tags r:id="rId4"/>
              </p:custDataLst>
            </p:nvPr>
          </p:nvSpPr>
          <p:spPr>
            <a:xfrm>
              <a:off x="4422" y="3346"/>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grpSp>
          <p:nvGrpSpPr>
            <p:cNvPr id="3" name="组合 2"/>
            <p:cNvGrpSpPr/>
            <p:nvPr/>
          </p:nvGrpSpPr>
          <p:grpSpPr>
            <a:xfrm>
              <a:off x="4422" y="3332"/>
              <a:ext cx="3515" cy="5569"/>
              <a:chOff x="4422" y="3332"/>
              <a:chExt cx="3515" cy="5569"/>
            </a:xfrm>
          </p:grpSpPr>
          <p:sp>
            <p:nvSpPr>
              <p:cNvPr id="24" name="文本框 23"/>
              <p:cNvSpPr txBox="1"/>
              <p:nvPr>
                <p:custDataLst>
                  <p:tags r:id="rId5"/>
                </p:custDataLst>
              </p:nvPr>
            </p:nvSpPr>
            <p:spPr>
              <a:xfrm>
                <a:off x="4422" y="3332"/>
                <a:ext cx="3515" cy="850"/>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sz="28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二</a:t>
                </a:r>
                <a:endParaRPr lang="zh-CN" altLang="en-US" sz="2800" b="1" kern="1200" spc="300" dirty="0">
                  <a:ln w="19050">
                    <a:noFill/>
                  </a:ln>
                  <a:solidFill>
                    <a:schemeClr val="bg1"/>
                  </a:soli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26" name="文本框 25"/>
              <p:cNvSpPr txBox="1"/>
              <p:nvPr>
                <p:custDataLst>
                  <p:tags r:id="rId6"/>
                </p:custDataLst>
              </p:nvPr>
            </p:nvSpPr>
            <p:spPr>
              <a:xfrm>
                <a:off x="4422" y="4252"/>
                <a:ext cx="3515" cy="4649"/>
              </a:xfrm>
              <a:prstGeom prst="rect">
                <a:avLst/>
              </a:prstGeom>
              <a:noFill/>
            </p:spPr>
            <p:txBody>
              <a:bodyPr wrap="square" lIns="179705" rIns="179705"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algn="just">
                  <a:lnSpc>
                    <a:spcPct val="150000"/>
                  </a:lnSpc>
                </a:pPr>
                <a:r>
                  <a:rPr lang="zh-CN" altLang="en-US" sz="2000" b="1" kern="1200" spc="300" noProof="0" dirty="0">
                    <a:ln w="0">
                      <a:noFill/>
                    </a:ln>
                    <a:solidFill>
                      <a:srgbClr val="CC0000"/>
                    </a:solidFill>
                    <a:uFillTx/>
                    <a:latin typeface="思源黑体 CN Heavy" panose="020B0A00000000000000" charset="-122"/>
                    <a:ea typeface="思源黑体 CN Heavy" panose="020B0A00000000000000" charset="-122"/>
                    <a:sym typeface="Arial" panose="020B0604020202020204" pitchFamily="34" charset="0"/>
                  </a:rPr>
                  <a:t>实现巩固拓展脱贫成果同乡村振兴有效衔接是必须圆满完成的政治任务。</a:t>
                </a:r>
                <a:endParaRPr lang="zh-CN" altLang="en-US" sz="2000" b="1" kern="1200" spc="300" noProof="0" dirty="0">
                  <a:ln w="0">
                    <a:noFill/>
                  </a:ln>
                  <a:solidFill>
                    <a:srgbClr val="CC0000"/>
                  </a:solidFill>
                  <a:uFillTx/>
                  <a:latin typeface="思源黑体 CN Heavy" panose="020B0A00000000000000" charset="-122"/>
                  <a:ea typeface="思源黑体 CN Heavy" panose="020B0A00000000000000" charset="-122"/>
                  <a:sym typeface="Arial" panose="020B0604020202020204" pitchFamily="34" charset="0"/>
                </a:endParaRPr>
              </a:p>
            </p:txBody>
          </p:sp>
        </p:grpSp>
      </p:grpSp>
      <p:grpSp>
        <p:nvGrpSpPr>
          <p:cNvPr id="10" name="组合 9"/>
          <p:cNvGrpSpPr/>
          <p:nvPr/>
        </p:nvGrpSpPr>
        <p:grpSpPr>
          <a:xfrm>
            <a:off x="5129780" y="2340000"/>
            <a:ext cx="2232025" cy="3608705"/>
            <a:chOff x="8050" y="3332"/>
            <a:chExt cx="3515" cy="5683"/>
          </a:xfrm>
        </p:grpSpPr>
        <p:sp>
          <p:nvSpPr>
            <p:cNvPr id="27" name="流程图: 过程 26"/>
            <p:cNvSpPr/>
            <p:nvPr>
              <p:custDataLst>
                <p:tags r:id="rId7"/>
              </p:custDataLst>
            </p:nvPr>
          </p:nvSpPr>
          <p:spPr>
            <a:xfrm>
              <a:off x="8050" y="3346"/>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sp>
          <p:nvSpPr>
            <p:cNvPr id="29" name="文本框 28"/>
            <p:cNvSpPr txBox="1"/>
            <p:nvPr>
              <p:custDataLst>
                <p:tags r:id="rId8"/>
              </p:custDataLst>
            </p:nvPr>
          </p:nvSpPr>
          <p:spPr>
            <a:xfrm>
              <a:off x="8050" y="3332"/>
              <a:ext cx="3515" cy="850"/>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sz="28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三</a:t>
              </a:r>
              <a:endParaRPr lang="zh-CN" altLang="en-US" sz="2800" b="1" kern="1200" spc="300" dirty="0">
                <a:ln w="19050">
                  <a:noFill/>
                </a:ln>
                <a:solidFill>
                  <a:schemeClr val="bg1"/>
                </a:soli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30" name="文本框 29"/>
            <p:cNvSpPr txBox="1"/>
            <p:nvPr>
              <p:custDataLst>
                <p:tags r:id="rId9"/>
              </p:custDataLst>
            </p:nvPr>
          </p:nvSpPr>
          <p:spPr>
            <a:xfrm>
              <a:off x="8050" y="4252"/>
              <a:ext cx="3515" cy="3855"/>
            </a:xfrm>
            <a:prstGeom prst="rect">
              <a:avLst/>
            </a:prstGeom>
            <a:noFill/>
          </p:spPr>
          <p:txBody>
            <a:bodyPr wrap="square" lIns="179705" rIns="179705"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algn="just">
                <a:lnSpc>
                  <a:spcPct val="150000"/>
                </a:lnSpc>
              </a:pPr>
              <a:r>
                <a:rPr lang="zh-CN" altLang="en-US" sz="2000" b="1" kern="1200" spc="300" noProof="0" dirty="0">
                  <a:ln w="0">
                    <a:noFill/>
                  </a:ln>
                  <a:solidFill>
                    <a:srgbClr val="CC0000"/>
                  </a:solidFill>
                  <a:uFillTx/>
                  <a:latin typeface="思源黑体 CN Heavy" panose="020B0A00000000000000" charset="-122"/>
                  <a:ea typeface="思源黑体 CN Heavy" panose="020B0A00000000000000" charset="-122"/>
                  <a:sym typeface="Arial" panose="020B0604020202020204" pitchFamily="34" charset="0"/>
                </a:rPr>
                <a:t>巩固拓展脱贫成果、防止返贫致贫，需要做好有效衔接。</a:t>
              </a:r>
              <a:endParaRPr lang="zh-CN" altLang="en-US" sz="2000" b="1" kern="1200" spc="300" noProof="0" dirty="0">
                <a:ln w="0">
                  <a:noFill/>
                </a:ln>
                <a:solidFill>
                  <a:srgbClr val="CC0000"/>
                </a:solidFill>
                <a:uFillTx/>
                <a:latin typeface="思源黑体 CN Heavy" panose="020B0A00000000000000" charset="-122"/>
                <a:ea typeface="思源黑体 CN Heavy" panose="020B0A00000000000000" charset="-122"/>
                <a:sym typeface="Arial" panose="020B0604020202020204" pitchFamily="34" charset="0"/>
              </a:endParaRPr>
            </a:p>
          </p:txBody>
        </p:sp>
      </p:grpSp>
      <p:grpSp>
        <p:nvGrpSpPr>
          <p:cNvPr id="11" name="组合 10"/>
          <p:cNvGrpSpPr/>
          <p:nvPr/>
        </p:nvGrpSpPr>
        <p:grpSpPr>
          <a:xfrm>
            <a:off x="7424670" y="2340000"/>
            <a:ext cx="2232025" cy="3608705"/>
            <a:chOff x="11679" y="3332"/>
            <a:chExt cx="3515" cy="5683"/>
          </a:xfrm>
        </p:grpSpPr>
        <p:sp>
          <p:nvSpPr>
            <p:cNvPr id="31" name="流程图: 过程 30"/>
            <p:cNvSpPr/>
            <p:nvPr>
              <p:custDataLst>
                <p:tags r:id="rId10"/>
              </p:custDataLst>
            </p:nvPr>
          </p:nvSpPr>
          <p:spPr>
            <a:xfrm>
              <a:off x="11679" y="3346"/>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schemeClr val="bg1"/>
                </a:solidFill>
                <a:effectLst/>
                <a:uLnTx/>
                <a:uFillTx/>
              </a:endParaRPr>
            </a:p>
          </p:txBody>
        </p:sp>
        <p:sp>
          <p:nvSpPr>
            <p:cNvPr id="32" name="文本框 31"/>
            <p:cNvSpPr txBox="1"/>
            <p:nvPr>
              <p:custDataLst>
                <p:tags r:id="rId11"/>
              </p:custDataLst>
            </p:nvPr>
          </p:nvSpPr>
          <p:spPr>
            <a:xfrm>
              <a:off x="11679" y="3332"/>
              <a:ext cx="3515" cy="850"/>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sz="28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四</a:t>
              </a:r>
              <a:endParaRPr lang="zh-CN" altLang="en-US" sz="2800" b="1" kern="1200" spc="300" dirty="0">
                <a:ln w="19050">
                  <a:noFill/>
                </a:ln>
                <a:solidFill>
                  <a:schemeClr val="bg1"/>
                </a:soli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33" name="文本框 32"/>
            <p:cNvSpPr txBox="1"/>
            <p:nvPr>
              <p:custDataLst>
                <p:tags r:id="rId12"/>
              </p:custDataLst>
            </p:nvPr>
          </p:nvSpPr>
          <p:spPr>
            <a:xfrm>
              <a:off x="11679" y="4252"/>
              <a:ext cx="3515" cy="4649"/>
            </a:xfrm>
            <a:prstGeom prst="rect">
              <a:avLst/>
            </a:prstGeom>
            <a:noFill/>
          </p:spPr>
          <p:txBody>
            <a:bodyPr wrap="square" lIns="179705" rIns="179705"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algn="just">
                <a:lnSpc>
                  <a:spcPct val="150000"/>
                </a:lnSpc>
              </a:pPr>
              <a:r>
                <a:rPr lang="zh-CN" altLang="en-US" sz="2000" b="1" kern="1200" spc="300" noProof="0" dirty="0">
                  <a:ln w="0">
                    <a:noFill/>
                  </a:ln>
                  <a:solidFill>
                    <a:srgbClr val="CC0000"/>
                  </a:solidFill>
                  <a:uFillTx/>
                  <a:latin typeface="思源黑体 CN Heavy" panose="020B0A00000000000000" charset="-122"/>
                  <a:ea typeface="思源黑体 CN Heavy" panose="020B0A00000000000000" charset="-122"/>
                  <a:sym typeface="Arial" panose="020B0604020202020204" pitchFamily="34" charset="0"/>
                </a:rPr>
                <a:t>缩小低收入人口同其他群体发展差距，需要做好有效衔接。</a:t>
              </a:r>
              <a:endParaRPr lang="zh-CN" altLang="en-US" sz="2000" b="1" kern="1200" spc="300" noProof="0" dirty="0">
                <a:ln w="0">
                  <a:noFill/>
                </a:ln>
                <a:solidFill>
                  <a:srgbClr val="CC0000"/>
                </a:solidFill>
                <a:uFillTx/>
                <a:latin typeface="思源黑体 CN Heavy" panose="020B0A00000000000000" charset="-122"/>
                <a:ea typeface="思源黑体 CN Heavy" panose="020B0A00000000000000" charset="-122"/>
                <a:sym typeface="Arial" panose="020B0604020202020204" pitchFamily="34" charset="0"/>
              </a:endParaRPr>
            </a:p>
          </p:txBody>
        </p:sp>
      </p:grpSp>
      <p:grpSp>
        <p:nvGrpSpPr>
          <p:cNvPr id="7" name="组合 6"/>
          <p:cNvGrpSpPr/>
          <p:nvPr/>
        </p:nvGrpSpPr>
        <p:grpSpPr>
          <a:xfrm>
            <a:off x="9719560" y="2340000"/>
            <a:ext cx="2232025" cy="3608705"/>
            <a:chOff x="15307" y="3332"/>
            <a:chExt cx="3515" cy="5683"/>
          </a:xfrm>
        </p:grpSpPr>
        <p:sp>
          <p:nvSpPr>
            <p:cNvPr id="34" name="流程图: 过程 33"/>
            <p:cNvSpPr/>
            <p:nvPr>
              <p:custDataLst>
                <p:tags r:id="rId13"/>
              </p:custDataLst>
            </p:nvPr>
          </p:nvSpPr>
          <p:spPr>
            <a:xfrm>
              <a:off x="15307" y="3346"/>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schemeClr val="bg1"/>
                </a:solidFill>
                <a:effectLst/>
                <a:uLnTx/>
                <a:uFillTx/>
              </a:endParaRPr>
            </a:p>
          </p:txBody>
        </p:sp>
        <p:sp>
          <p:nvSpPr>
            <p:cNvPr id="41" name="文本框 40"/>
            <p:cNvSpPr txBox="1"/>
            <p:nvPr>
              <p:custDataLst>
                <p:tags r:id="rId14"/>
              </p:custDataLst>
            </p:nvPr>
          </p:nvSpPr>
          <p:spPr>
            <a:xfrm>
              <a:off x="15307" y="3332"/>
              <a:ext cx="3515" cy="850"/>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sz="28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五</a:t>
              </a:r>
              <a:endParaRPr lang="zh-CN" altLang="en-US" sz="2800" b="1" kern="1200" spc="300" dirty="0">
                <a:ln w="19050">
                  <a:noFill/>
                </a:ln>
                <a:solidFill>
                  <a:schemeClr val="bg1"/>
                </a:soli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42" name="文本框 41"/>
            <p:cNvSpPr txBox="1"/>
            <p:nvPr>
              <p:custDataLst>
                <p:tags r:id="rId15"/>
              </p:custDataLst>
            </p:nvPr>
          </p:nvSpPr>
          <p:spPr>
            <a:xfrm>
              <a:off x="15307" y="4252"/>
              <a:ext cx="3515" cy="4649"/>
            </a:xfrm>
            <a:prstGeom prst="rect">
              <a:avLst/>
            </a:prstGeom>
            <a:noFill/>
          </p:spPr>
          <p:txBody>
            <a:bodyPr wrap="square" lIns="179705" rIns="179705" anchor="t"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algn="just">
                <a:lnSpc>
                  <a:spcPct val="150000"/>
                </a:lnSpc>
              </a:pPr>
              <a:r>
                <a:rPr lang="zh-CN" altLang="en-US" sz="2000" b="1" kern="1200" spc="300" noProof="0" dirty="0">
                  <a:ln w="0">
                    <a:noFill/>
                  </a:ln>
                  <a:solidFill>
                    <a:srgbClr val="CC0000"/>
                  </a:solidFill>
                  <a:uFillTx/>
                  <a:latin typeface="思源黑体 CN Heavy" panose="020B0A00000000000000" charset="-122"/>
                  <a:ea typeface="思源黑体 CN Heavy" panose="020B0A00000000000000" charset="-122"/>
                  <a:sym typeface="Arial" panose="020B0604020202020204" pitchFamily="34" charset="0"/>
                </a:rPr>
                <a:t>推动脱贫地区乡村振兴，在全面小康基础上走向共同富裕，需要做好有效衔接。</a:t>
              </a:r>
              <a:endParaRPr lang="zh-CN" altLang="en-US" sz="2000" b="1" kern="1200" spc="300" noProof="0" dirty="0">
                <a:ln w="0">
                  <a:noFill/>
                </a:ln>
                <a:solidFill>
                  <a:srgbClr val="CC0000"/>
                </a:solidFill>
                <a:uFillTx/>
                <a:latin typeface="思源黑体 CN Heavy" panose="020B0A00000000000000" charset="-122"/>
                <a:ea typeface="思源黑体 CN Heavy" panose="020B0A00000000000000" charset="-122"/>
                <a:sym typeface="Arial" panose="020B0604020202020204" pitchFamily="34" charset="0"/>
              </a:endParaRPr>
            </a:p>
          </p:txBody>
        </p:sp>
      </p:grpSp>
    </p:spTree>
    <p:custDataLst>
      <p:tags r:id="rId16"/>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7"/>
          <p:cNvSpPr>
            <a:spLocks noGrp="1"/>
          </p:cNvSpPr>
          <p:nvPr>
            <p:ph type="title"/>
          </p:nvPr>
        </p:nvSpPr>
        <p:spPr/>
        <p:txBody>
          <a:bodyPr lIns="539750">
            <a:noAutofit/>
          </a:bodyPr>
          <a:p>
            <a:pPr algn="just"/>
            <a:r>
              <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关于国家后评估和巩固成果考核工作</a:t>
            </a:r>
            <a:endPar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2396490"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二、政策落实</a:t>
            </a:r>
            <a:endPar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61" name="TextBox 21"/>
          <p:cNvSpPr txBox="1"/>
          <p:nvPr/>
        </p:nvSpPr>
        <p:spPr>
          <a:xfrm>
            <a:off x="756285" y="1925955"/>
            <a:ext cx="10979150" cy="424624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609600" algn="just" fontAlgn="auto" hangingPunct="0">
              <a:lnSpc>
                <a:spcPct val="150000"/>
              </a:lnSpc>
              <a:buClr>
                <a:srgbClr val="C00000"/>
              </a:buClr>
              <a:extLst>
                <a:ext uri="{35155182-B16C-46BC-9424-99874614C6A1}">
                  <wpsdc:indentchars xmlns:wpsdc="http://www.wps.cn/officeDocument/2017/drawingmlCustomData" val="200" checksum="1540846098"/>
                </a:ext>
              </a:extLst>
            </a:pPr>
            <a:r>
              <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3.住房安全方面，主要关注住房安全动态监测和改造机制建立、落实情况，住房安全排查、新增危房动态清零情况，因灾造成的危房及时改造情况，抗震设防烈度7度以上地区抗震不达标农房改造政策措施落实情况及效果等，重点关注新增危房和灾后房屋的改造、重建情况。</a:t>
            </a:r>
            <a:endPar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533400" algn="just" fontAlgn="auto" hangingPunct="0">
              <a:lnSpc>
                <a:spcPct val="150000"/>
              </a:lnSpc>
              <a:buClr>
                <a:srgbClr val="C00000"/>
              </a:buClr>
              <a:extLst>
                <a:ext uri="{35155182-B16C-46BC-9424-99874614C6A1}">
                  <wpsdc:indentchars xmlns:wpsdc="http://www.wps.cn/officeDocument/2017/drawingmlCustomData" val="200" checksum="3189984280"/>
                </a:ext>
              </a:extLst>
            </a:pPr>
            <a:r>
              <a:rPr lang="zh-CN" altLang="en-US"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4.饮水安全方面。主要关注供水稳定性、保障率情况，饮水安全工程设施管护长效机制建立和落实情况，自来水通行政村、自然村及入户比例，重点关注遇到重大自然灾害或特殊情况供水保障的应对措施和是否存在由于冬季冻管导致的供水保障问题等。</a:t>
            </a:r>
            <a:endParaRPr lang="zh-CN" altLang="en-US" b="1" spc="3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609600" algn="just" fontAlgn="auto" hangingPunct="0">
              <a:lnSpc>
                <a:spcPct val="150000"/>
              </a:lnSpc>
              <a:buClr>
                <a:srgbClr val="C00000"/>
              </a:buClr>
              <a:extLst>
                <a:ext uri="{35155182-B16C-46BC-9424-99874614C6A1}">
                  <wpsdc:indentchars xmlns:wpsdc="http://www.wps.cn/officeDocument/2017/drawingmlCustomData" val="200" checksum="1540846098"/>
                </a:ext>
              </a:extLst>
            </a:pPr>
            <a:r>
              <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5.兜底保障方面。主要关注对困难群众动态管理监测情况和兜底保障政策、临时救助政策落实情况等，重点关注与2020年底相比，纳入低保的脱贫人口规模是否总体保持稳定。</a:t>
            </a:r>
            <a:endPar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7"/>
          <p:cNvSpPr>
            <a:spLocks noGrp="1"/>
          </p:cNvSpPr>
          <p:nvPr>
            <p:ph type="title"/>
          </p:nvPr>
        </p:nvSpPr>
        <p:spPr/>
        <p:txBody>
          <a:bodyPr lIns="539750">
            <a:noAutofit/>
          </a:bodyPr>
          <a:p>
            <a:pPr algn="just"/>
            <a:r>
              <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关于国家后评估和巩固成果考核工作</a:t>
            </a:r>
            <a:endPar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5347970"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二、政策落实</a:t>
            </a: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方面存在的风险点</a:t>
            </a:r>
            <a:endPar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61" name="TextBox 21"/>
          <p:cNvSpPr txBox="1"/>
          <p:nvPr/>
        </p:nvSpPr>
        <p:spPr>
          <a:xfrm>
            <a:off x="756285" y="1925955"/>
            <a:ext cx="10979150" cy="424624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609600" algn="just" fontAlgn="auto" hangingPunct="0">
              <a:lnSpc>
                <a:spcPct val="200000"/>
              </a:lnSpc>
              <a:buClr>
                <a:srgbClr val="C00000"/>
              </a:buClr>
              <a:extLst>
                <a:ext uri="{35155182-B16C-46BC-9424-99874614C6A1}">
                  <wpsdc:indentchars xmlns:wpsdc="http://www.wps.cn/officeDocument/2017/drawingmlCustomData" val="200" checksum="1540846098"/>
                </a:ext>
              </a:extLst>
            </a:pPr>
            <a:r>
              <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1.义务教育阶段因贫失辍学问题彻底解决后，针对因厌学而存在的辍学风险，是否进行了监测、预警和帮扶。</a:t>
            </a:r>
            <a:endPar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609600" algn="just" fontAlgn="auto" hangingPunct="0">
              <a:lnSpc>
                <a:spcPct val="200000"/>
              </a:lnSpc>
              <a:buClr>
                <a:srgbClr val="C00000"/>
              </a:buClr>
              <a:extLst>
                <a:ext uri="{35155182-B16C-46BC-9424-99874614C6A1}">
                  <wpsdc:indentchars xmlns:wpsdc="http://www.wps.cn/officeDocument/2017/drawingmlCustomData" val="200" checksum="1540846098"/>
                </a:ext>
              </a:extLst>
            </a:pPr>
            <a:r>
              <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2.城乡居民基本医疗保险参保资助政策调整后可能会出现个别脱贫户不想参保、不愿参保的风险，增加基层干部动员参保的难度。</a:t>
            </a:r>
            <a:endPar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609600" algn="just" fontAlgn="auto" hangingPunct="0">
              <a:lnSpc>
                <a:spcPct val="200000"/>
              </a:lnSpc>
              <a:buClr>
                <a:srgbClr val="C00000"/>
              </a:buClr>
              <a:extLst>
                <a:ext uri="{35155182-B16C-46BC-9424-99874614C6A1}">
                  <wpsdc:indentchars xmlns:wpsdc="http://www.wps.cn/officeDocument/2017/drawingmlCustomData" val="200" checksum="1540846098"/>
                </a:ext>
              </a:extLst>
            </a:pPr>
            <a:r>
              <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3.个别新增危房或灾后房屋改造、重建进度跟不上要求。</a:t>
            </a:r>
            <a:endPar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609600" algn="just" fontAlgn="auto" hangingPunct="0">
              <a:lnSpc>
                <a:spcPct val="200000"/>
              </a:lnSpc>
              <a:buClr>
                <a:srgbClr val="C00000"/>
              </a:buClr>
              <a:extLst>
                <a:ext uri="{35155182-B16C-46BC-9424-99874614C6A1}">
                  <wpsdc:indentchars xmlns:wpsdc="http://www.wps.cn/officeDocument/2017/drawingmlCustomData" val="200" checksum="1540846098"/>
                </a:ext>
              </a:extLst>
            </a:pPr>
            <a:r>
              <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4.遭遇暴洪、干旱等重大自然灾害或其他突发情况时，可能存在个别地方的应急供水能力和供水保障措施跟不上的风险。</a:t>
            </a:r>
            <a:endPar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7"/>
          <p:cNvSpPr>
            <a:spLocks noGrp="1"/>
          </p:cNvSpPr>
          <p:nvPr>
            <p:ph type="title"/>
          </p:nvPr>
        </p:nvSpPr>
        <p:spPr/>
        <p:txBody>
          <a:bodyPr lIns="539750">
            <a:noAutofit/>
          </a:bodyPr>
          <a:p>
            <a:pPr algn="just"/>
            <a:r>
              <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关于国家后评估和巩固成果考核工作</a:t>
            </a:r>
            <a:endPar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5347970"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二、政策落实</a:t>
            </a: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方面存在的风险点</a:t>
            </a:r>
            <a:endPar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61" name="TextBox 21"/>
          <p:cNvSpPr txBox="1"/>
          <p:nvPr/>
        </p:nvSpPr>
        <p:spPr>
          <a:xfrm>
            <a:off x="756285" y="1925955"/>
            <a:ext cx="10979150" cy="424624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609600" algn="just" fontAlgn="auto" hangingPunct="0">
              <a:lnSpc>
                <a:spcPct val="200000"/>
              </a:lnSpc>
              <a:buClr>
                <a:srgbClr val="C00000"/>
              </a:buClr>
              <a:extLst>
                <a:ext uri="{35155182-B16C-46BC-9424-99874614C6A1}">
                  <wpsdc:indentchars xmlns:wpsdc="http://www.wps.cn/officeDocument/2017/drawingmlCustomData" val="200" checksum="1540846098"/>
                </a:ext>
              </a:extLst>
            </a:pPr>
            <a:r>
              <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5.2020年为完成脱贫攻坚任务，将部分条件相对差的贫困户纳入低保，脱贫后又取消，可能存在纳入低保的脱贫人口大进大出的风险。</a:t>
            </a:r>
            <a:endPar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609600" algn="just" fontAlgn="auto" hangingPunct="0">
              <a:lnSpc>
                <a:spcPct val="200000"/>
              </a:lnSpc>
              <a:buClr>
                <a:srgbClr val="C00000"/>
              </a:buClr>
              <a:extLst>
                <a:ext uri="{35155182-B16C-46BC-9424-99874614C6A1}">
                  <wpsdc:indentchars xmlns:wpsdc="http://www.wps.cn/officeDocument/2017/drawingmlCustomData" val="200" checksum="1540846098"/>
                </a:ext>
              </a:extLst>
            </a:pPr>
            <a:r>
              <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6.个别住房有动态安全隐患、房屋等级鉴定不准确和建新不拆旧、住旧不住新等问题。</a:t>
            </a:r>
            <a:endPar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609600" algn="just" fontAlgn="auto" hangingPunct="0">
              <a:lnSpc>
                <a:spcPct val="200000"/>
              </a:lnSpc>
              <a:buClr>
                <a:srgbClr val="C00000"/>
              </a:buClr>
              <a:extLst>
                <a:ext uri="{35155182-B16C-46BC-9424-99874614C6A1}">
                  <wpsdc:indentchars xmlns:wpsdc="http://www.wps.cn/officeDocument/2017/drawingmlCustomData" val="200" checksum="1540846098"/>
                </a:ext>
              </a:extLst>
            </a:pPr>
            <a:r>
              <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7.农村人居环境整治不够整洁、拆危治乱还不彻底、改造的户厕使用率不高，乡村建设示范村建设工作推进缓慢。</a:t>
            </a:r>
            <a:endParaRPr lang="zh-CN" altLang="en-US"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7"/>
          <p:cNvSpPr>
            <a:spLocks noGrp="1"/>
          </p:cNvSpPr>
          <p:nvPr>
            <p:ph type="title"/>
          </p:nvPr>
        </p:nvSpPr>
        <p:spPr/>
        <p:txBody>
          <a:bodyPr lIns="539750">
            <a:noAutofit/>
          </a:bodyPr>
          <a:p>
            <a:pPr algn="just"/>
            <a:r>
              <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关于国家后评估和巩固成果考核工作</a:t>
            </a:r>
            <a:endPar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2396490"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三、工作落实</a:t>
            </a:r>
            <a:endPar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61" name="TextBox 21"/>
          <p:cNvSpPr txBox="1"/>
          <p:nvPr/>
        </p:nvSpPr>
        <p:spPr>
          <a:xfrm>
            <a:off x="756285" y="1925955"/>
            <a:ext cx="10979150" cy="436181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457200" algn="just" fontAlgn="auto" hangingPunct="0">
              <a:lnSpc>
                <a:spcPct val="200000"/>
              </a:lnSpc>
              <a:buClr>
                <a:srgbClr val="C00000"/>
              </a:buClr>
              <a:extLst>
                <a:ext uri="{35155182-B16C-46BC-9424-99874614C6A1}">
                  <wpsdc:indentchars xmlns:wpsdc="http://www.wps.cn/officeDocument/2017/drawingmlCustomData" val="200" checksum="59296752"/>
                </a:ext>
              </a:extLst>
            </a:pPr>
            <a:r>
              <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主要是防止返贫动态监测和帮扶机制、农村低收入人口常态化帮扶机制、易地搬迁后续扶持工作、脱贫人口稳定就业、脱贫地区乡村特色产业、基础设施和公共服务水平等巩固拓展脱贫攻坚成果重点工作接续推进情况，重点关注新要求落实不到位，工作衔接过渡中出现断档空白等情况。</a:t>
            </a:r>
            <a:endPar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457200" algn="just" fontAlgn="auto" hangingPunct="0">
              <a:lnSpc>
                <a:spcPct val="200000"/>
              </a:lnSpc>
              <a:buClr>
                <a:srgbClr val="C00000"/>
              </a:buClr>
              <a:extLst>
                <a:ext uri="{35155182-B16C-46BC-9424-99874614C6A1}">
                  <wpsdc:indentchars xmlns:wpsdc="http://www.wps.cn/officeDocument/2017/drawingmlCustomData" val="200" checksum="59296752"/>
                </a:ext>
              </a:extLst>
            </a:pPr>
            <a:r>
              <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1.防止返贫动态监测帮扶机制落实情况。主要关注监测对象快速发现和响应机制建立及落实情况，监测对象帮扶措施落实情况，监测对象返贫致贫风险消除情况等，重点关注符合条件的监测对象是否做到应纳尽纳，纳入是否及时，纳入后是否按照帮扶计划落实针对性帮扶措施、开展帮扶工作，标注风险消除是否真实准确。</a:t>
            </a:r>
            <a:endPar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7"/>
          <p:cNvSpPr>
            <a:spLocks noGrp="1"/>
          </p:cNvSpPr>
          <p:nvPr>
            <p:ph type="title"/>
          </p:nvPr>
        </p:nvSpPr>
        <p:spPr/>
        <p:txBody>
          <a:bodyPr lIns="539750">
            <a:noAutofit/>
          </a:bodyPr>
          <a:p>
            <a:pPr algn="just"/>
            <a:r>
              <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关于国家后评估和巩固成果考核工作</a:t>
            </a:r>
            <a:endPar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2396490"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三、工作落实</a:t>
            </a:r>
            <a:endPar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61" name="TextBox 21"/>
          <p:cNvSpPr txBox="1"/>
          <p:nvPr/>
        </p:nvSpPr>
        <p:spPr>
          <a:xfrm>
            <a:off x="756285" y="1925955"/>
            <a:ext cx="10979150" cy="436181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457200" algn="just" fontAlgn="auto" hangingPunct="0">
              <a:lnSpc>
                <a:spcPct val="200000"/>
              </a:lnSpc>
              <a:buClr>
                <a:srgbClr val="C00000"/>
              </a:buClr>
              <a:extLst>
                <a:ext uri="{35155182-B16C-46BC-9424-99874614C6A1}">
                  <wpsdc:indentchars xmlns:wpsdc="http://www.wps.cn/officeDocument/2017/drawingmlCustomData" val="200" checksum="59296752"/>
                </a:ext>
              </a:extLst>
            </a:pPr>
            <a:r>
              <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2.易地搬迁后续扶持情况。主要关注搬迁户就业创业帮扶政策措施落实，安置点产业园、基础设施、公共服务配套情况，安置区社区管理水平提升情况和促进搬迁户社会融入情况等。</a:t>
            </a:r>
            <a:endPar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457200" algn="just" fontAlgn="auto" hangingPunct="0">
              <a:lnSpc>
                <a:spcPct val="200000"/>
              </a:lnSpc>
              <a:buClr>
                <a:srgbClr val="C00000"/>
              </a:buClr>
              <a:extLst>
                <a:ext uri="{35155182-B16C-46BC-9424-99874614C6A1}">
                  <wpsdc:indentchars xmlns:wpsdc="http://www.wps.cn/officeDocument/2017/drawingmlCustomData" val="200" checksum="59296752"/>
                </a:ext>
              </a:extLst>
            </a:pPr>
            <a:r>
              <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3.脱贫人口就业务工情况。主要关注脱贫户务工人口、收入与去年同期相比的变化情况;针对疫情的外出务工补贴政策调整后，对脱贫户收入的影响及采取的措施情况;取消公益性岗位(或临时性)后，脱贫户收入保障情况及采取措施情况;东西部协作结对帮扶关系变化及市场影响下，就业车间运行管理情况及带动脱贫户稳定增收情况;组织脱贫人口劳务输出及技能培训情况。重点关注全县脱贫户务工人口总体是否高于去年，对去年外出务工今年未外出务工脱贫人口采取了哪些措施帮助增加收入，公益性岗位(或临时性)取消后，采取了哪些措施保障脱贫户收入等。</a:t>
            </a:r>
            <a:endPar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7"/>
          <p:cNvSpPr>
            <a:spLocks noGrp="1"/>
          </p:cNvSpPr>
          <p:nvPr>
            <p:ph type="title"/>
          </p:nvPr>
        </p:nvSpPr>
        <p:spPr/>
        <p:txBody>
          <a:bodyPr lIns="539750">
            <a:noAutofit/>
          </a:bodyPr>
          <a:p>
            <a:pPr algn="just"/>
            <a:r>
              <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关于国家后评估和巩固成果考核工作</a:t>
            </a:r>
            <a:endPar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2396490"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三、工作落实</a:t>
            </a:r>
            <a:endPar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61" name="TextBox 21"/>
          <p:cNvSpPr txBox="1"/>
          <p:nvPr/>
        </p:nvSpPr>
        <p:spPr>
          <a:xfrm>
            <a:off x="756285" y="1925955"/>
            <a:ext cx="10979150" cy="436181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457200" algn="just" fontAlgn="auto" hangingPunct="0">
              <a:lnSpc>
                <a:spcPct val="200000"/>
              </a:lnSpc>
              <a:buClr>
                <a:srgbClr val="C00000"/>
              </a:buClr>
              <a:extLst>
                <a:ext uri="{35155182-B16C-46BC-9424-99874614C6A1}">
                  <wpsdc:indentchars xmlns:wpsdc="http://www.wps.cn/officeDocument/2017/drawingmlCustomData" val="200" checksum="59296752"/>
                </a:ext>
              </a:extLst>
            </a:pPr>
            <a:r>
              <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4.脱贫产业情况。主要关注攻坚期内培育的特色产业、帮扶的村级产业和到户产业的发展现状、产业发展的延续性和收益情况;龙头企业、农民专业合作社发展现状和带动脱贫户增收情况;合作社规范运营情况;龙头企业、农民专业合作社与脱贫户利益联结机制方面情况；脱贫户产业扶持资金入股合作社或龙头企业协议到期后，到期资金的使用安排和不再分红后对脱贫户收入影响的情况；2021年以来，脱贫户发展产业增收帮扶政策措施落实情况及帮扶政策调整变化情况等。重点关注脱贫攻坚期内实施的村级产业、到户产业发展的延续性和收益的持续性，入股资金协议到期后如何处理及如何解决不再分红后对脱贫户收入的影响。</a:t>
            </a:r>
            <a:endPar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7"/>
          <p:cNvSpPr>
            <a:spLocks noGrp="1"/>
          </p:cNvSpPr>
          <p:nvPr>
            <p:ph type="title"/>
          </p:nvPr>
        </p:nvSpPr>
        <p:spPr/>
        <p:txBody>
          <a:bodyPr lIns="539750">
            <a:noAutofit/>
          </a:bodyPr>
          <a:p>
            <a:pPr algn="just"/>
            <a:r>
              <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关于国家后评估和巩固成果考核工作</a:t>
            </a:r>
            <a:endPar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5347970"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三、工作落实</a:t>
            </a: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方面存在的风险点</a:t>
            </a:r>
            <a:endPar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61" name="TextBox 21"/>
          <p:cNvSpPr txBox="1"/>
          <p:nvPr/>
        </p:nvSpPr>
        <p:spPr>
          <a:xfrm>
            <a:off x="756285" y="1925955"/>
            <a:ext cx="10979150" cy="436181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457200" algn="just" fontAlgn="auto" hangingPunct="0">
              <a:lnSpc>
                <a:spcPct val="200000"/>
              </a:lnSpc>
              <a:buClr>
                <a:srgbClr val="C00000"/>
              </a:buClr>
              <a:extLst>
                <a:ext uri="{35155182-B16C-46BC-9424-99874614C6A1}">
                  <wpsdc:indentchars xmlns:wpsdc="http://www.wps.cn/officeDocument/2017/drawingmlCustomData" val="200" checksum="59296752"/>
                </a:ext>
              </a:extLst>
            </a:pPr>
            <a:r>
              <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1.一些地方存在排查不彻底，群众对政策不了解、自主申报少，部门参与采取规模控制的现象;纳入不及时;帮扶措施或帮扶措施没有针对性就标注风险消除。</a:t>
            </a:r>
            <a:endPar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457200" algn="just" fontAlgn="auto" hangingPunct="0">
              <a:lnSpc>
                <a:spcPct val="200000"/>
              </a:lnSpc>
              <a:buClr>
                <a:srgbClr val="C00000"/>
              </a:buClr>
              <a:extLst>
                <a:ext uri="{35155182-B16C-46BC-9424-99874614C6A1}">
                  <wpsdc:indentchars xmlns:wpsdc="http://www.wps.cn/officeDocument/2017/drawingmlCustomData" val="200" checksum="59296752"/>
                </a:ext>
              </a:extLst>
            </a:pPr>
            <a:r>
              <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2.大中型安置点的社会管理、社会融入重视不够，工作相对滞后。有的地方易地搬迁建设工程进度缓慢、配套服务不完善等。</a:t>
            </a:r>
            <a:endPar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457200" algn="just" fontAlgn="auto" hangingPunct="0">
              <a:lnSpc>
                <a:spcPct val="200000"/>
              </a:lnSpc>
              <a:buClr>
                <a:srgbClr val="C00000"/>
              </a:buClr>
              <a:extLst>
                <a:ext uri="{35155182-B16C-46BC-9424-99874614C6A1}">
                  <wpsdc:indentchars xmlns:wpsdc="http://www.wps.cn/officeDocument/2017/drawingmlCustomData" val="200" checksum="59296752"/>
                </a:ext>
              </a:extLst>
            </a:pPr>
            <a:r>
              <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3.产业帮扶力度下降，进度滞后，出于对新政策出台后“翻烧饼”“追前帐”的顾虑，有的地方存在等待观望心态，一些工作陷于停滞；农作物受旱情影响大面积减产、农产品受疫情影响价格下滑，农民专业合作社带动能力较弱，入股分红后续管理跟不上，农民技术培训服务不到位。</a:t>
            </a:r>
            <a:endPar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457200" algn="just" fontAlgn="auto" hangingPunct="0">
              <a:lnSpc>
                <a:spcPct val="200000"/>
              </a:lnSpc>
              <a:buClr>
                <a:srgbClr val="C00000"/>
              </a:buClr>
              <a:extLst>
                <a:ext uri="{35155182-B16C-46BC-9424-99874614C6A1}">
                  <wpsdc:indentchars xmlns:wpsdc="http://www.wps.cn/officeDocument/2017/drawingmlCustomData" val="200" checksum="59296752"/>
                </a:ext>
              </a:extLst>
            </a:pPr>
            <a:r>
              <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4.个别村脱贫人口外出务工数量减少和公益岗位管理不规范等问题。</a:t>
            </a:r>
            <a:endPar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7"/>
          <p:cNvSpPr>
            <a:spLocks noGrp="1"/>
          </p:cNvSpPr>
          <p:nvPr>
            <p:ph type="title"/>
          </p:nvPr>
        </p:nvSpPr>
        <p:spPr/>
        <p:txBody>
          <a:bodyPr lIns="539750">
            <a:noAutofit/>
          </a:bodyPr>
          <a:p>
            <a:pPr algn="just"/>
            <a:r>
              <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关于国家后评估和巩固成果考核工作</a:t>
            </a:r>
            <a:endPar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2396490"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四、巩固成效</a:t>
            </a:r>
            <a:endPar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61" name="TextBox 21"/>
          <p:cNvSpPr txBox="1"/>
          <p:nvPr/>
        </p:nvSpPr>
        <p:spPr>
          <a:xfrm>
            <a:off x="756285" y="1925955"/>
            <a:ext cx="10979150" cy="436181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457200" algn="just" fontAlgn="auto" hangingPunct="0">
              <a:lnSpc>
                <a:spcPct val="200000"/>
              </a:lnSpc>
              <a:buClr>
                <a:srgbClr val="C00000"/>
              </a:buClr>
              <a:extLst>
                <a:ext uri="{35155182-B16C-46BC-9424-99874614C6A1}">
                  <wpsdc:indentchars xmlns:wpsdc="http://www.wps.cn/officeDocument/2017/drawingmlCustomData" val="200" checksum="59296752"/>
                </a:ext>
              </a:extLst>
            </a:pPr>
            <a:r>
              <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按照“怎么脱贫，就怎么巩固，标准不降”的原则，重点关注“三保障”问题反弹风险，收入大幅波动的风险。</a:t>
            </a:r>
            <a:endPar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457200" algn="just" fontAlgn="auto" hangingPunct="0">
              <a:lnSpc>
                <a:spcPct val="200000"/>
              </a:lnSpc>
              <a:buClr>
                <a:srgbClr val="C00000"/>
              </a:buClr>
              <a:extLst>
                <a:ext uri="{35155182-B16C-46BC-9424-99874614C6A1}">
                  <wpsdc:indentchars xmlns:wpsdc="http://www.wps.cn/officeDocument/2017/drawingmlCustomData" val="200" checksum="59296752"/>
                </a:ext>
              </a:extLst>
            </a:pPr>
            <a:r>
              <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1.部分脱贫地区特别是一些少数民族地区，义务教育阶段控辍保学压力仍然较大。</a:t>
            </a:r>
            <a:endPar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457200" algn="just" fontAlgn="auto" hangingPunct="0">
              <a:lnSpc>
                <a:spcPct val="200000"/>
              </a:lnSpc>
              <a:buClr>
                <a:srgbClr val="C00000"/>
              </a:buClr>
              <a:extLst>
                <a:ext uri="{35155182-B16C-46BC-9424-99874614C6A1}">
                  <wpsdc:indentchars xmlns:wpsdc="http://www.wps.cn/officeDocument/2017/drawingmlCustomData" val="200" checksum="59296752"/>
                </a:ext>
              </a:extLst>
            </a:pPr>
            <a:r>
              <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2.脱贫人口参保补助政策尚未调整，但基层干部已经感受到压力，普遍反映如果参保补助政策调整，脱贫人口参保率巩固难度较大。个别卫生室管理、药品管理、健康管理不够规范等问题。</a:t>
            </a:r>
            <a:endPar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a:p>
            <a:pPr indent="457200" algn="just" fontAlgn="auto" hangingPunct="0">
              <a:lnSpc>
                <a:spcPct val="200000"/>
              </a:lnSpc>
              <a:buClr>
                <a:srgbClr val="C00000"/>
              </a:buClr>
              <a:extLst>
                <a:ext uri="{35155182-B16C-46BC-9424-99874614C6A1}">
                  <wpsdc:indentchars xmlns:wpsdc="http://www.wps.cn/officeDocument/2017/drawingmlCustomData" val="200" checksum="59296752"/>
                </a:ext>
              </a:extLst>
            </a:pPr>
            <a:r>
              <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3.个别脱贫地区饮水安全保障还存在一些薄弱环节，但当地对安全饮水保障水平不高、存在季节性缺水断水等问题的脱贫户，缺少纳入监测、巩固提升保障水平的专门安排，如果后续跟踪解决不到位，容易引发舆情风险。</a:t>
            </a:r>
            <a:endPar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7"/>
          <p:cNvSpPr>
            <a:spLocks noGrp="1"/>
          </p:cNvSpPr>
          <p:nvPr>
            <p:ph type="title"/>
          </p:nvPr>
        </p:nvSpPr>
        <p:spPr/>
        <p:txBody>
          <a:bodyPr lIns="539750">
            <a:noAutofit/>
          </a:bodyPr>
          <a:p>
            <a:pPr algn="just"/>
            <a:r>
              <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关于国家后评估和巩固成果考核工作</a:t>
            </a:r>
            <a:endParaRPr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2396490"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四、巩固成效</a:t>
            </a:r>
            <a:endPar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61" name="TextBox 21"/>
          <p:cNvSpPr txBox="1"/>
          <p:nvPr/>
        </p:nvSpPr>
        <p:spPr>
          <a:xfrm>
            <a:off x="756285" y="2396490"/>
            <a:ext cx="10979150" cy="2693035"/>
          </a:xfrm>
          <a:prstGeom prst="rect">
            <a:avLst/>
          </a:prstGeom>
          <a:solidFill>
            <a:srgbClr val="FAEEDC"/>
          </a:solidFill>
          <a:ln w="38100" cmpd="sng">
            <a:solidFill>
              <a:schemeClr val="accent1"/>
            </a:solidFill>
            <a:prstDash val="solid"/>
          </a:ln>
        </p:spPr>
        <p:txBody>
          <a:bodyPr wrap="square" lIns="215900" tIns="179705" rIns="215900" bIns="179705" anchor="ctr" anchorCtr="0">
            <a:noAutofit/>
          </a:bodyPr>
          <a:p>
            <a:pPr indent="457200" algn="just" fontAlgn="auto" hangingPunct="0">
              <a:lnSpc>
                <a:spcPct val="200000"/>
              </a:lnSpc>
              <a:buClr>
                <a:srgbClr val="C00000"/>
              </a:buClr>
              <a:extLst>
                <a:ext uri="{35155182-B16C-46BC-9424-99874614C6A1}">
                  <wpsdc:indentchars xmlns:wpsdc="http://www.wps.cn/officeDocument/2017/drawingmlCustomData" val="200" checksum="59296752"/>
                </a:ext>
              </a:extLst>
            </a:pPr>
            <a:r>
              <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rPr>
              <a:t>4.上半年，监测户中有一部分人人均纯收入低于3000元，后续增收问题仍需高度重视。各地、各相关部门要准确把握后评估试点政策要点，坚持问题导向、目标导向和结果导向，全面进行工作“回头看”，精细做好后评估各项准备工作，切实巩固住拓展好脱贫攻坚成果。</a:t>
            </a:r>
            <a:endParaRPr lang="zh-CN" altLang="en-US" b="1"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lt"/>
            </a:endParaRPr>
          </a:p>
        </p:txBody>
      </p:sp>
    </p:spTree>
    <p:custDataLst>
      <p:tags r:id="rId1"/>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27965" y="3151823"/>
            <a:ext cx="11736070" cy="1316355"/>
          </a:xfrm>
          <a:prstGeom prst="rect">
            <a:avLst/>
          </a:prstGeom>
        </p:spPr>
        <p:txBody>
          <a:bodyPr wrap="square" lIns="323850" tIns="0" rIns="323850" bIns="0">
            <a:noAutofit/>
          </a:bodyPr>
          <a:p>
            <a:pPr algn="ctr" defTabSz="914400" fontAlgn="auto">
              <a:lnSpc>
                <a:spcPct val="120000"/>
              </a:lnSpc>
              <a:defRPr/>
            </a:pPr>
            <a:r>
              <a:rPr lang="zh-CN" altLang="en-US" sz="7200" b="1" spc="1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谢谢！</a:t>
            </a:r>
            <a:endParaRPr lang="zh-CN" altLang="en-US" sz="7200" b="1" spc="12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Tree>
    <p:custDataLst>
      <p:tags r:id="rId1"/>
    </p:custDataLst>
  </p:cSld>
  <p:clrMapOvr>
    <a:masterClrMapping/>
  </p:clrMapOvr>
  <p:timing>
    <p:tnLst>
      <p:par>
        <p:cTn id="1" dur="indefinite" restart="never" nodeType="tmRoot"/>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2000"/>
            <a:ext cx="10116000" cy="936000"/>
          </a:xfrm>
        </p:spPr>
        <p:txBody>
          <a:bodyPr lIns="539750">
            <a:noAutofit/>
          </a:bodyPr>
          <a:p>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深入学习领会习近平总书记关</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于</a:t>
            </a:r>
            <a:r>
              <a:rPr lang="zh-CN" altLang="en-US" sz="3000" spc="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三农</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工作的重要论述</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切实肩负起做好有效衔接工作的政治责任</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8122920"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一、牢牢把握全面推进乡村振兴的目标方针和总体要求</a:t>
            </a:r>
            <a:endParaRPr lang="zh-CN" altLang="en-US" sz="2600" b="1"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sp>
        <p:nvSpPr>
          <p:cNvPr id="7" name="TextBox 21"/>
          <p:cNvSpPr txBox="1"/>
          <p:nvPr/>
        </p:nvSpPr>
        <p:spPr>
          <a:xfrm>
            <a:off x="720000" y="2160000"/>
            <a:ext cx="10728000" cy="3683000"/>
          </a:xfrm>
          <a:prstGeom prst="rect">
            <a:avLst/>
          </a:prstGeom>
          <a:solidFill>
            <a:srgbClr val="FAEEDC"/>
          </a:solidFill>
          <a:ln w="38100" cmpd="sng">
            <a:solidFill>
              <a:schemeClr val="accent1"/>
            </a:solidFill>
            <a:prstDash val="solid"/>
          </a:ln>
        </p:spPr>
        <p:txBody>
          <a:bodyPr wrap="square" lIns="215900" tIns="179705" rIns="215900" bIns="179705">
            <a:noAutofit/>
          </a:bodyPr>
          <a:p>
            <a:pPr lvl="0" indent="762000" algn="just" fontAlgn="auto" hangingPunct="0">
              <a:lnSpc>
                <a:spcPct val="150000"/>
              </a:lnSpc>
              <a:defRPr/>
              <a:extLst>
                <a:ext uri="{35155182-B16C-46BC-9424-99874614C6A1}">
                  <wpsdc:indentchars xmlns:wpsdc="http://www.wps.cn/officeDocument/2017/drawingmlCustomData" val="200" checksum="3384519627"/>
                </a:ext>
              </a:extLst>
            </a:pPr>
            <a:r>
              <a:rPr lang="zh-CN" altLang="en-US" sz="2400" spc="600" noProof="0" dirty="0">
                <a:ln w="0">
                  <a:noFill/>
                </a:ln>
                <a:solidFill>
                  <a:srgbClr val="001D54"/>
                </a:solidFill>
                <a:effectLst/>
                <a:uLnTx/>
                <a:uFillTx/>
                <a:latin typeface="思源黑体 CN Heavy" panose="020B0A00000000000000" charset="-122"/>
                <a:ea typeface="思源黑体 CN Heavy" panose="020B0A00000000000000" charset="-122"/>
                <a:sym typeface="+mn-ea"/>
              </a:rPr>
              <a:t>习近平总书记指出</a:t>
            </a:r>
            <a:r>
              <a:rPr lang="zh-CN" altLang="en-US" sz="2400" b="1"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mn-ea"/>
              </a:rPr>
              <a:t>，</a:t>
            </a:r>
            <a:r>
              <a:rPr lang="zh-CN" altLang="en-US" sz="2400" b="1" spc="600" noProof="0" dirty="0">
                <a:ln w="0">
                  <a:noFill/>
                </a:ln>
                <a:solidFill>
                  <a:srgbClr val="001D54"/>
                </a:solidFill>
                <a:effectLst>
                  <a:outerShdw blurRad="38100" dist="38100" dir="2700000" algn="tl">
                    <a:srgbClr val="000000">
                      <a:alpha val="43137"/>
                    </a:srgbClr>
                  </a:outerShdw>
                </a:effectLst>
                <a:uLnTx/>
                <a:uFillTx/>
                <a:latin typeface="方正大黑简体" panose="02010601030101010101" charset="-122"/>
                <a:ea typeface="方正大黑简体" panose="02010601030101010101" charset="-122"/>
                <a:sym typeface="+mn-ea"/>
              </a:rPr>
              <a:t>农业农村农民问题是关系国计民生的根本性问题，没有农业农村现代化就没有整个国家现代化；全面建设社会主义现代化国家，实现中华民族伟大复兴，最艰巨最繁重的任务依然在农村，最广泛最深厚的基础依然在农村，要举全党全社会之力推动乡村振兴，促进农业高质高效、乡村宜居宜业、农民富裕富足。</a:t>
            </a:r>
            <a:endParaRPr lang="zh-CN" altLang="en-US" sz="2400" b="1" spc="600" noProof="0" dirty="0">
              <a:ln w="0">
                <a:noFill/>
              </a:ln>
              <a:solidFill>
                <a:srgbClr val="001D54"/>
              </a:solidFill>
              <a:effectLst>
                <a:outerShdw blurRad="38100" dist="38100" dir="2700000" algn="tl">
                  <a:srgbClr val="000000">
                    <a:alpha val="43137"/>
                  </a:srgbClr>
                </a:outerShdw>
              </a:effectLst>
              <a:uLnTx/>
              <a:uFillTx/>
              <a:latin typeface="方正大黑简体" panose="02010601030101010101" charset="-122"/>
              <a:ea typeface="方正大黑简体" panose="02010601030101010101" charset="-122"/>
              <a:sym typeface="+mn-ea"/>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72000"/>
            <a:ext cx="10116000" cy="936000"/>
          </a:xfrm>
        </p:spPr>
        <p:txBody>
          <a:bodyPr lIns="539750">
            <a:noAutofit/>
          </a:bodyPr>
          <a:p>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深入学习领会习近平总书记关</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于</a:t>
            </a:r>
            <a:r>
              <a:rPr lang="zh-CN" altLang="en-US" sz="3000" spc="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三农</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工作的重要论述</a:t>
            </a:r>
            <a:r>
              <a:rPr lang="zh-CN" altLang="en-US" sz="30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a:t>
            </a:r>
            <a:r>
              <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切实肩负起做好有效衔接工作的政治责任</a:t>
            </a:r>
            <a:endParaRPr lang="zh-CN" altLang="en-US" sz="30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6" name="文本框 5"/>
          <p:cNvSpPr txBox="1"/>
          <p:nvPr/>
        </p:nvSpPr>
        <p:spPr>
          <a:xfrm>
            <a:off x="504000" y="1296000"/>
            <a:ext cx="9406255" cy="570865"/>
          </a:xfrm>
          <a:prstGeom prst="rect">
            <a:avLst/>
          </a:prstGeom>
          <a:noFill/>
        </p:spPr>
        <p:txBody>
          <a:bodyPr wrap="none" rtlCol="0" anchor="ctr" anchorCtr="0">
            <a:spAutoFit/>
          </a:bodyPr>
          <a:p>
            <a:pPr marL="0" indent="0" algn="l">
              <a:lnSpc>
                <a:spcPct val="120000"/>
              </a:lnSpc>
              <a:spcBef>
                <a:spcPts val="0"/>
              </a:spcBef>
              <a:spcAft>
                <a:spcPts val="0"/>
              </a:spcAft>
              <a:buSzPct val="100000"/>
            </a:pPr>
            <a:r>
              <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rPr>
              <a:t>一、牢牢把握全面推进乡村振兴的目标方针和总体要求。</a:t>
            </a:r>
            <a:endParaRPr lang="zh-CN" altLang="en-US" sz="2600" b="1" spc="300" noProof="0" dirty="0">
              <a:ln w="0">
                <a:noFill/>
              </a:ln>
              <a:solidFill>
                <a:srgbClr val="CC0000"/>
              </a:solidFill>
              <a:effectLst/>
              <a:uLnTx/>
              <a:uFillTx/>
              <a:latin typeface="思源黑体 CN Heavy" panose="020B0A00000000000000" charset="-122"/>
              <a:ea typeface="思源黑体 CN Heavy" panose="020B0A00000000000000" charset="-122"/>
              <a:sym typeface="Arial" panose="020B0604020202020204" pitchFamily="34" charset="0"/>
            </a:endParaRPr>
          </a:p>
        </p:txBody>
      </p:sp>
      <p:grpSp>
        <p:nvGrpSpPr>
          <p:cNvPr id="50" name="组合 49"/>
          <p:cNvGrpSpPr/>
          <p:nvPr/>
        </p:nvGrpSpPr>
        <p:grpSpPr>
          <a:xfrm>
            <a:off x="968095" y="2235222"/>
            <a:ext cx="3168000" cy="3556913"/>
            <a:chOff x="850" y="3685"/>
            <a:chExt cx="3515" cy="5683"/>
          </a:xfrm>
        </p:grpSpPr>
        <p:sp>
          <p:nvSpPr>
            <p:cNvPr id="17" name="流程图: 过程 16"/>
            <p:cNvSpPr/>
            <p:nvPr>
              <p:custDataLst>
                <p:tags r:id="rId1"/>
              </p:custDataLst>
            </p:nvPr>
          </p:nvSpPr>
          <p:spPr>
            <a:xfrm>
              <a:off x="850" y="3699"/>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grpSp>
          <p:nvGrpSpPr>
            <p:cNvPr id="18" name="组合 17"/>
            <p:cNvGrpSpPr/>
            <p:nvPr/>
          </p:nvGrpSpPr>
          <p:grpSpPr>
            <a:xfrm rot="0">
              <a:off x="850" y="3685"/>
              <a:ext cx="3515" cy="5569"/>
              <a:chOff x="794" y="3332"/>
              <a:chExt cx="3515" cy="5569"/>
            </a:xfrm>
          </p:grpSpPr>
          <p:sp>
            <p:nvSpPr>
              <p:cNvPr id="19" name="文本框 18"/>
              <p:cNvSpPr txBox="1"/>
              <p:nvPr>
                <p:custDataLst>
                  <p:tags r:id="rId2"/>
                </p:custDataLst>
              </p:nvPr>
            </p:nvSpPr>
            <p:spPr>
              <a:xfrm>
                <a:off x="794" y="3332"/>
                <a:ext cx="3515" cy="920"/>
              </a:xfrm>
              <a:prstGeom prst="rect">
                <a:avLst/>
              </a:prstGeom>
              <a:solidFill>
                <a:schemeClr val="accent3"/>
              </a:solidFill>
              <a:ln>
                <a:solidFill>
                  <a:schemeClr val="accent1"/>
                </a:solidFill>
              </a:ln>
            </p:spPr>
            <p:txBody>
              <a:bodyPr wrap="square" anchor="ctr" anchorCtr="0"/>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algn="ctr"/>
                <a:r>
                  <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rPr>
                  <a:t>乡村振兴总目标</a:t>
                </a:r>
                <a:endPar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endParaRPr>
              </a:p>
            </p:txBody>
          </p:sp>
          <p:sp>
            <p:nvSpPr>
              <p:cNvPr id="20" name="文本框 19"/>
              <p:cNvSpPr txBox="1"/>
              <p:nvPr>
                <p:custDataLst>
                  <p:tags r:id="rId3"/>
                </p:custDataLst>
              </p:nvPr>
            </p:nvSpPr>
            <p:spPr>
              <a:xfrm>
                <a:off x="794" y="4252"/>
                <a:ext cx="3515" cy="4649"/>
              </a:xfrm>
              <a:prstGeom prst="rect">
                <a:avLst/>
              </a:prstGeom>
              <a:noFill/>
            </p:spPr>
            <p:txBody>
              <a:bodyPr wrap="square" lIns="179705" rIns="179705" anchor="ctr"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marL="0" indent="0" algn="ctr">
                  <a:lnSpc>
                    <a:spcPct val="150000"/>
                  </a:lnSpc>
                  <a:spcBef>
                    <a:spcPts val="0"/>
                  </a:spcBef>
                  <a:spcAft>
                    <a:spcPts val="0"/>
                  </a:spcAft>
                  <a:buSzPct val="100000"/>
                </a:pPr>
                <a:r>
                  <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rPr>
                  <a:t>农业农村现代化</a:t>
                </a:r>
                <a:endParaRPr lang="zh-CN" altLang="en-US" sz="2000" b="1" kern="1200" spc="600" noProof="0" dirty="0">
                  <a:ln w="0">
                    <a:noFill/>
                  </a:ln>
                  <a:solidFill>
                    <a:srgbClr val="001D54"/>
                  </a:solidFill>
                  <a:effectLst>
                    <a:outerShdw blurRad="38100" dist="38100" dir="2700000" algn="tl">
                      <a:srgbClr val="000000">
                        <a:alpha val="43137"/>
                      </a:srgbClr>
                    </a:outerShdw>
                  </a:effectLst>
                  <a:uLnTx/>
                  <a:uFillTx/>
                  <a:latin typeface="思源黑体 CN Heavy" panose="020B0A00000000000000" charset="-122"/>
                  <a:ea typeface="思源黑体 CN Heavy" panose="020B0A00000000000000" charset="-122"/>
                  <a:sym typeface="Arial" panose="020B0604020202020204" pitchFamily="34" charset="0"/>
                </a:endParaRPr>
              </a:p>
            </p:txBody>
          </p:sp>
        </p:grpSp>
      </p:grpSp>
      <p:grpSp>
        <p:nvGrpSpPr>
          <p:cNvPr id="52" name="组合 51"/>
          <p:cNvGrpSpPr/>
          <p:nvPr/>
        </p:nvGrpSpPr>
        <p:grpSpPr>
          <a:xfrm>
            <a:off x="4623775" y="2235222"/>
            <a:ext cx="3167380" cy="3556913"/>
            <a:chOff x="4464" y="3685"/>
            <a:chExt cx="3515" cy="5683"/>
          </a:xfrm>
        </p:grpSpPr>
        <p:sp>
          <p:nvSpPr>
            <p:cNvPr id="23" name="流程图: 过程 22"/>
            <p:cNvSpPr/>
            <p:nvPr>
              <p:custDataLst>
                <p:tags r:id="rId4"/>
              </p:custDataLst>
            </p:nvPr>
          </p:nvSpPr>
          <p:spPr>
            <a:xfrm>
              <a:off x="4464" y="3699"/>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grpSp>
          <p:nvGrpSpPr>
            <p:cNvPr id="25" name="组合 24"/>
            <p:cNvGrpSpPr/>
            <p:nvPr/>
          </p:nvGrpSpPr>
          <p:grpSpPr>
            <a:xfrm rot="0">
              <a:off x="4464" y="3685"/>
              <a:ext cx="3515" cy="5569"/>
              <a:chOff x="4422" y="3332"/>
              <a:chExt cx="3515" cy="5569"/>
            </a:xfrm>
          </p:grpSpPr>
          <p:sp>
            <p:nvSpPr>
              <p:cNvPr id="28" name="文本框 27"/>
              <p:cNvSpPr txBox="1"/>
              <p:nvPr>
                <p:custDataLst>
                  <p:tags r:id="rId5"/>
                </p:custDataLst>
              </p:nvPr>
            </p:nvSpPr>
            <p:spPr>
              <a:xfrm>
                <a:off x="4422" y="3332"/>
                <a:ext cx="3515" cy="920"/>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乡村振兴总方针</a:t>
                </a:r>
                <a:endParaRPr lang="zh-CN" altLang="en-US" sz="2800" b="1" kern="1200" spc="300" dirty="0">
                  <a:ln w="19050">
                    <a:noFill/>
                  </a:ln>
                  <a:solidFill>
                    <a:schemeClr val="bg1"/>
                  </a:soli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35" name="文本框 34"/>
              <p:cNvSpPr txBox="1"/>
              <p:nvPr>
                <p:custDataLst>
                  <p:tags r:id="rId6"/>
                </p:custDataLst>
              </p:nvPr>
            </p:nvSpPr>
            <p:spPr>
              <a:xfrm>
                <a:off x="4422" y="4252"/>
                <a:ext cx="3514" cy="4649"/>
              </a:xfrm>
              <a:prstGeom prst="rect">
                <a:avLst/>
              </a:prstGeom>
              <a:noFill/>
            </p:spPr>
            <p:txBody>
              <a:bodyPr wrap="square" lIns="179705" rIns="179705" anchor="ctr"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algn="ctr">
                  <a:lnSpc>
                    <a:spcPct val="150000"/>
                  </a:lnSpc>
                </a:pPr>
                <a:r>
                  <a:rPr lang="zh-CN" altLang="en-US" sz="2000" b="1" kern="1200" spc="2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坚持农业农村优先发展</a:t>
                </a:r>
                <a:endParaRPr lang="zh-CN" altLang="en-US" sz="2000" b="1" kern="1200" spc="2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p:txBody>
          </p:sp>
        </p:grpSp>
      </p:grpSp>
      <p:grpSp>
        <p:nvGrpSpPr>
          <p:cNvPr id="51" name="组合 50"/>
          <p:cNvGrpSpPr/>
          <p:nvPr/>
        </p:nvGrpSpPr>
        <p:grpSpPr>
          <a:xfrm>
            <a:off x="8278835" y="2235222"/>
            <a:ext cx="3167380" cy="3556913"/>
            <a:chOff x="8078" y="3685"/>
            <a:chExt cx="3515" cy="5683"/>
          </a:xfrm>
        </p:grpSpPr>
        <p:sp>
          <p:nvSpPr>
            <p:cNvPr id="37" name="流程图: 过程 36"/>
            <p:cNvSpPr/>
            <p:nvPr>
              <p:custDataLst>
                <p:tags r:id="rId7"/>
              </p:custDataLst>
            </p:nvPr>
          </p:nvSpPr>
          <p:spPr>
            <a:xfrm>
              <a:off x="8078" y="3699"/>
              <a:ext cx="3515" cy="5669"/>
            </a:xfrm>
            <a:prstGeom prst="flowChartProcess">
              <a:avLst/>
            </a:prstGeom>
            <a:solidFill>
              <a:srgbClr val="F9E8D0"/>
            </a:solidFill>
            <a:ln>
              <a:solidFill>
                <a:srgbClr val="C20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solidFill>
                <a:effectLst/>
                <a:uLnTx/>
                <a:uFillTx/>
              </a:endParaRPr>
            </a:p>
          </p:txBody>
        </p:sp>
        <p:sp>
          <p:nvSpPr>
            <p:cNvPr id="38" name="文本框 37"/>
            <p:cNvSpPr txBox="1"/>
            <p:nvPr>
              <p:custDataLst>
                <p:tags r:id="rId8"/>
              </p:custDataLst>
            </p:nvPr>
          </p:nvSpPr>
          <p:spPr>
            <a:xfrm>
              <a:off x="8078" y="3685"/>
              <a:ext cx="3515" cy="920"/>
            </a:xfrm>
            <a:prstGeom prst="rect">
              <a:avLst/>
            </a:prstGeom>
            <a:solidFill>
              <a:schemeClr val="accent3"/>
            </a:solidFill>
            <a:ln>
              <a:solidFill>
                <a:schemeClr val="accent1"/>
              </a:solidFill>
            </a:ln>
          </p:spPr>
          <p:txBody>
            <a:bodyPr wrap="square" anchor="ctr" anchorCtr="0">
              <a:noAutofit/>
            </a:bodyPr>
            <a:lstStyle>
              <a:defPPr>
                <a:defRPr lang="zh-CN"/>
              </a:defPPr>
              <a:lvl1pPr marR="0" lvl="0" indent="0" algn="ctr" defTabSz="0" fontAlgn="base">
                <a:lnSpc>
                  <a:spcPct val="100000"/>
                </a:lnSpc>
                <a:spcBef>
                  <a:spcPct val="0"/>
                </a:spcBef>
                <a:spcAft>
                  <a:spcPct val="0"/>
                </a:spcAft>
                <a:buClrTx/>
                <a:buSzTx/>
                <a:buFontTx/>
                <a:buNone/>
                <a:defRPr kumimoji="0" sz="2000" b="0" i="0" u="none" strike="noStrike" kern="0" cap="none" spc="0" normalizeH="0" baseline="0">
                  <a:ln>
                    <a:noFill/>
                  </a:ln>
                  <a:solidFill>
                    <a:schemeClr val="bg1"/>
                  </a:solidFill>
                  <a:effectLst/>
                  <a:uLnTx/>
                  <a:uFillTx/>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lvl="0" algn="ctr"/>
              <a:r>
                <a:rPr lang="zh-CN" altLang="en-US" sz="2400" b="1" kern="1200" spc="300" dirty="0">
                  <a:ln w="19050">
                    <a:noFill/>
                  </a:ln>
                  <a:gradFill>
                    <a:gsLst>
                      <a:gs pos="100000">
                        <a:srgbClr val="E9BE61"/>
                      </a:gs>
                      <a:gs pos="49000">
                        <a:srgbClr val="FEEFAC"/>
                      </a:gs>
                    </a:gsLst>
                    <a:lin ang="5400000" scaled="0"/>
                  </a:gra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rPr>
                <a:t>乡村振兴总要求</a:t>
              </a:r>
              <a:endParaRPr lang="zh-CN" altLang="en-US" sz="2800" b="1" kern="1200" spc="300" dirty="0">
                <a:ln w="19050">
                  <a:noFill/>
                </a:ln>
                <a:solidFill>
                  <a:schemeClr val="bg1"/>
                </a:solidFill>
                <a:effectLst>
                  <a:outerShdw blurRad="254000" dist="101600" dir="5400000" algn="ctr" rotWithShape="0">
                    <a:srgbClr val="000000">
                      <a:alpha val="48000"/>
                    </a:srgbClr>
                  </a:outerShdw>
                </a:effectLst>
                <a:latin typeface="思源黑体 CN Heavy" panose="020B0A00000000000000" charset="-122"/>
                <a:ea typeface="思源黑体 CN Heavy" panose="020B0A00000000000000" charset="-122"/>
                <a:cs typeface="字魂105号-简雅黑" panose="00000500000000000000" pitchFamily="2" charset="-122"/>
                <a:sym typeface="+mn-ea"/>
              </a:endParaRPr>
            </a:p>
          </p:txBody>
        </p:sp>
        <p:sp>
          <p:nvSpPr>
            <p:cNvPr id="39" name="文本框 38"/>
            <p:cNvSpPr txBox="1"/>
            <p:nvPr>
              <p:custDataLst>
                <p:tags r:id="rId9"/>
              </p:custDataLst>
            </p:nvPr>
          </p:nvSpPr>
          <p:spPr>
            <a:xfrm>
              <a:off x="8078" y="4605"/>
              <a:ext cx="3515" cy="4544"/>
            </a:xfrm>
            <a:prstGeom prst="rect">
              <a:avLst/>
            </a:prstGeom>
            <a:noFill/>
          </p:spPr>
          <p:txBody>
            <a:bodyPr wrap="square" lIns="179705" rIns="179705" anchor="ctr" anchorCtr="0">
              <a:noAutofit/>
            </a:bodyPr>
            <a:lstStyle>
              <a:defPPr>
                <a:defRPr lang="zh-CN"/>
              </a:defPPr>
              <a:lvl1pPr marR="0" lvl="0" indent="0" algn="ctr" defTabSz="0" fontAlgn="auto">
                <a:lnSpc>
                  <a:spcPct val="10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defRPr>
              </a:lvl1pPr>
            </a:lstStyle>
            <a:p>
              <a:pPr lvl="0" algn="ctr">
                <a:lnSpc>
                  <a:spcPct val="150000"/>
                </a:lnSpc>
              </a:pPr>
              <a:r>
                <a:rPr lang="zh-CN" altLang="en-US" sz="20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产业兴旺</a:t>
              </a:r>
              <a:endParaRPr lang="zh-CN" altLang="en-US" sz="20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a:p>
              <a:pPr lvl="0" algn="ctr">
                <a:lnSpc>
                  <a:spcPct val="150000"/>
                </a:lnSpc>
              </a:pPr>
              <a:r>
                <a:rPr lang="zh-CN" altLang="en-US" sz="20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生态宜居</a:t>
              </a:r>
              <a:endParaRPr lang="zh-CN" altLang="en-US" sz="20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a:p>
              <a:pPr lvl="0" algn="ctr">
                <a:lnSpc>
                  <a:spcPct val="150000"/>
                </a:lnSpc>
              </a:pPr>
              <a:r>
                <a:rPr lang="zh-CN" altLang="en-US" sz="20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乡风文明</a:t>
              </a:r>
              <a:endParaRPr lang="zh-CN" altLang="en-US" sz="20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a:p>
              <a:pPr lvl="0" algn="ctr">
                <a:lnSpc>
                  <a:spcPct val="150000"/>
                </a:lnSpc>
              </a:pPr>
              <a:r>
                <a:rPr lang="zh-CN" altLang="en-US" sz="20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治理有效</a:t>
              </a:r>
              <a:endParaRPr lang="zh-CN" altLang="en-US" sz="20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a:p>
              <a:pPr lvl="0" algn="ctr">
                <a:lnSpc>
                  <a:spcPct val="150000"/>
                </a:lnSpc>
              </a:pPr>
              <a:r>
                <a:rPr lang="zh-CN" altLang="en-US" sz="20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rPr>
                <a:t>生活富裕</a:t>
              </a:r>
              <a:endParaRPr lang="zh-CN" altLang="en-US" sz="2000" b="1" kern="1200" spc="300" noProof="0" dirty="0">
                <a:ln w="0">
                  <a:noFill/>
                </a:ln>
                <a:solidFill>
                  <a:srgbClr val="001D54"/>
                </a:solidFill>
                <a:effectLst>
                  <a:outerShdw blurRad="38100" dist="38100" dir="2700000" algn="tl">
                    <a:srgbClr val="000000">
                      <a:alpha val="43137"/>
                    </a:srgbClr>
                  </a:outerShdw>
                </a:effectLst>
                <a:uFillTx/>
                <a:latin typeface="思源黑体 CN Heavy" panose="020B0A00000000000000" charset="-122"/>
                <a:ea typeface="思源黑体 CN Heavy" panose="020B0A00000000000000" charset="-122"/>
                <a:sym typeface="Arial" panose="020B0604020202020204" pitchFamily="34" charset="0"/>
              </a:endParaRPr>
            </a:p>
          </p:txBody>
        </p:sp>
      </p:grpSp>
    </p:spTree>
    <p:custDataLst>
      <p:tags r:id="rId10"/>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COLOR_SCHEME_SHAPE_ID" val="37"/>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3"/>
  <p:tag name="KSO_WM_UNIT_ID" val="diagram20196511_2*l_h_i*1_3_3"/>
  <p:tag name="KSO_WM_TEMPLATE_CATEGORY" val="diagram"/>
  <p:tag name="KSO_WM_TEMPLATE_INDEX" val="2019651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01.xml><?xml version="1.0" encoding="utf-8"?>
<p:tagLst xmlns:p="http://schemas.openxmlformats.org/presentationml/2006/main">
  <p:tag name="KSO_WM_UNIT_TEXT_PART_ID_V2" val="d-3-1"/>
  <p:tag name="KSO_WM_UNIT_COLOR_SCHEME_SHAPE_ID" val="59"/>
  <p:tag name="KSO_WM_UNIT_COLOR_SCHEME_PARENT_PAGE" val="0_2"/>
  <p:tag name="KSO_WM_UNIT_DIAGRAM_MODELTYPE" val="stripeEnum"/>
  <p:tag name="KSO_WM_UNIT_SUBTYPE" val="a"/>
  <p:tag name="KSO_WM_UNIT_NOCLEAR" val="0"/>
  <p:tag name="KSO_WM_UNIT_VALUE" val="39"/>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6511_2*l_h_f*1_1_1"/>
  <p:tag name="KSO_WM_TEMPLATE_CATEGORY" val="diagram"/>
  <p:tag name="KSO_WM_TEMPLATE_INDEX" val="20196511"/>
  <p:tag name="KSO_WM_UNIT_LAYERLEVEL" val="1_1_1"/>
  <p:tag name="KSO_WM_TAG_VERSION" val="1.0"/>
  <p:tag name="KSO_WM_BEAUTIFY_FLAG" val="#wm#"/>
  <p:tag name="KSO_WM_UNIT_PRESET_TEXT" val="点击此处添加正文文字，文字是您思想的提炼，请尽可能言简意赅的阐述您的观点。"/>
  <p:tag name="KSO_WM_UNIT_TEXT_FILL_FORE_SCHEMECOLOR_INDEX_BRIGHTNESS" val="0.5"/>
  <p:tag name="KSO_WM_UNIT_TEXT_FILL_FORE_SCHEMECOLOR_INDEX" val="13"/>
  <p:tag name="KSO_WM_UNIT_TEXT_FILL_TYPE" val="1"/>
  <p:tag name="KSO_WM_UNIT_USESOURCEFORMAT_APPLY" val="1"/>
</p:tagLst>
</file>

<file path=ppt/tags/tag102.xml><?xml version="1.0" encoding="utf-8"?>
<p:tagLst xmlns:p="http://schemas.openxmlformats.org/presentationml/2006/main">
  <p:tag name="KSO_WM_SLIDE_ID" val="custom20186579_3"/>
  <p:tag name="KSO_WM_TEMPLATE_SUBCATEGORY" val="0"/>
  <p:tag name="KSO_WM_TEMPLATE_MASTER_TYPE" val="1"/>
  <p:tag name="KSO_WM_TEMPLATE_COLOR_TYPE" val="1"/>
  <p:tag name="KSO_WM_SLIDE_TYPE" val="contents"/>
  <p:tag name="KSO_WM_SLIDE_SUBTYPE" val="diag"/>
  <p:tag name="KSO_WM_SLIDE_ITEM_CNT" val="3"/>
  <p:tag name="KSO_WM_SLIDE_INDEX" val="3"/>
  <p:tag name="KSO_WM_DIAGRAM_GROUP_CODE" val="l1-1"/>
  <p:tag name="KSO_WM_SLIDE_DIAGTYPE" val="l"/>
  <p:tag name="KSO_WM_TAG_VERSION" val="1.0"/>
  <p:tag name="KSO_WM_BEAUTIFY_FLAG" val="#wm#"/>
  <p:tag name="KSO_WM_TEMPLATE_CATEGORY" val="custom"/>
  <p:tag name="KSO_WM_TEMPLATE_INDEX" val="20186579"/>
  <p:tag name="KSO_WM_SLIDE_LAYOUT" val="a_b_l"/>
  <p:tag name="KSO_WM_SLIDE_LAYOUT_CNT" val="1_1_1"/>
  <p:tag name="KSO_WM_SLIDE_BK_DARK_LIGHT" val="2"/>
  <p:tag name="KSO_WM_SLIDE_BACKGROUND_TYPE" val="general"/>
</p:tagLst>
</file>

<file path=ppt/tags/tag103.xml><?xml version="1.0" encoding="utf-8"?>
<p:tagLst xmlns:p="http://schemas.openxmlformats.org/presentationml/2006/main">
  <p:tag name="KSO_WM_BEAUTIFY_FLAG" val="#wm#"/>
  <p:tag name="KSO_WM_TEMPLATE_CATEGORY" val="custom"/>
  <p:tag name="KSO_WM_TEMPLATE_INDEX" val="20205081"/>
</p:tagLst>
</file>

<file path=ppt/tags/tag104.xml><?xml version="1.0" encoding="utf-8"?>
<p:tagLst xmlns:p="http://schemas.openxmlformats.org/presentationml/2006/main">
  <p:tag name="KSO_WM_BEAUTIFY_FLAG" val="#wm#"/>
  <p:tag name="KSO_WM_TEMPLATE_CATEGORY" val="custom"/>
  <p:tag name="KSO_WM_TEMPLATE_INDEX" val="20205081"/>
</p:tagLst>
</file>

<file path=ppt/tags/tag105.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1_1"/>
  <p:tag name="KSO_WM_UNIT_ID" val="diagram20170811_4*l_h_i*1_1_1"/>
  <p:tag name="KSO_WM_UNIT_LAYERLEVEL" val="1_1_1"/>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06.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1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1_1"/>
  <p:tag name="KSO_WM_UNIT_TEXT_FILL_FORE_SCHEMECOLOR_INDEX_BRIGHTNESS" val="0"/>
  <p:tag name="KSO_WM_UNIT_TEXT_FILL_FORE_SCHEMECOLOR_INDEX" val="14"/>
  <p:tag name="KSO_WM_UNIT_TEXT_FILL_TYPE" val="1"/>
  <p:tag name="KSO_WM_UNIT_USESOURCEFORMAT_APPLY" val="1"/>
</p:tagLst>
</file>

<file path=ppt/tags/tag107.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1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1_1"/>
  <p:tag name="KSO_WM_UNIT_TEXT_FILL_FORE_SCHEMECOLOR_INDEX_BRIGHTNESS" val="0"/>
  <p:tag name="KSO_WM_UNIT_TEXT_FILL_FORE_SCHEMECOLOR_INDEX" val="14"/>
  <p:tag name="KSO_WM_UNIT_TEXT_FILL_TYPE" val="1"/>
  <p:tag name="KSO_WM_UNIT_USESOURCEFORMAT_APPLY" val="1"/>
</p:tagLst>
</file>

<file path=ppt/tags/tag108.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2_1"/>
  <p:tag name="KSO_WM_UNIT_ID" val="diagram20170811_4*l_h_i*1_2_1"/>
  <p:tag name="KSO_WM_UNIT_LAYERLEVEL" val="1_1_1"/>
  <p:tag name="KSO_WM_DIAGRAM_GROUP_CODE" val="l1-1"/>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09.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2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2_1"/>
  <p:tag name="KSO_WM_UNIT_TEXT_FILL_FORE_SCHEMECOLOR_INDEX_BRIGHTNESS" val="0"/>
  <p:tag name="KSO_WM_UNIT_TEXT_FILL_FORE_SCHEMECOLOR_INDEX" val="14"/>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2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2_1"/>
  <p:tag name="KSO_WM_UNIT_TEXT_FILL_FORE_SCHEMECOLOR_INDEX_BRIGHTNESS" val="0"/>
  <p:tag name="KSO_WM_UNIT_TEXT_FILL_FORE_SCHEMECOLOR_INDEX" val="14"/>
  <p:tag name="KSO_WM_UNIT_TEXT_FILL_TYPE" val="1"/>
  <p:tag name="KSO_WM_UNIT_USESOURCEFORMAT_APPLY" val="1"/>
</p:tagLst>
</file>

<file path=ppt/tags/tag111.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3_1"/>
  <p:tag name="KSO_WM_UNIT_ID" val="diagram20170811_4*l_h_i*1_3_1"/>
  <p:tag name="KSO_WM_UNIT_LAYERLEVEL" val="1_1_1"/>
  <p:tag name="KSO_WM_DIAGRAM_GROUP_CODE" val="l1-1"/>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12.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3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3_1"/>
  <p:tag name="KSO_WM_UNIT_TEXT_FILL_FORE_SCHEMECOLOR_INDEX_BRIGHTNESS" val="0"/>
  <p:tag name="KSO_WM_UNIT_TEXT_FILL_FORE_SCHEMECOLOR_INDEX" val="14"/>
  <p:tag name="KSO_WM_UNIT_TEXT_FILL_TYPE" val="1"/>
  <p:tag name="KSO_WM_UNIT_USESOURCEFORMAT_APPLY" val="1"/>
</p:tagLst>
</file>

<file path=ppt/tags/tag113.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3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3_1"/>
  <p:tag name="KSO_WM_UNIT_TEXT_FILL_FORE_SCHEMECOLOR_INDEX_BRIGHTNESS" val="0"/>
  <p:tag name="KSO_WM_UNIT_TEXT_FILL_FORE_SCHEMECOLOR_INDEX" val="14"/>
  <p:tag name="KSO_WM_UNIT_TEXT_FILL_TYPE" val="1"/>
  <p:tag name="KSO_WM_UNIT_USESOURCEFORMAT_APPLY" val="1"/>
</p:tagLst>
</file>

<file path=ppt/tags/tag114.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4_1"/>
  <p:tag name="KSO_WM_UNIT_ID" val="diagram20170811_4*l_h_i*1_4_1"/>
  <p:tag name="KSO_WM_UNIT_LAYERLEVEL" val="1_1_1"/>
  <p:tag name="KSO_WM_DIAGRAM_GROUP_CODE" val="l1-1"/>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15.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4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4_1"/>
  <p:tag name="KSO_WM_UNIT_TEXT_FILL_FORE_SCHEMECOLOR_INDEX_BRIGHTNESS" val="0"/>
  <p:tag name="KSO_WM_UNIT_TEXT_FILL_FORE_SCHEMECOLOR_INDEX" val="14"/>
  <p:tag name="KSO_WM_UNIT_TEXT_FILL_TYPE" val="1"/>
  <p:tag name="KSO_WM_UNIT_USESOURCEFORMAT_APPLY" val="1"/>
</p:tagLst>
</file>

<file path=ppt/tags/tag116.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4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4_1"/>
  <p:tag name="KSO_WM_UNIT_TEXT_FILL_FORE_SCHEMECOLOR_INDEX_BRIGHTNESS" val="0"/>
  <p:tag name="KSO_WM_UNIT_TEXT_FILL_FORE_SCHEMECOLOR_INDEX" val="14"/>
  <p:tag name="KSO_WM_UNIT_TEXT_FILL_TYPE" val="1"/>
  <p:tag name="KSO_WM_UNIT_USESOURCEFORMAT_APPLY" val="1"/>
</p:tagLst>
</file>

<file path=ppt/tags/tag117.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5_1"/>
  <p:tag name="KSO_WM_UNIT_ID" val="diagram20170811_4*l_h_i*1_5_1"/>
  <p:tag name="KSO_WM_UNIT_LAYERLEVEL" val="1_1_1"/>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18.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5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5_1"/>
  <p:tag name="KSO_WM_UNIT_TEXT_FILL_FORE_SCHEMECOLOR_INDEX_BRIGHTNESS" val="0"/>
  <p:tag name="KSO_WM_UNIT_TEXT_FILL_FORE_SCHEMECOLOR_INDEX" val="14"/>
  <p:tag name="KSO_WM_UNIT_TEXT_FILL_TYPE" val="1"/>
  <p:tag name="KSO_WM_UNIT_USESOURCEFORMAT_APPLY" val="1"/>
</p:tagLst>
</file>

<file path=ppt/tags/tag119.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5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5_1"/>
  <p:tag name="KSO_WM_UNIT_TEXT_FILL_FORE_SCHEMECOLOR_INDEX_BRIGHTNESS" val="0"/>
  <p:tag name="KSO_WM_UNIT_TEXT_FILL_FORE_SCHEMECOLOR_INDEX" val="14"/>
  <p:tag name="KSO_WM_UNIT_TEXT_FILL_TYPE" val="1"/>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LIDE_ID" val="custom20186579_3"/>
  <p:tag name="KSO_WM_TEMPLATE_SUBCATEGORY" val="0"/>
  <p:tag name="KSO_WM_TEMPLATE_MASTER_TYPE" val="1"/>
  <p:tag name="KSO_WM_TEMPLATE_COLOR_TYPE" val="1"/>
  <p:tag name="KSO_WM_SLIDE_TYPE" val="contents"/>
  <p:tag name="KSO_WM_SLIDE_SUBTYPE" val="diag"/>
  <p:tag name="KSO_WM_SLIDE_ITEM_CNT" val="5"/>
  <p:tag name="KSO_WM_SLIDE_INDEX" val="3"/>
  <p:tag name="KSO_WM_DIAGRAM_GROUP_CODE" val="l1-1"/>
  <p:tag name="KSO_WM_SLIDE_DIAGTYPE" val="l"/>
  <p:tag name="KSO_WM_TAG_VERSION" val="1.0"/>
  <p:tag name="KSO_WM_BEAUTIFY_FLAG" val="#wm#"/>
  <p:tag name="KSO_WM_TEMPLATE_CATEGORY" val="custom"/>
  <p:tag name="KSO_WM_TEMPLATE_INDEX" val="20186579"/>
  <p:tag name="KSO_WM_SLIDE_LAYOUT" val="a_b_l"/>
  <p:tag name="KSO_WM_SLIDE_LAYOUT_CNT" val="1_1_1"/>
  <p:tag name="KSO_WM_SLIDE_BK_DARK_LIGHT" val="2"/>
  <p:tag name="KSO_WM_SLIDE_BACKGROUND_TYPE" val="general"/>
</p:tagLst>
</file>

<file path=ppt/tags/tag12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2.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1_1"/>
  <p:tag name="KSO_WM_UNIT_ID" val="diagram20170811_4*l_h_i*1_1_1"/>
  <p:tag name="KSO_WM_UNIT_LAYERLEVEL" val="1_1_1"/>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23.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1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1_1"/>
  <p:tag name="KSO_WM_UNIT_TEXT_FILL_FORE_SCHEMECOLOR_INDEX_BRIGHTNESS" val="0"/>
  <p:tag name="KSO_WM_UNIT_TEXT_FILL_FORE_SCHEMECOLOR_INDEX" val="14"/>
  <p:tag name="KSO_WM_UNIT_TEXT_FILL_TYPE" val="1"/>
  <p:tag name="KSO_WM_UNIT_USESOURCEFORMAT_APPLY" val="1"/>
</p:tagLst>
</file>

<file path=ppt/tags/tag124.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1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1_1"/>
  <p:tag name="KSO_WM_UNIT_TEXT_FILL_FORE_SCHEMECOLOR_INDEX_BRIGHTNESS" val="0"/>
  <p:tag name="KSO_WM_UNIT_TEXT_FILL_FORE_SCHEMECOLOR_INDEX" val="14"/>
  <p:tag name="KSO_WM_UNIT_TEXT_FILL_TYPE" val="1"/>
  <p:tag name="KSO_WM_UNIT_USESOURCEFORMAT_APPLY" val="1"/>
</p:tagLst>
</file>

<file path=ppt/tags/tag125.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2_1"/>
  <p:tag name="KSO_WM_UNIT_ID" val="diagram20170811_4*l_h_i*1_2_1"/>
  <p:tag name="KSO_WM_UNIT_LAYERLEVEL" val="1_1_1"/>
  <p:tag name="KSO_WM_DIAGRAM_GROUP_CODE" val="l1-1"/>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26.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2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2_1"/>
  <p:tag name="KSO_WM_UNIT_TEXT_FILL_FORE_SCHEMECOLOR_INDEX_BRIGHTNESS" val="0"/>
  <p:tag name="KSO_WM_UNIT_TEXT_FILL_FORE_SCHEMECOLOR_INDEX" val="14"/>
  <p:tag name="KSO_WM_UNIT_TEXT_FILL_TYPE" val="1"/>
  <p:tag name="KSO_WM_UNIT_USESOURCEFORMAT_APPLY" val="1"/>
</p:tagLst>
</file>

<file path=ppt/tags/tag127.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2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2_1"/>
  <p:tag name="KSO_WM_UNIT_TEXT_FILL_FORE_SCHEMECOLOR_INDEX_BRIGHTNESS" val="0"/>
  <p:tag name="KSO_WM_UNIT_TEXT_FILL_FORE_SCHEMECOLOR_INDEX" val="14"/>
  <p:tag name="KSO_WM_UNIT_TEXT_FILL_TYPE" val="1"/>
  <p:tag name="KSO_WM_UNIT_USESOURCEFORMAT_APPLY" val="1"/>
</p:tagLst>
</file>

<file path=ppt/tags/tag128.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3_1"/>
  <p:tag name="KSO_WM_UNIT_ID" val="diagram20170811_4*l_h_i*1_3_1"/>
  <p:tag name="KSO_WM_UNIT_LAYERLEVEL" val="1_1_1"/>
  <p:tag name="KSO_WM_DIAGRAM_GROUP_CODE" val="l1-1"/>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29.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3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3_1"/>
  <p:tag name="KSO_WM_UNIT_TEXT_FILL_FORE_SCHEMECOLOR_INDEX_BRIGHTNESS" val="0"/>
  <p:tag name="KSO_WM_UNIT_TEXT_FILL_FORE_SCHEMECOLOR_INDEX" val="14"/>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3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3_1"/>
  <p:tag name="KSO_WM_UNIT_TEXT_FILL_FORE_SCHEMECOLOR_INDEX_BRIGHTNESS" val="0"/>
  <p:tag name="KSO_WM_UNIT_TEXT_FILL_FORE_SCHEMECOLOR_INDEX" val="14"/>
  <p:tag name="KSO_WM_UNIT_TEXT_FILL_TYPE" val="1"/>
  <p:tag name="KSO_WM_UNIT_USESOURCEFORMAT_APPLY" val="1"/>
</p:tagLst>
</file>

<file path=ppt/tags/tag13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2.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1_1"/>
  <p:tag name="KSO_WM_UNIT_ID" val="diagram20170811_4*l_h_i*1_1_1"/>
  <p:tag name="KSO_WM_UNIT_LAYERLEVEL" val="1_1_1"/>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33.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1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1_1"/>
  <p:tag name="KSO_WM_UNIT_TEXT_FILL_FORE_SCHEMECOLOR_INDEX_BRIGHTNESS" val="0"/>
  <p:tag name="KSO_WM_UNIT_TEXT_FILL_FORE_SCHEMECOLOR_INDEX" val="14"/>
  <p:tag name="KSO_WM_UNIT_TEXT_FILL_TYPE" val="1"/>
  <p:tag name="KSO_WM_UNIT_USESOURCEFORMAT_APPLY" val="1"/>
</p:tagLst>
</file>

<file path=ppt/tags/tag134.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1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1_1"/>
  <p:tag name="KSO_WM_UNIT_TEXT_FILL_FORE_SCHEMECOLOR_INDEX_BRIGHTNESS" val="0"/>
  <p:tag name="KSO_WM_UNIT_TEXT_FILL_FORE_SCHEMECOLOR_INDEX" val="14"/>
  <p:tag name="KSO_WM_UNIT_TEXT_FILL_TYPE" val="1"/>
  <p:tag name="KSO_WM_UNIT_USESOURCEFORMAT_APPLY" val="1"/>
</p:tagLst>
</file>

<file path=ppt/tags/tag135.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3_1"/>
  <p:tag name="KSO_WM_UNIT_ID" val="diagram20170811_4*l_h_i*1_3_1"/>
  <p:tag name="KSO_WM_UNIT_LAYERLEVEL" val="1_1_1"/>
  <p:tag name="KSO_WM_DIAGRAM_GROUP_CODE" val="l1-1"/>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36.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3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3_1"/>
  <p:tag name="KSO_WM_UNIT_TEXT_FILL_FORE_SCHEMECOLOR_INDEX_BRIGHTNESS" val="0"/>
  <p:tag name="KSO_WM_UNIT_TEXT_FILL_FORE_SCHEMECOLOR_INDEX" val="14"/>
  <p:tag name="KSO_WM_UNIT_TEXT_FILL_TYPE" val="1"/>
  <p:tag name="KSO_WM_UNIT_USESOURCEFORMAT_APPLY" val="1"/>
</p:tagLst>
</file>

<file path=ppt/tags/tag137.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3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3_1"/>
  <p:tag name="KSO_WM_UNIT_TEXT_FILL_FORE_SCHEMECOLOR_INDEX_BRIGHTNESS" val="0"/>
  <p:tag name="KSO_WM_UNIT_TEXT_FILL_FORE_SCHEMECOLOR_INDEX" val="14"/>
  <p:tag name="KSO_WM_UNIT_TEXT_FILL_TYPE" val="1"/>
  <p:tag name="KSO_WM_UNIT_USESOURCEFORMAT_APPLY" val="1"/>
</p:tagLst>
</file>

<file path=ppt/tags/tag13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9.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3_1"/>
  <p:tag name="KSO_WM_UNIT_ID" val="diagram20170811_4*l_h_i*1_3_1"/>
  <p:tag name="KSO_WM_UNIT_LAYERLEVEL" val="1_1_1"/>
  <p:tag name="KSO_WM_DIAGRAM_GROUP_CODE" val="l1-1"/>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3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3_1"/>
  <p:tag name="KSO_WM_UNIT_TEXT_FILL_FORE_SCHEMECOLOR_INDEX_BRIGHTNESS" val="0"/>
  <p:tag name="KSO_WM_UNIT_TEXT_FILL_FORE_SCHEMECOLOR_INDEX" val="14"/>
  <p:tag name="KSO_WM_UNIT_TEXT_FILL_TYPE" val="1"/>
  <p:tag name="KSO_WM_UNIT_USESOURCEFORMAT_APPLY" val="1"/>
</p:tagLst>
</file>

<file path=ppt/tags/tag141.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3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3_1"/>
  <p:tag name="KSO_WM_UNIT_TEXT_FILL_FORE_SCHEMECOLOR_INDEX_BRIGHTNESS" val="0"/>
  <p:tag name="KSO_WM_UNIT_TEXT_FILL_FORE_SCHEMECOLOR_INDEX" val="14"/>
  <p:tag name="KSO_WM_UNIT_TEXT_FILL_TYPE" val="1"/>
  <p:tag name="KSO_WM_UNIT_USESOURCEFORMAT_APPLY" val="1"/>
</p:tagLst>
</file>

<file path=ppt/tags/tag14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3.xml><?xml version="1.0" encoding="utf-8"?>
<p:tagLst xmlns:p="http://schemas.openxmlformats.org/presentationml/2006/main">
  <p:tag name="KSO_WM_UNIT_TEXT_FILL_GRADIENT_TYPE" val="0"/>
  <p:tag name="KSO_WM_UNIT_TEXT_FILL_GRADIENT_ANGLE" val="0"/>
  <p:tag name="KSO_WM_UNIT_TEXT_FILL_GRADIENT_Direction" val="3"/>
  <p:tag name="KSO_WM_UNIT_TEXT_FILL_TYPE" val="3"/>
</p:tagLst>
</file>

<file path=ppt/tags/tag14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5.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1_1"/>
  <p:tag name="KSO_WM_UNIT_ID" val="diagram20170811_4*l_h_i*1_1_1"/>
  <p:tag name="KSO_WM_UNIT_LAYERLEVEL" val="1_1_1"/>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46.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1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1_1"/>
  <p:tag name="KSO_WM_UNIT_TEXT_FILL_FORE_SCHEMECOLOR_INDEX_BRIGHTNESS" val="0"/>
  <p:tag name="KSO_WM_UNIT_TEXT_FILL_FORE_SCHEMECOLOR_INDEX" val="14"/>
  <p:tag name="KSO_WM_UNIT_TEXT_FILL_TYPE" val="1"/>
  <p:tag name="KSO_WM_UNIT_USESOURCEFORMAT_APPLY" val="1"/>
</p:tagLst>
</file>

<file path=ppt/tags/tag147.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2_1"/>
  <p:tag name="KSO_WM_UNIT_ID" val="diagram20170811_4*l_h_i*1_2_1"/>
  <p:tag name="KSO_WM_UNIT_LAYERLEVEL" val="1_1_1"/>
  <p:tag name="KSO_WM_DIAGRAM_GROUP_CODE" val="l1-1"/>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48.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2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2_1"/>
  <p:tag name="KSO_WM_UNIT_TEXT_FILL_FORE_SCHEMECOLOR_INDEX_BRIGHTNESS" val="0"/>
  <p:tag name="KSO_WM_UNIT_TEXT_FILL_FORE_SCHEMECOLOR_INDEX" val="14"/>
  <p:tag name="KSO_WM_UNIT_TEXT_FILL_TYPE" val="1"/>
  <p:tag name="KSO_WM_UNIT_USESOURCEFORMAT_APPLY" val="1"/>
</p:tagLst>
</file>

<file path=ppt/tags/tag149.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3_1"/>
  <p:tag name="KSO_WM_UNIT_ID" val="diagram20170811_4*l_h_i*1_3_1"/>
  <p:tag name="KSO_WM_UNIT_LAYERLEVEL" val="1_1_1"/>
  <p:tag name="KSO_WM_DIAGRAM_GROUP_CODE" val="l1-1"/>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3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3_1"/>
  <p:tag name="KSO_WM_UNIT_TEXT_FILL_FORE_SCHEMECOLOR_INDEX_BRIGHTNESS" val="0"/>
  <p:tag name="KSO_WM_UNIT_TEXT_FILL_FORE_SCHEMECOLOR_INDEX" val="14"/>
  <p:tag name="KSO_WM_UNIT_TEXT_FILL_TYPE" val="1"/>
  <p:tag name="KSO_WM_UNIT_USESOURCEFORMAT_APPLY" val="1"/>
</p:tagLst>
</file>

<file path=ppt/tags/tag151.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3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3_1"/>
  <p:tag name="KSO_WM_UNIT_TEXT_FILL_FORE_SCHEMECOLOR_INDEX_BRIGHTNESS" val="0"/>
  <p:tag name="KSO_WM_UNIT_TEXT_FILL_FORE_SCHEMECOLOR_INDEX" val="14"/>
  <p:tag name="KSO_WM_UNIT_TEXT_FILL_TYPE" val="1"/>
  <p:tag name="KSO_WM_UNIT_USESOURCEFORMAT_APPLY" val="1"/>
</p:tagLst>
</file>

<file path=ppt/tags/tag15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3.xml><?xml version="1.0" encoding="utf-8"?>
<p:tagLst xmlns:p="http://schemas.openxmlformats.org/presentationml/2006/main">
  <p:tag name="KSO_WM_UNIT_TEXT_FILL_GRADIENT_TYPE" val="0"/>
  <p:tag name="KSO_WM_UNIT_TEXT_FILL_GRADIENT_ANGLE" val="0"/>
  <p:tag name="KSO_WM_UNIT_TEXT_FILL_GRADIENT_Direction" val="3"/>
  <p:tag name="KSO_WM_UNIT_TEXT_FILL_TYPE" val="3"/>
</p:tagLst>
</file>

<file path=ppt/tags/tag15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8.xml><?xml version="1.0" encoding="utf-8"?>
<p:tagLst xmlns:p="http://schemas.openxmlformats.org/presentationml/2006/main">
  <p:tag name="KSO_WM_UNIT_TEXT_FILL_GRADIENT_TYPE" val="0"/>
  <p:tag name="KSO_WM_UNIT_TEXT_FILL_GRADIENT_ANGLE" val="0"/>
  <p:tag name="KSO_WM_UNIT_TEXT_FILL_GRADIENT_Direction" val="3"/>
  <p:tag name="KSO_WM_UNIT_TEXT_FILL_TYPE" val="3"/>
</p:tagLst>
</file>

<file path=ppt/tags/tag15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1.xml><?xml version="1.0" encoding="utf-8"?>
<p:tagLst xmlns:p="http://schemas.openxmlformats.org/presentationml/2006/main">
  <p:tag name="KSO_WM_UNIT_TEXT_FILL_GRADIENT_TYPE" val="0"/>
  <p:tag name="KSO_WM_UNIT_TEXT_FILL_GRADIENT_ANGLE" val="0"/>
  <p:tag name="KSO_WM_UNIT_TEXT_FILL_GRADIENT_Direction" val="3"/>
  <p:tag name="KSO_WM_UNIT_TEXT_FILL_TYPE" val="3"/>
</p:tagLst>
</file>

<file path=ppt/tags/tag162.xml><?xml version="1.0" encoding="utf-8"?>
<p:tagLst xmlns:p="http://schemas.openxmlformats.org/presentationml/2006/main">
  <p:tag name="KSO_WM_UNIT_TEXT_FILL_GRADIENT_TYPE" val="0"/>
  <p:tag name="KSO_WM_UNIT_TEXT_FILL_GRADIENT_ANGLE" val="0"/>
  <p:tag name="KSO_WM_UNIT_TEXT_FILL_GRADIENT_Direction" val="3"/>
  <p:tag name="KSO_WM_UNIT_TEXT_FILL_TYPE" val="3"/>
</p:tagLst>
</file>

<file path=ppt/tags/tag1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6.xml><?xml version="1.0" encoding="utf-8"?>
<p:tagLst xmlns:p="http://schemas.openxmlformats.org/presentationml/2006/main">
  <p:tag name="KSO_WM_BEAUTIFY_FLAG" val="#wm#"/>
  <p:tag name="KSO_WM_TEMPLATE_CATEGORY" val="custom"/>
  <p:tag name="KSO_WM_TEMPLATE_INDEX" val="20205081"/>
</p:tagLst>
</file>

<file path=ppt/tags/tag167.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1_1"/>
  <p:tag name="KSO_WM_UNIT_ID" val="diagram20170811_4*l_h_i*1_1_1"/>
  <p:tag name="KSO_WM_UNIT_LAYERLEVEL" val="1_1_1"/>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68.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1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1_1"/>
  <p:tag name="KSO_WM_UNIT_TEXT_FILL_FORE_SCHEMECOLOR_INDEX_BRIGHTNESS" val="0"/>
  <p:tag name="KSO_WM_UNIT_TEXT_FILL_FORE_SCHEMECOLOR_INDEX" val="14"/>
  <p:tag name="KSO_WM_UNIT_TEXT_FILL_TYPE" val="1"/>
  <p:tag name="KSO_WM_UNIT_USESOURCEFORMAT_APPLY" val="1"/>
</p:tagLst>
</file>

<file path=ppt/tags/tag169.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1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1_1"/>
  <p:tag name="KSO_WM_UNIT_TEXT_FILL_FORE_SCHEMECOLOR_INDEX_BRIGHTNESS" val="0"/>
  <p:tag name="KSO_WM_UNIT_TEXT_FILL_FORE_SCHEMECOLOR_INDEX" val="14"/>
  <p:tag name="KSO_WM_UNIT_TEXT_FILL_TYPE" val="1"/>
  <p:tag name="KSO_WM_UNIT_USESOURCEFORMAT_APPLY"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2_1"/>
  <p:tag name="KSO_WM_UNIT_ID" val="diagram20170811_4*l_h_i*1_2_1"/>
  <p:tag name="KSO_WM_UNIT_LAYERLEVEL" val="1_1_1"/>
  <p:tag name="KSO_WM_DIAGRAM_GROUP_CODE" val="l1-1"/>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71.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2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2_1"/>
  <p:tag name="KSO_WM_UNIT_TEXT_FILL_FORE_SCHEMECOLOR_INDEX_BRIGHTNESS" val="0"/>
  <p:tag name="KSO_WM_UNIT_TEXT_FILL_FORE_SCHEMECOLOR_INDEX" val="14"/>
  <p:tag name="KSO_WM_UNIT_TEXT_FILL_TYPE" val="1"/>
  <p:tag name="KSO_WM_UNIT_USESOURCEFORMAT_APPLY" val="1"/>
</p:tagLst>
</file>

<file path=ppt/tags/tag172.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2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2_1"/>
  <p:tag name="KSO_WM_UNIT_TEXT_FILL_FORE_SCHEMECOLOR_INDEX_BRIGHTNESS" val="0"/>
  <p:tag name="KSO_WM_UNIT_TEXT_FILL_FORE_SCHEMECOLOR_INDEX" val="14"/>
  <p:tag name="KSO_WM_UNIT_TEXT_FILL_TYPE" val="1"/>
  <p:tag name="KSO_WM_UNIT_USESOURCEFORMAT_APPLY" val="1"/>
</p:tagLst>
</file>

<file path=ppt/tags/tag173.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3_1"/>
  <p:tag name="KSO_WM_UNIT_ID" val="diagram20170811_4*l_h_i*1_3_1"/>
  <p:tag name="KSO_WM_UNIT_LAYERLEVEL" val="1_1_1"/>
  <p:tag name="KSO_WM_DIAGRAM_GROUP_CODE" val="l1-1"/>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74.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3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3_1"/>
  <p:tag name="KSO_WM_UNIT_TEXT_FILL_FORE_SCHEMECOLOR_INDEX_BRIGHTNESS" val="0"/>
  <p:tag name="KSO_WM_UNIT_TEXT_FILL_FORE_SCHEMECOLOR_INDEX" val="14"/>
  <p:tag name="KSO_WM_UNIT_TEXT_FILL_TYPE" val="1"/>
  <p:tag name="KSO_WM_UNIT_USESOURCEFORMAT_APPLY" val="1"/>
</p:tagLst>
</file>

<file path=ppt/tags/tag175.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3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3_1"/>
  <p:tag name="KSO_WM_UNIT_TEXT_FILL_FORE_SCHEMECOLOR_INDEX_BRIGHTNESS" val="0"/>
  <p:tag name="KSO_WM_UNIT_TEXT_FILL_FORE_SCHEMECOLOR_INDEX" val="14"/>
  <p:tag name="KSO_WM_UNIT_TEXT_FILL_TYPE" val="1"/>
  <p:tag name="KSO_WM_UNIT_USESOURCEFORMAT_APPLY" val="1"/>
</p:tagLst>
</file>

<file path=ppt/tags/tag176.xml><?xml version="1.0" encoding="utf-8"?>
<p:tagLst xmlns:p="http://schemas.openxmlformats.org/presentationml/2006/main">
  <p:tag name="KSO_WM_SLIDE_ID" val="custom20186579_3"/>
  <p:tag name="KSO_WM_TEMPLATE_SUBCATEGORY" val="0"/>
  <p:tag name="KSO_WM_TEMPLATE_MASTER_TYPE" val="1"/>
  <p:tag name="KSO_WM_TEMPLATE_COLOR_TYPE" val="1"/>
  <p:tag name="KSO_WM_SLIDE_TYPE" val="contents"/>
  <p:tag name="KSO_WM_SLIDE_SUBTYPE" val="diag"/>
  <p:tag name="KSO_WM_SLIDE_ITEM_CNT" val="5"/>
  <p:tag name="KSO_WM_SLIDE_INDEX" val="3"/>
  <p:tag name="KSO_WM_DIAGRAM_GROUP_CODE" val="l1-1"/>
  <p:tag name="KSO_WM_SLIDE_DIAGTYPE" val="l"/>
  <p:tag name="KSO_WM_TAG_VERSION" val="1.0"/>
  <p:tag name="KSO_WM_BEAUTIFY_FLAG" val="#wm#"/>
  <p:tag name="KSO_WM_TEMPLATE_CATEGORY" val="custom"/>
  <p:tag name="KSO_WM_TEMPLATE_INDEX" val="20186579"/>
  <p:tag name="KSO_WM_SLIDE_LAYOUT" val="a_b_l"/>
  <p:tag name="KSO_WM_SLIDE_LAYOUT_CNT" val="1_1_1"/>
  <p:tag name="KSO_WM_SLIDE_BK_DARK_LIGHT" val="2"/>
  <p:tag name="KSO_WM_SLIDE_BACKGROUND_TYPE" val="general"/>
</p:tagLst>
</file>

<file path=ppt/tags/tag17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1"/>
  <p:tag name="KSO_WM_UNIT_ID" val="diagram20198937_3*l_h_i*1_2_1"/>
  <p:tag name="KSO_WM_TEMPLATE_CATEGORY" val="diagram"/>
  <p:tag name="KSO_WM_TEMPLATE_INDEX" val="20198937"/>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USESOURCEFORMAT_APPLY"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8937_3*l_h_i*1_2_2"/>
  <p:tag name="KSO_WM_TEMPLATE_CATEGORY" val="diagram"/>
  <p:tag name="KSO_WM_TEMPLATE_INDEX" val="20198937"/>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USESOURCEFORMAT_APPLY" val="1"/>
</p:tagLst>
</file>

<file path=ppt/tags/tag18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98937_3*l_h_i*1_2_3"/>
  <p:tag name="KSO_WM_TEMPLATE_CATEGORY" val="diagram"/>
  <p:tag name="KSO_WM_TEMPLATE_INDEX" val="20198937"/>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USESOURCEFORMAT_APPLY" val="1"/>
</p:tagLst>
</file>

<file path=ppt/tags/tag182.xml><?xml version="1.0" encoding="utf-8"?>
<p:tagLst xmlns:p="http://schemas.openxmlformats.org/presentationml/2006/main">
  <p:tag name="KSO_WM_UNIT_DIAGRAM_MODELTYPE" val="stripeEnum"/>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8937_3*l_h_a*1_1_1"/>
  <p:tag name="KSO_WM_TEMPLATE_CATEGORY" val="diagram"/>
  <p:tag name="KSO_WM_TEMPLATE_INDEX" val="20198937"/>
  <p:tag name="KSO_WM_UNIT_LAYERLEVEL" val="1_1_1"/>
  <p:tag name="KSO_WM_TAG_VERSION" val="1.0"/>
  <p:tag name="KSO_WM_BEAUTIFY_FLAG" val="#wm#"/>
  <p:tag name="KSO_WM_UNIT_PRESET_TEXT" val="添加标题"/>
  <p:tag name="KSO_WM_UNIT_TEXT_FILL_FORE_SCHEMECOLOR_INDEX_BRIGHTNESS" val="0"/>
  <p:tag name="KSO_WM_UNIT_TEXT_FILL_FORE_SCHEMECOLOR_INDEX" val="14"/>
  <p:tag name="KSO_WM_UNIT_TEXT_FILL_TYPE" val="1"/>
  <p:tag name="KSO_WM_UNIT_USESOURCEFORMAT_APPLY" val="1"/>
</p:tagLst>
</file>

<file path=ppt/tags/tag183.xml><?xml version="1.0" encoding="utf-8"?>
<p:tagLst xmlns:p="http://schemas.openxmlformats.org/presentationml/2006/main">
  <p:tag name="KSO_WM_UNIT_DIAGRAM_MODELTYPE" val="stripeEnum"/>
  <p:tag name="KSO_WM_UNIT_SUBTYPE" val="a"/>
  <p:tag name="KSO_WM_UNIT_NOCLEAR" val="0"/>
  <p:tag name="KSO_WM_UNIT_VALUE" val="8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37_3*l_h_f*1_1_1"/>
  <p:tag name="KSO_WM_TEMPLATE_CATEGORY" val="diagram"/>
  <p:tag name="KSO_WM_TEMPLATE_INDEX" val="2019893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_BRIGHTNESS" val="0.25"/>
  <p:tag name="KSO_WM_UNIT_TEXT_FILL_FORE_SCHEMECOLOR_INDEX" val="13"/>
  <p:tag name="KSO_WM_UNIT_TEXT_FILL_TYPE" val="1"/>
  <p:tag name="KSO_WM_UNIT_USESOURCEFORMAT_APPLY" val="1"/>
</p:tagLst>
</file>

<file path=ppt/tags/tag18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3_1"/>
  <p:tag name="KSO_WM_UNIT_ID" val="diagram20198937_3*l_h_i*1_3_1"/>
  <p:tag name="KSO_WM_TEMPLATE_CATEGORY" val="diagram"/>
  <p:tag name="KSO_WM_TEMPLATE_INDEX" val="20198937"/>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USESOURCEFORMAT_APPLY" val="1"/>
</p:tagLst>
</file>

<file path=ppt/tags/tag18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98937_3*l_h_i*1_3_2"/>
  <p:tag name="KSO_WM_TEMPLATE_CATEGORY" val="diagram"/>
  <p:tag name="KSO_WM_TEMPLATE_INDEX" val="20198937"/>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USESOURCEFORMAT_APPLY" val="1"/>
</p:tagLst>
</file>

<file path=ppt/tags/tag18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98937_3*l_h_i*1_3_3"/>
  <p:tag name="KSO_WM_TEMPLATE_CATEGORY" val="diagram"/>
  <p:tag name="KSO_WM_TEMPLATE_INDEX" val="20198937"/>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USESOURCEFORMAT_APPLY" val="1"/>
</p:tagLst>
</file>

<file path=ppt/tags/tag187.xml><?xml version="1.0" encoding="utf-8"?>
<p:tagLst xmlns:p="http://schemas.openxmlformats.org/presentationml/2006/main">
  <p:tag name="KSO_WM_UNIT_DIAGRAM_MODELTYPE" val="stripeEnum"/>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8937_3*l_h_a*1_1_1"/>
  <p:tag name="KSO_WM_TEMPLATE_CATEGORY" val="diagram"/>
  <p:tag name="KSO_WM_TEMPLATE_INDEX" val="20198937"/>
  <p:tag name="KSO_WM_UNIT_LAYERLEVEL" val="1_1_1"/>
  <p:tag name="KSO_WM_TAG_VERSION" val="1.0"/>
  <p:tag name="KSO_WM_BEAUTIFY_FLAG" val="#wm#"/>
  <p:tag name="KSO_WM_UNIT_PRESET_TEXT" val="添加标题"/>
  <p:tag name="KSO_WM_UNIT_TEXT_FILL_FORE_SCHEMECOLOR_INDEX_BRIGHTNESS" val="0"/>
  <p:tag name="KSO_WM_UNIT_TEXT_FILL_FORE_SCHEMECOLOR_INDEX" val="14"/>
  <p:tag name="KSO_WM_UNIT_TEXT_FILL_TYPE" val="1"/>
  <p:tag name="KSO_WM_UNIT_USESOURCEFORMAT_APPLY" val="1"/>
</p:tagLst>
</file>

<file path=ppt/tags/tag188.xml><?xml version="1.0" encoding="utf-8"?>
<p:tagLst xmlns:p="http://schemas.openxmlformats.org/presentationml/2006/main">
  <p:tag name="KSO_WM_UNIT_DIAGRAM_MODELTYPE" val="stripeEnum"/>
  <p:tag name="KSO_WM_UNIT_SUBTYPE" val="a"/>
  <p:tag name="KSO_WM_UNIT_NOCLEAR" val="0"/>
  <p:tag name="KSO_WM_UNIT_VALUE" val="8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37_3*l_h_f*1_1_1"/>
  <p:tag name="KSO_WM_TEMPLATE_CATEGORY" val="diagram"/>
  <p:tag name="KSO_WM_TEMPLATE_INDEX" val="2019893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_BRIGHTNESS" val="0.25"/>
  <p:tag name="KSO_WM_UNIT_TEXT_FILL_FORE_SCHEMECOLOR_INDEX" val="13"/>
  <p:tag name="KSO_WM_UNIT_TEXT_FILL_TYPE" val="1"/>
  <p:tag name="KSO_WM_UNIT_USESOURCEFORMAT_APPLY" val="1"/>
</p:tagLst>
</file>

<file path=ppt/tags/tag18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4_1"/>
  <p:tag name="KSO_WM_UNIT_ID" val="diagram20198937_3*l_h_i*1_4_1"/>
  <p:tag name="KSO_WM_TEMPLATE_CATEGORY" val="diagram"/>
  <p:tag name="KSO_WM_TEMPLATE_INDEX" val="20198937"/>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USESOURCEFORMAT_APPLY"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98937_3*l_h_i*1_4_2"/>
  <p:tag name="KSO_WM_TEMPLATE_CATEGORY" val="diagram"/>
  <p:tag name="KSO_WM_TEMPLATE_INDEX" val="20198937"/>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USESOURCEFORMAT_APPLY" val="1"/>
</p:tagLst>
</file>

<file path=ppt/tags/tag19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198937_3*l_h_i*1_4_3"/>
  <p:tag name="KSO_WM_TEMPLATE_CATEGORY" val="diagram"/>
  <p:tag name="KSO_WM_TEMPLATE_INDEX" val="20198937"/>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USESOURCEFORMAT_APPLY" val="1"/>
</p:tagLst>
</file>

<file path=ppt/tags/tag192.xml><?xml version="1.0" encoding="utf-8"?>
<p:tagLst xmlns:p="http://schemas.openxmlformats.org/presentationml/2006/main">
  <p:tag name="KSO_WM_UNIT_DIAGRAM_MODELTYPE" val="stripeEnum"/>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8937_3*l_h_a*1_1_1"/>
  <p:tag name="KSO_WM_TEMPLATE_CATEGORY" val="diagram"/>
  <p:tag name="KSO_WM_TEMPLATE_INDEX" val="20198937"/>
  <p:tag name="KSO_WM_UNIT_LAYERLEVEL" val="1_1_1"/>
  <p:tag name="KSO_WM_TAG_VERSION" val="1.0"/>
  <p:tag name="KSO_WM_BEAUTIFY_FLAG" val="#wm#"/>
  <p:tag name="KSO_WM_UNIT_PRESET_TEXT" val="添加标题"/>
  <p:tag name="KSO_WM_UNIT_TEXT_FILL_FORE_SCHEMECOLOR_INDEX_BRIGHTNESS" val="0"/>
  <p:tag name="KSO_WM_UNIT_TEXT_FILL_FORE_SCHEMECOLOR_INDEX" val="14"/>
  <p:tag name="KSO_WM_UNIT_TEXT_FILL_TYPE" val="1"/>
  <p:tag name="KSO_WM_UNIT_USESOURCEFORMAT_APPLY" val="1"/>
</p:tagLst>
</file>

<file path=ppt/tags/tag193.xml><?xml version="1.0" encoding="utf-8"?>
<p:tagLst xmlns:p="http://schemas.openxmlformats.org/presentationml/2006/main">
  <p:tag name="KSO_WM_UNIT_DIAGRAM_MODELTYPE" val="stripeEnum"/>
  <p:tag name="KSO_WM_UNIT_SUBTYPE" val="a"/>
  <p:tag name="KSO_WM_UNIT_NOCLEAR" val="0"/>
  <p:tag name="KSO_WM_UNIT_VALUE" val="8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37_3*l_h_f*1_1_1"/>
  <p:tag name="KSO_WM_TEMPLATE_CATEGORY" val="diagram"/>
  <p:tag name="KSO_WM_TEMPLATE_INDEX" val="2019893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_BRIGHTNESS" val="0.25"/>
  <p:tag name="KSO_WM_UNIT_TEXT_FILL_FORE_SCHEMECOLOR_INDEX" val="13"/>
  <p:tag name="KSO_WM_UNIT_TEXT_FILL_TYPE" val="1"/>
  <p:tag name="KSO_WM_UNIT_USESOURCEFORMAT_APPLY" val="1"/>
</p:tagLst>
</file>

<file path=ppt/tags/tag19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1_1"/>
  <p:tag name="KSO_WM_UNIT_ID" val="diagram20198937_3*l_h_i*1_1_1"/>
  <p:tag name="KSO_WM_TEMPLATE_CATEGORY" val="diagram"/>
  <p:tag name="KSO_WM_TEMPLATE_INDEX" val="20198937"/>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USESOURCEFORMAT_APPLY" val="1"/>
</p:tagLst>
</file>

<file path=ppt/tags/tag19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8937_3*l_h_i*1_1_2"/>
  <p:tag name="KSO_WM_TEMPLATE_CATEGORY" val="diagram"/>
  <p:tag name="KSO_WM_TEMPLATE_INDEX" val="20198937"/>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USESOURCEFORMAT_APPLY" val="1"/>
</p:tagLst>
</file>

<file path=ppt/tags/tag196.xml><?xml version="1.0" encoding="utf-8"?>
<p:tagLst xmlns:p="http://schemas.openxmlformats.org/presentationml/2006/main">
  <p:tag name="KSO_WM_UNIT_DIAGRAM_MODELTYPE" val="stripeEnum"/>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8937_3*l_h_a*1_1_1"/>
  <p:tag name="KSO_WM_TEMPLATE_CATEGORY" val="diagram"/>
  <p:tag name="KSO_WM_TEMPLATE_INDEX" val="20198937"/>
  <p:tag name="KSO_WM_UNIT_LAYERLEVEL" val="1_1_1"/>
  <p:tag name="KSO_WM_TAG_VERSION" val="1.0"/>
  <p:tag name="KSO_WM_BEAUTIFY_FLAG" val="#wm#"/>
  <p:tag name="KSO_WM_UNIT_PRESET_TEXT" val="添加标题"/>
  <p:tag name="KSO_WM_UNIT_TEXT_FILL_FORE_SCHEMECOLOR_INDEX_BRIGHTNESS" val="0"/>
  <p:tag name="KSO_WM_UNIT_TEXT_FILL_FORE_SCHEMECOLOR_INDEX" val="14"/>
  <p:tag name="KSO_WM_UNIT_TEXT_FILL_TYPE" val="1"/>
  <p:tag name="KSO_WM_UNIT_USESOURCEFORMAT_APPLY" val="1"/>
</p:tagLst>
</file>

<file path=ppt/tags/tag197.xml><?xml version="1.0" encoding="utf-8"?>
<p:tagLst xmlns:p="http://schemas.openxmlformats.org/presentationml/2006/main">
  <p:tag name="KSO_WM_UNIT_DIAGRAM_MODELTYPE" val="stripeEnum"/>
  <p:tag name="KSO_WM_UNIT_SUBTYPE" val="a"/>
  <p:tag name="KSO_WM_UNIT_NOCLEAR" val="0"/>
  <p:tag name="KSO_WM_UNIT_VALUE" val="8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37_3*l_h_f*1_1_1"/>
  <p:tag name="KSO_WM_TEMPLATE_CATEGORY" val="diagram"/>
  <p:tag name="KSO_WM_TEMPLATE_INDEX" val="2019893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_BRIGHTNESS" val="0.25"/>
  <p:tag name="KSO_WM_UNIT_TEXT_FILL_FORE_SCHEMECOLOR_INDEX" val="13"/>
  <p:tag name="KSO_WM_UNIT_TEXT_FILL_TYPE" val="1"/>
  <p:tag name="KSO_WM_UNIT_USESOURCEFORMAT_APPLY" val="1"/>
</p:tagLst>
</file>

<file path=ppt/tags/tag19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98937_3*l_h_i*1_1_3"/>
  <p:tag name="KSO_WM_TEMPLATE_CATEGORY" val="diagram"/>
  <p:tag name="KSO_WM_TEMPLATE_INDEX" val="20198937"/>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USESOURCEFORMAT_APPLY" val="1"/>
</p:tagLst>
</file>

<file path=ppt/tags/tag19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1_1"/>
  <p:tag name="KSO_WM_UNIT_ID" val="diagram20170811_4*l_h_i*1_1_1"/>
  <p:tag name="KSO_WM_UNIT_LAYERLEVEL" val="1_1_1"/>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201.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1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1_1"/>
  <p:tag name="KSO_WM_UNIT_TEXT_FILL_FORE_SCHEMECOLOR_INDEX_BRIGHTNESS" val="0"/>
  <p:tag name="KSO_WM_UNIT_TEXT_FILL_FORE_SCHEMECOLOR_INDEX" val="14"/>
  <p:tag name="KSO_WM_UNIT_TEXT_FILL_TYPE" val="1"/>
  <p:tag name="KSO_WM_UNIT_USESOURCEFORMAT_APPLY" val="1"/>
</p:tagLst>
</file>

<file path=ppt/tags/tag202.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1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1_1"/>
  <p:tag name="KSO_WM_UNIT_TEXT_FILL_FORE_SCHEMECOLOR_INDEX_BRIGHTNESS" val="0"/>
  <p:tag name="KSO_WM_UNIT_TEXT_FILL_FORE_SCHEMECOLOR_INDEX" val="14"/>
  <p:tag name="KSO_WM_UNIT_TEXT_FILL_TYPE" val="1"/>
  <p:tag name="KSO_WM_UNIT_USESOURCEFORMAT_APPLY" val="1"/>
</p:tagLst>
</file>

<file path=ppt/tags/tag203.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2_1"/>
  <p:tag name="KSO_WM_UNIT_ID" val="diagram20170811_4*l_h_i*1_2_1"/>
  <p:tag name="KSO_WM_UNIT_LAYERLEVEL" val="1_1_1"/>
  <p:tag name="KSO_WM_DIAGRAM_GROUP_CODE" val="l1-1"/>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204.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2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2_1"/>
  <p:tag name="KSO_WM_UNIT_TEXT_FILL_FORE_SCHEMECOLOR_INDEX_BRIGHTNESS" val="0"/>
  <p:tag name="KSO_WM_UNIT_TEXT_FILL_FORE_SCHEMECOLOR_INDEX" val="14"/>
  <p:tag name="KSO_WM_UNIT_TEXT_FILL_TYPE" val="1"/>
  <p:tag name="KSO_WM_UNIT_USESOURCEFORMAT_APPLY" val="1"/>
</p:tagLst>
</file>

<file path=ppt/tags/tag205.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2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2_1"/>
  <p:tag name="KSO_WM_UNIT_TEXT_FILL_FORE_SCHEMECOLOR_INDEX_BRIGHTNESS" val="0"/>
  <p:tag name="KSO_WM_UNIT_TEXT_FILL_FORE_SCHEMECOLOR_INDEX" val="14"/>
  <p:tag name="KSO_WM_UNIT_TEXT_FILL_TYPE" val="1"/>
  <p:tag name="KSO_WM_UNIT_USESOURCEFORMAT_APPLY" val="1"/>
</p:tagLst>
</file>

<file path=ppt/tags/tag206.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3_1"/>
  <p:tag name="KSO_WM_UNIT_ID" val="diagram20170811_4*l_h_i*1_3_1"/>
  <p:tag name="KSO_WM_UNIT_LAYERLEVEL" val="1_1_1"/>
  <p:tag name="KSO_WM_DIAGRAM_GROUP_CODE" val="l1-1"/>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207.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3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3_1"/>
  <p:tag name="KSO_WM_UNIT_TEXT_FILL_FORE_SCHEMECOLOR_INDEX_BRIGHTNESS" val="0"/>
  <p:tag name="KSO_WM_UNIT_TEXT_FILL_FORE_SCHEMECOLOR_INDEX" val="14"/>
  <p:tag name="KSO_WM_UNIT_TEXT_FILL_TYPE" val="1"/>
  <p:tag name="KSO_WM_UNIT_USESOURCEFORMAT_APPLY" val="1"/>
</p:tagLst>
</file>

<file path=ppt/tags/tag208.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3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3_1"/>
  <p:tag name="KSO_WM_UNIT_TEXT_FILL_FORE_SCHEMECOLOR_INDEX_BRIGHTNESS" val="0"/>
  <p:tag name="KSO_WM_UNIT_TEXT_FILL_FORE_SCHEMECOLOR_INDEX" val="14"/>
  <p:tag name="KSO_WM_UNIT_TEXT_FILL_TYPE" val="1"/>
  <p:tag name="KSO_WM_UNIT_USESOURCEFORMAT_APPLY" val="1"/>
</p:tagLst>
</file>

<file path=ppt/tags/tag20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1_1"/>
  <p:tag name="KSO_WM_UNIT_ID" val="diagram20170811_4*l_h_i*1_1_1"/>
  <p:tag name="KSO_WM_UNIT_LAYERLEVEL" val="1_1_1"/>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211.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1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1_1"/>
  <p:tag name="KSO_WM_UNIT_TEXT_FILL_FORE_SCHEMECOLOR_INDEX_BRIGHTNESS" val="0"/>
  <p:tag name="KSO_WM_UNIT_TEXT_FILL_FORE_SCHEMECOLOR_INDEX" val="14"/>
  <p:tag name="KSO_WM_UNIT_TEXT_FILL_TYPE" val="1"/>
  <p:tag name="KSO_WM_UNIT_USESOURCEFORMAT_APPLY" val="1"/>
</p:tagLst>
</file>

<file path=ppt/tags/tag212.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1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1_1"/>
  <p:tag name="KSO_WM_UNIT_TEXT_FILL_FORE_SCHEMECOLOR_INDEX_BRIGHTNESS" val="0"/>
  <p:tag name="KSO_WM_UNIT_TEXT_FILL_FORE_SCHEMECOLOR_INDEX" val="14"/>
  <p:tag name="KSO_WM_UNIT_TEXT_FILL_TYPE" val="1"/>
  <p:tag name="KSO_WM_UNIT_USESOURCEFORMAT_APPLY" val="1"/>
</p:tagLst>
</file>

<file path=ppt/tags/tag213.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2_1"/>
  <p:tag name="KSO_WM_UNIT_ID" val="diagram20170811_4*l_h_i*1_2_1"/>
  <p:tag name="KSO_WM_UNIT_LAYERLEVEL" val="1_1_1"/>
  <p:tag name="KSO_WM_DIAGRAM_GROUP_CODE" val="l1-1"/>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214.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2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2_1"/>
  <p:tag name="KSO_WM_UNIT_TEXT_FILL_FORE_SCHEMECOLOR_INDEX_BRIGHTNESS" val="0"/>
  <p:tag name="KSO_WM_UNIT_TEXT_FILL_FORE_SCHEMECOLOR_INDEX" val="14"/>
  <p:tag name="KSO_WM_UNIT_TEXT_FILL_TYPE" val="1"/>
  <p:tag name="KSO_WM_UNIT_USESOURCEFORMAT_APPLY" val="1"/>
</p:tagLst>
</file>

<file path=ppt/tags/tag215.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2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2_1"/>
  <p:tag name="KSO_WM_UNIT_TEXT_FILL_FORE_SCHEMECOLOR_INDEX_BRIGHTNESS" val="0"/>
  <p:tag name="KSO_WM_UNIT_TEXT_FILL_FORE_SCHEMECOLOR_INDEX" val="14"/>
  <p:tag name="KSO_WM_UNIT_TEXT_FILL_TYPE" val="1"/>
  <p:tag name="KSO_WM_UNIT_USESOURCEFORMAT_APPLY" val="1"/>
</p:tagLst>
</file>

<file path=ppt/tags/tag216.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3_1"/>
  <p:tag name="KSO_WM_UNIT_ID" val="diagram20170811_4*l_h_i*1_3_1"/>
  <p:tag name="KSO_WM_UNIT_LAYERLEVEL" val="1_1_1"/>
  <p:tag name="KSO_WM_DIAGRAM_GROUP_CODE" val="l1-1"/>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217.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3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3_1"/>
  <p:tag name="KSO_WM_UNIT_TEXT_FILL_FORE_SCHEMECOLOR_INDEX_BRIGHTNESS" val="0"/>
  <p:tag name="KSO_WM_UNIT_TEXT_FILL_FORE_SCHEMECOLOR_INDEX" val="14"/>
  <p:tag name="KSO_WM_UNIT_TEXT_FILL_TYPE" val="1"/>
  <p:tag name="KSO_WM_UNIT_USESOURCEFORMAT_APPLY" val="1"/>
</p:tagLst>
</file>

<file path=ppt/tags/tag218.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3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3_1"/>
  <p:tag name="KSO_WM_UNIT_TEXT_FILL_FORE_SCHEMECOLOR_INDEX_BRIGHTNESS" val="0"/>
  <p:tag name="KSO_WM_UNIT_TEXT_FILL_FORE_SCHEMECOLOR_INDEX" val="14"/>
  <p:tag name="KSO_WM_UNIT_TEXT_FILL_TYPE" val="1"/>
  <p:tag name="KSO_WM_UNIT_USESOURCEFORMAT_APPLY" val="1"/>
</p:tagLst>
</file>

<file path=ppt/tags/tag219.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4_1"/>
  <p:tag name="KSO_WM_UNIT_ID" val="diagram20170811_4*l_h_i*1_4_1"/>
  <p:tag name="KSO_WM_UNIT_LAYERLEVEL" val="1_1_1"/>
  <p:tag name="KSO_WM_DIAGRAM_GROUP_CODE" val="l1-1"/>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4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4_1"/>
  <p:tag name="KSO_WM_UNIT_TEXT_FILL_FORE_SCHEMECOLOR_INDEX_BRIGHTNESS" val="0"/>
  <p:tag name="KSO_WM_UNIT_TEXT_FILL_FORE_SCHEMECOLOR_INDEX" val="14"/>
  <p:tag name="KSO_WM_UNIT_TEXT_FILL_TYPE" val="1"/>
  <p:tag name="KSO_WM_UNIT_USESOURCEFORMAT_APPLY" val="1"/>
</p:tagLst>
</file>

<file path=ppt/tags/tag221.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4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4_1"/>
  <p:tag name="KSO_WM_UNIT_TEXT_FILL_FORE_SCHEMECOLOR_INDEX_BRIGHTNESS" val="0"/>
  <p:tag name="KSO_WM_UNIT_TEXT_FILL_FORE_SCHEMECOLOR_INDEX" val="14"/>
  <p:tag name="KSO_WM_UNIT_TEXT_FILL_TYPE" val="1"/>
  <p:tag name="KSO_WM_UNIT_USESOURCEFORMAT_APPLY" val="1"/>
</p:tagLst>
</file>

<file path=ppt/tags/tag22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6.xml><?xml version="1.0" encoding="utf-8"?>
<p:tagLst xmlns:p="http://schemas.openxmlformats.org/presentationml/2006/main">
  <p:tag name="KSO_WM_TEMPLATE_CATEGORY" val="diagram"/>
  <p:tag name="KSO_WM_TEMPLATE_INDEX" val="20186253"/>
  <p:tag name="KSO_WM_UNIT_TYPE" val="l_h_i"/>
  <p:tag name="KSO_WM_UNIT_INDEX" val="1_1_1"/>
  <p:tag name="KSO_WM_UNIT_ID" val="diagram20186253_1*l_h_i*1_1_1"/>
  <p:tag name="KSO_WM_UNIT_LAYERLEVEL" val="1_1_1"/>
  <p:tag name="KSO_WM_BEAUTIFY_FLAG" val="#wm#"/>
  <p:tag name="KSO_WM_TAG_VERSION" val="1.0"/>
  <p:tag name="KSO_WM_DIAGRAM_GROUP_CODE" val="l1-1"/>
  <p:tag name="KSO_WM_UNIT_TEXT_FILL_FORE_SCHEMECOLOR_INDEX_BRIGHTNESS" val="0"/>
  <p:tag name="KSO_WM_UNIT_TEXT_FILL_FORE_SCHEMECOLOR_INDEX" val="2"/>
  <p:tag name="KSO_WM_UNIT_TEXT_FILL_TYPE" val="1"/>
  <p:tag name="KSO_WM_UNIT_USESOURCEFORMAT_APPLY" val="1"/>
</p:tagLst>
</file>

<file path=ppt/tags/tag227.xml><?xml version="1.0" encoding="utf-8"?>
<p:tagLst xmlns:p="http://schemas.openxmlformats.org/presentationml/2006/main">
  <p:tag name="KSO_WM_TEMPLATE_CATEGORY" val="diagram"/>
  <p:tag name="KSO_WM_TEMPLATE_INDEX" val="20186253"/>
  <p:tag name="KSO_WM_UNIT_TYPE" val="l_h_i"/>
  <p:tag name="KSO_WM_UNIT_INDEX" val="1_1_2"/>
  <p:tag name="KSO_WM_UNIT_ID" val="diagram20186253_1*l_h_i*1_1_2"/>
  <p:tag name="KSO_WM_UNIT_LAYERLEVEL" val="1_1_1"/>
  <p:tag name="KSO_WM_BEAUTIFY_FLAG" val="#wm#"/>
  <p:tag name="KSO_WM_TAG_VERSION" val="1.0"/>
  <p:tag name="KSO_WM_DIAGRAM_GROUP_CODE" val="l1-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228.xml><?xml version="1.0" encoding="utf-8"?>
<p:tagLst xmlns:p="http://schemas.openxmlformats.org/presentationml/2006/main">
  <p:tag name="KSO_WM_TEMPLATE_CATEGORY" val="diagram"/>
  <p:tag name="KSO_WM_TEMPLATE_INDEX" val="20186253"/>
  <p:tag name="KSO_WM_UNIT_TYPE" val="l_h_i"/>
  <p:tag name="KSO_WM_UNIT_INDEX" val="1_1_3"/>
  <p:tag name="KSO_WM_UNIT_ID" val="diagram20186253_1*l_h_i*1_1_3"/>
  <p:tag name="KSO_WM_UNIT_LAYERLEVEL" val="1_1_1"/>
  <p:tag name="KSO_WM_BEAUTIFY_FLAG" val="#wm#"/>
  <p:tag name="KSO_WM_TAG_VERSION" val="1.0"/>
  <p:tag name="KSO_WM_DIAGRAM_GROUP_CODE" val="l1-1"/>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29.xml><?xml version="1.0" encoding="utf-8"?>
<p:tagLst xmlns:p="http://schemas.openxmlformats.org/presentationml/2006/main">
  <p:tag name="KSO_WM_TEMPLATE_CATEGORY" val="diagram"/>
  <p:tag name="KSO_WM_TEMPLATE_INDEX" val="20186253"/>
  <p:tag name="KSO_WM_UNIT_TYPE" val="l_h_f"/>
  <p:tag name="KSO_WM_UNIT_INDEX" val="1_1_1"/>
  <p:tag name="KSO_WM_UNIT_ID" val="diagram20186253_1*l_h_f*1_1_1"/>
  <p:tag name="KSO_WM_UNIT_LAYERLEVEL" val="1_1_1"/>
  <p:tag name="KSO_WM_UNIT_VALUE" val="133"/>
  <p:tag name="KSO_WM_UNIT_HIGHLIGHT" val="0"/>
  <p:tag name="KSO_WM_UNIT_COMPATIBLE" val="0"/>
  <p:tag name="KSO_WM_UNIT_CLEAR" val="0"/>
  <p:tag name="KSO_WM_BEAUTIFY_FLAG" val="#wm#"/>
  <p:tag name="KSO_WM_TAG_VERSION" val="1.0"/>
  <p:tag name="KSO_WM_DIAGRAM_GROUP_CODE" val="l1-1"/>
  <p:tag name="KSO_WM_UNIT_PRESET_TEXT" val="此部分内容作为文字排版占位显示_x000B_（建议使用主题字体）"/>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TEMPLATE_CATEGORY" val="diagram"/>
  <p:tag name="KSO_WM_TEMPLATE_INDEX" val="20186253"/>
  <p:tag name="KSO_WM_UNIT_TYPE" val="l_h_a"/>
  <p:tag name="KSO_WM_UNIT_INDEX" val="1_1_1"/>
  <p:tag name="KSO_WM_UNIT_ID" val="diagram20186253_1*l_h_a*1_1_1"/>
  <p:tag name="KSO_WM_UNIT_LAYERLEVEL" val="1_1_1"/>
  <p:tag name="KSO_WM_UNIT_VALUE" val="36"/>
  <p:tag name="KSO_WM_UNIT_HIGHLIGHT" val="0"/>
  <p:tag name="KSO_WM_UNIT_COMPATIBLE" val="0"/>
  <p:tag name="KSO_WM_UNIT_CLEAR" val="0"/>
  <p:tag name="KSO_WM_BEAUTIFY_FLAG" val="#wm#"/>
  <p:tag name="KSO_WM_TAG_VERSION" val="1.0"/>
  <p:tag name="KSO_WM_DIAGRAM_GROUP_CODE" val="l1-1"/>
  <p:tag name="KSO_WM_UNIT_PRESET_TEXT" val="标题文本预设"/>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231.xml><?xml version="1.0" encoding="utf-8"?>
<p:tagLst xmlns:p="http://schemas.openxmlformats.org/presentationml/2006/main">
  <p:tag name="KSO_WM_TEMPLATE_CATEGORY" val="diagram"/>
  <p:tag name="KSO_WM_TEMPLATE_INDEX" val="20186253"/>
  <p:tag name="KSO_WM_UNIT_TYPE" val="l_h_i"/>
  <p:tag name="KSO_WM_UNIT_INDEX" val="1_1_4"/>
  <p:tag name="KSO_WM_UNIT_ID" val="diagram20186253_1*l_h_i*1_1_4"/>
  <p:tag name="KSO_WM_UNIT_LAYERLEVEL" val="1_1_1"/>
  <p:tag name="KSO_WM_BEAUTIFY_FLAG" val="#wm#"/>
  <p:tag name="KSO_WM_TAG_VERSION" val="1.0"/>
  <p:tag name="KSO_WM_DIAGRAM_GROUP_CODE" val="l1-1"/>
  <p:tag name="KSO_WM_UNIT_FILL_FORE_SCHEMECOLOR_INDEX_BRIGHTNESS" val="-0.5"/>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32.xml><?xml version="1.0" encoding="utf-8"?>
<p:tagLst xmlns:p="http://schemas.openxmlformats.org/presentationml/2006/main">
  <p:tag name="KSO_WM_TEMPLATE_CATEGORY" val="diagram"/>
  <p:tag name="KSO_WM_TEMPLATE_INDEX" val="20186253"/>
  <p:tag name="KSO_WM_UNIT_TYPE" val="l_h_i"/>
  <p:tag name="KSO_WM_UNIT_INDEX" val="1_2_4"/>
  <p:tag name="KSO_WM_UNIT_ID" val="diagram20186253_1*l_h_i*1_2_4"/>
  <p:tag name="KSO_WM_UNIT_LAYERLEVEL" val="1_1_1"/>
  <p:tag name="KSO_WM_BEAUTIFY_FLAG" val="#wm#"/>
  <p:tag name="KSO_WM_TAG_VERSION" val="1.0"/>
  <p:tag name="KSO_WM_DIAGRAM_GROUP_CODE" val="l1-1"/>
  <p:tag name="KSO_WM_UNIT_FILL_FORE_SCHEMECOLOR_INDEX_BRIGHTNESS" val="-0.5"/>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33.xml><?xml version="1.0" encoding="utf-8"?>
<p:tagLst xmlns:p="http://schemas.openxmlformats.org/presentationml/2006/main">
  <p:tag name="KSO_WM_TEMPLATE_CATEGORY" val="diagram"/>
  <p:tag name="KSO_WM_TEMPLATE_INDEX" val="20186253"/>
  <p:tag name="KSO_WM_UNIT_TYPE" val="l_h_i"/>
  <p:tag name="KSO_WM_UNIT_INDEX" val="1_2_1"/>
  <p:tag name="KSO_WM_UNIT_ID" val="diagram20186253_1*l_h_i*1_2_1"/>
  <p:tag name="KSO_WM_UNIT_LAYERLEVEL" val="1_1_1"/>
  <p:tag name="KSO_WM_BEAUTIFY_FLAG" val="#wm#"/>
  <p:tag name="KSO_WM_TAG_VERSION" val="1.0"/>
  <p:tag name="KSO_WM_DIAGRAM_GROUP_CODE" val="l1-1"/>
  <p:tag name="KSO_WM_UNIT_TEXT_FILL_FORE_SCHEMECOLOR_INDEX_BRIGHTNESS" val="0"/>
  <p:tag name="KSO_WM_UNIT_TEXT_FILL_FORE_SCHEMECOLOR_INDEX" val="2"/>
  <p:tag name="KSO_WM_UNIT_TEXT_FILL_TYPE" val="1"/>
  <p:tag name="KSO_WM_UNIT_USESOURCEFORMAT_APPLY" val="1"/>
</p:tagLst>
</file>

<file path=ppt/tags/tag234.xml><?xml version="1.0" encoding="utf-8"?>
<p:tagLst xmlns:p="http://schemas.openxmlformats.org/presentationml/2006/main">
  <p:tag name="KSO_WM_TEMPLATE_CATEGORY" val="diagram"/>
  <p:tag name="KSO_WM_TEMPLATE_INDEX" val="20186253"/>
  <p:tag name="KSO_WM_UNIT_TYPE" val="l_h_i"/>
  <p:tag name="KSO_WM_UNIT_INDEX" val="1_2_2"/>
  <p:tag name="KSO_WM_UNIT_ID" val="diagram20186253_1*l_h_i*1_2_2"/>
  <p:tag name="KSO_WM_UNIT_LAYERLEVEL" val="1_1_1"/>
  <p:tag name="KSO_WM_BEAUTIFY_FLAG" val="#wm#"/>
  <p:tag name="KSO_WM_TAG_VERSION" val="1.0"/>
  <p:tag name="KSO_WM_DIAGRAM_GROUP_CODE" val="l1-1"/>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235.xml><?xml version="1.0" encoding="utf-8"?>
<p:tagLst xmlns:p="http://schemas.openxmlformats.org/presentationml/2006/main">
  <p:tag name="KSO_WM_TEMPLATE_CATEGORY" val="diagram"/>
  <p:tag name="KSO_WM_TEMPLATE_INDEX" val="20186253"/>
  <p:tag name="KSO_WM_UNIT_TYPE" val="l_h_i"/>
  <p:tag name="KSO_WM_UNIT_INDEX" val="1_2_3"/>
  <p:tag name="KSO_WM_UNIT_ID" val="diagram20186253_1*l_h_i*1_2_3"/>
  <p:tag name="KSO_WM_UNIT_LAYERLEVEL" val="1_1_1"/>
  <p:tag name="KSO_WM_BEAUTIFY_FLAG" val="#wm#"/>
  <p:tag name="KSO_WM_TAG_VERSION" val="1.0"/>
  <p:tag name="KSO_WM_DIAGRAM_GROUP_CODE" val="l1-1"/>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36.xml><?xml version="1.0" encoding="utf-8"?>
<p:tagLst xmlns:p="http://schemas.openxmlformats.org/presentationml/2006/main">
  <p:tag name="KSO_WM_TEMPLATE_CATEGORY" val="diagram"/>
  <p:tag name="KSO_WM_TEMPLATE_INDEX" val="20186253"/>
  <p:tag name="KSO_WM_UNIT_TYPE" val="l_h_i"/>
  <p:tag name="KSO_WM_UNIT_INDEX" val="1_2_5"/>
  <p:tag name="KSO_WM_UNIT_ID" val="diagram20186253_1*l_h_i*1_2_5"/>
  <p:tag name="KSO_WM_UNIT_LAYERLEVEL" val="1_1_1"/>
  <p:tag name="KSO_WM_BEAUTIFY_FLAG" val="#wm#"/>
  <p:tag name="KSO_WM_TAG_VERSION" val="1.0"/>
  <p:tag name="KSO_WM_DIAGRAM_GROUP_CODE" val="l1-1"/>
  <p:tag name="KSO_WM_UNIT_FILL_FORE_SCHEMECOLOR_INDEX_BRIGHTNESS" val="-0.5"/>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37.xml><?xml version="1.0" encoding="utf-8"?>
<p:tagLst xmlns:p="http://schemas.openxmlformats.org/presentationml/2006/main">
  <p:tag name="KSO_WM_TEMPLATE_CATEGORY" val="diagram"/>
  <p:tag name="KSO_WM_TEMPLATE_INDEX" val="20186253"/>
  <p:tag name="KSO_WM_UNIT_TYPE" val="l_h_a"/>
  <p:tag name="KSO_WM_UNIT_INDEX" val="1_2_1"/>
  <p:tag name="KSO_WM_UNIT_ID" val="diagram20186253_1*l_h_a*1_2_1"/>
  <p:tag name="KSO_WM_UNIT_LAYERLEVEL" val="1_1_1"/>
  <p:tag name="KSO_WM_UNIT_VALUE" val="38"/>
  <p:tag name="KSO_WM_UNIT_HIGHLIGHT" val="0"/>
  <p:tag name="KSO_WM_UNIT_COMPATIBLE" val="0"/>
  <p:tag name="KSO_WM_UNIT_CLEAR" val="0"/>
  <p:tag name="KSO_WM_BEAUTIFY_FLAG" val="#wm#"/>
  <p:tag name="KSO_WM_TAG_VERSION" val="1.0"/>
  <p:tag name="KSO_WM_DIAGRAM_GROUP_CODE" val="l1-1"/>
  <p:tag name="KSO_WM_UNIT_PRESET_TEXT" val="标题文本预设"/>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238.xml><?xml version="1.0" encoding="utf-8"?>
<p:tagLst xmlns:p="http://schemas.openxmlformats.org/presentationml/2006/main">
  <p:tag name="KSO_WM_TEMPLATE_CATEGORY" val="diagram"/>
  <p:tag name="KSO_WM_TEMPLATE_INDEX" val="20186253"/>
  <p:tag name="KSO_WM_UNIT_TYPE" val="l_h_f"/>
  <p:tag name="KSO_WM_UNIT_INDEX" val="1_2_1"/>
  <p:tag name="KSO_WM_UNIT_ID" val="diagram20186253_1*l_h_f*1_2_1"/>
  <p:tag name="KSO_WM_UNIT_LAYERLEVEL" val="1_1_1"/>
  <p:tag name="KSO_WM_UNIT_VALUE" val="133"/>
  <p:tag name="KSO_WM_UNIT_HIGHLIGHT" val="0"/>
  <p:tag name="KSO_WM_UNIT_COMPATIBLE" val="0"/>
  <p:tag name="KSO_WM_UNIT_CLEAR" val="0"/>
  <p:tag name="KSO_WM_BEAUTIFY_FLAG" val="#wm#"/>
  <p:tag name="KSO_WM_TAG_VERSION" val="1.0"/>
  <p:tag name="KSO_WM_DIAGRAM_GROUP_CODE" val="l1-1"/>
  <p:tag name="KSO_WM_UNIT_PRESET_TEXT" val="此部分内容作为文字排版占位显示_x000B_（建议使用主题字体）"/>
  <p:tag name="KSO_WM_UNIT_FILL_FORE_SCHEMECOLOR_INDEX_BRIGHTNESS" val="0.8"/>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39.xml><?xml version="1.0" encoding="utf-8"?>
<p:tagLst xmlns:p="http://schemas.openxmlformats.org/presentationml/2006/main">
  <p:tag name="KSO_WM_TEMPLATE_CATEGORY" val="diagram"/>
  <p:tag name="KSO_WM_TEMPLATE_INDEX" val="20186253"/>
  <p:tag name="KSO_WM_UNIT_TYPE" val="l_h_i"/>
  <p:tag name="KSO_WM_UNIT_INDEX" val="1_3_1"/>
  <p:tag name="KSO_WM_UNIT_ID" val="diagram20186253_1*l_h_i*1_3_1"/>
  <p:tag name="KSO_WM_UNIT_LAYERLEVEL" val="1_1_1"/>
  <p:tag name="KSO_WM_BEAUTIFY_FLAG" val="#wm#"/>
  <p:tag name="KSO_WM_TAG_VERSION" val="1.0"/>
  <p:tag name="KSO_WM_DIAGRAM_GROUP_CODE" val="l1-1"/>
  <p:tag name="KSO_WM_UNIT_TEXT_FILL_FORE_SCHEMECOLOR_INDEX_BRIGHTNESS" val="0"/>
  <p:tag name="KSO_WM_UNIT_TEXT_FILL_FORE_SCHEMECOLOR_INDEX" val="2"/>
  <p:tag name="KSO_WM_UNIT_TEXT_FILL_TYPE" val="1"/>
  <p:tag name="KSO_WM_UNIT_USESOURCEFORMAT_APPLY"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TEMPLATE_CATEGORY" val="diagram"/>
  <p:tag name="KSO_WM_TEMPLATE_INDEX" val="20186253"/>
  <p:tag name="KSO_WM_UNIT_TYPE" val="l_h_i"/>
  <p:tag name="KSO_WM_UNIT_INDEX" val="1_3_2"/>
  <p:tag name="KSO_WM_UNIT_ID" val="diagram20186253_1*l_h_i*1_3_2"/>
  <p:tag name="KSO_WM_UNIT_LAYERLEVEL" val="1_1_1"/>
  <p:tag name="KSO_WM_BEAUTIFY_FLAG" val="#wm#"/>
  <p:tag name="KSO_WM_TAG_VERSION" val="1.0"/>
  <p:tag name="KSO_WM_DIAGRAM_GROUP_CODE" val="l1-1"/>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241.xml><?xml version="1.0" encoding="utf-8"?>
<p:tagLst xmlns:p="http://schemas.openxmlformats.org/presentationml/2006/main">
  <p:tag name="KSO_WM_TEMPLATE_CATEGORY" val="diagram"/>
  <p:tag name="KSO_WM_TEMPLATE_INDEX" val="20186253"/>
  <p:tag name="KSO_WM_UNIT_TYPE" val="l_h_i"/>
  <p:tag name="KSO_WM_UNIT_INDEX" val="1_3_3"/>
  <p:tag name="KSO_WM_UNIT_ID" val="diagram20186253_1*l_h_i*1_3_3"/>
  <p:tag name="KSO_WM_UNIT_LAYERLEVEL" val="1_1_1"/>
  <p:tag name="KSO_WM_BEAUTIFY_FLAG" val="#wm#"/>
  <p:tag name="KSO_WM_TAG_VERSION" val="1.0"/>
  <p:tag name="KSO_WM_DIAGRAM_GROUP_CODE" val="l1-1"/>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42.xml><?xml version="1.0" encoding="utf-8"?>
<p:tagLst xmlns:p="http://schemas.openxmlformats.org/presentationml/2006/main">
  <p:tag name="KSO_WM_TEMPLATE_CATEGORY" val="diagram"/>
  <p:tag name="KSO_WM_TEMPLATE_INDEX" val="20186253"/>
  <p:tag name="KSO_WM_UNIT_TYPE" val="l_h_a"/>
  <p:tag name="KSO_WM_UNIT_INDEX" val="1_3_1"/>
  <p:tag name="KSO_WM_UNIT_ID" val="diagram20186253_1*l_h_a*1_3_1"/>
  <p:tag name="KSO_WM_UNIT_LAYERLEVEL" val="1_1_1"/>
  <p:tag name="KSO_WM_UNIT_VALUE" val="36"/>
  <p:tag name="KSO_WM_UNIT_HIGHLIGHT" val="0"/>
  <p:tag name="KSO_WM_UNIT_COMPATIBLE" val="0"/>
  <p:tag name="KSO_WM_UNIT_CLEAR" val="0"/>
  <p:tag name="KSO_WM_BEAUTIFY_FLAG" val="#wm#"/>
  <p:tag name="KSO_WM_TAG_VERSION" val="1.0"/>
  <p:tag name="KSO_WM_DIAGRAM_GROUP_CODE" val="l1-1"/>
  <p:tag name="KSO_WM_UNIT_PRESET_TEXT" val="标题文本预设"/>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243.xml><?xml version="1.0" encoding="utf-8"?>
<p:tagLst xmlns:p="http://schemas.openxmlformats.org/presentationml/2006/main">
  <p:tag name="KSO_WM_TEMPLATE_CATEGORY" val="diagram"/>
  <p:tag name="KSO_WM_TEMPLATE_INDEX" val="20186253"/>
  <p:tag name="KSO_WM_UNIT_TYPE" val="l_h_i"/>
  <p:tag name="KSO_WM_UNIT_INDEX" val="1_3_4"/>
  <p:tag name="KSO_WM_UNIT_ID" val="diagram20186253_1*l_h_i*1_3_4"/>
  <p:tag name="KSO_WM_UNIT_LAYERLEVEL" val="1_1_1"/>
  <p:tag name="KSO_WM_BEAUTIFY_FLAG" val="#wm#"/>
  <p:tag name="KSO_WM_TAG_VERSION" val="1.0"/>
  <p:tag name="KSO_WM_DIAGRAM_GROUP_CODE" val="l1-1"/>
  <p:tag name="KSO_WM_UNIT_FILL_FORE_SCHEMECOLOR_INDEX_BRIGHTNESS" val="-0.5"/>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44.xml><?xml version="1.0" encoding="utf-8"?>
<p:tagLst xmlns:p="http://schemas.openxmlformats.org/presentationml/2006/main">
  <p:tag name="KSO_WM_TEMPLATE_CATEGORY" val="diagram"/>
  <p:tag name="KSO_WM_TEMPLATE_INDEX" val="20186253"/>
  <p:tag name="KSO_WM_UNIT_TYPE" val="l_h_f"/>
  <p:tag name="KSO_WM_UNIT_INDEX" val="1_3_1"/>
  <p:tag name="KSO_WM_UNIT_ID" val="diagram20186253_1*l_h_f*1_3_1"/>
  <p:tag name="KSO_WM_UNIT_LAYERLEVEL" val="1_1_1"/>
  <p:tag name="KSO_WM_UNIT_VALUE" val="133"/>
  <p:tag name="KSO_WM_UNIT_HIGHLIGHT" val="0"/>
  <p:tag name="KSO_WM_UNIT_COMPATIBLE" val="0"/>
  <p:tag name="KSO_WM_UNIT_CLEAR" val="0"/>
  <p:tag name="KSO_WM_BEAUTIFY_FLAG" val="#wm#"/>
  <p:tag name="KSO_WM_TAG_VERSION" val="1.0"/>
  <p:tag name="KSO_WM_DIAGRAM_GROUP_CODE" val="l1-1"/>
  <p:tag name="KSO_WM_UNIT_PRESET_TEXT" val="此部分内容作为文字排版占位显示_x000B_（建议使用主题字体）"/>
  <p:tag name="KSO_WM_UNIT_FILL_FORE_SCHEMECOLOR_INDEX_BRIGHTNESS" val="0.8"/>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4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46.xml><?xml version="1.0" encoding="utf-8"?>
<p:tagLst xmlns:p="http://schemas.openxmlformats.org/presentationml/2006/main">
  <p:tag name="KSO_WM_TEMPLATE_CATEGORY" val="diagram"/>
  <p:tag name="KSO_WM_TEMPLATE_INDEX" val="20181197"/>
  <p:tag name="KSO_WM_UNIT_TYPE" val="l_h_i"/>
  <p:tag name="KSO_WM_UNIT_INDEX" val="1_1_1"/>
  <p:tag name="KSO_WM_UNIT_ID" val="diagram20181197_1*l_h_i*1_1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47.xml><?xml version="1.0" encoding="utf-8"?>
<p:tagLst xmlns:p="http://schemas.openxmlformats.org/presentationml/2006/main">
  <p:tag name="KSO_WM_TEMPLATE_CATEGORY" val="diagram"/>
  <p:tag name="KSO_WM_TEMPLATE_INDEX" val="20181197"/>
  <p:tag name="KSO_WM_UNIT_TYPE" val="l_h_i"/>
  <p:tag name="KSO_WM_UNIT_INDEX" val="1_1_6"/>
  <p:tag name="KSO_WM_UNIT_ID" val="diagram20181197_1*l_h_i*1_1_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48.xml><?xml version="1.0" encoding="utf-8"?>
<p:tagLst xmlns:p="http://schemas.openxmlformats.org/presentationml/2006/main">
  <p:tag name="KSO_WM_TAG_VERSION" val="1.0"/>
  <p:tag name="KSO_WM_BEAUTIFY_FLAG" val="#wm#"/>
  <p:tag name="KSO_WM_UNIT_TYPE" val="i"/>
  <p:tag name="KSO_WM_UNIT_ID" val="diagram20181197_1*i*2"/>
  <p:tag name="KSO_WM_TEMPLATE_CATEGORY" val="diagram"/>
  <p:tag name="KSO_WM_TEMPLATE_INDEX" val="20181197"/>
  <p:tag name="KSO_WM_UNIT_INDEX" val="2"/>
  <p:tag name="KSO_WM_UNIT_HIGHLIGHT" val="0"/>
  <p:tag name="KSO_WM_UNIT_COMPATIBLE" val="0"/>
  <p:tag name="KSO_WM_UNIT_DIAGRAM_ISNUMVISUAL" val="0"/>
  <p:tag name="KSO_WM_UNIT_DIAGRAM_ISREFERUNIT" val="0"/>
  <p:tag name="KSO_WM_DIAGRAM_GROUP_CODE" val="l1-1"/>
  <p:tag name="KSO_WM_UNIT_LAYERLEVEL" val="1"/>
  <p:tag name="KSO_WM_UNIT_USESOURCEFORMAT_APPLY" val="1"/>
</p:tagLst>
</file>

<file path=ppt/tags/tag249.xml><?xml version="1.0" encoding="utf-8"?>
<p:tagLst xmlns:p="http://schemas.openxmlformats.org/presentationml/2006/main">
  <p:tag name="KSO_WM_TEMPLATE_CATEGORY" val="diagram"/>
  <p:tag name="KSO_WM_TEMPLATE_INDEX" val="20181197"/>
  <p:tag name="KSO_WM_UNIT_TYPE" val="l_h_i"/>
  <p:tag name="KSO_WM_UNIT_INDEX" val="1_1_16"/>
  <p:tag name="KSO_WM_UNIT_ID" val="diagram20181197_1*l_h_i*1_1_1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TEMPLATE_CATEGORY" val="diagram"/>
  <p:tag name="KSO_WM_TEMPLATE_INDEX" val="20181197"/>
  <p:tag name="KSO_WM_UNIT_TYPE" val="l_h_i"/>
  <p:tag name="KSO_WM_UNIT_INDEX" val="1_1_17"/>
  <p:tag name="KSO_WM_UNIT_ID" val="diagram20181197_1*l_h_i*1_1_17"/>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51.xml><?xml version="1.0" encoding="utf-8"?>
<p:tagLst xmlns:p="http://schemas.openxmlformats.org/presentationml/2006/main">
  <p:tag name="KSO_WM_TEMPLATE_CATEGORY" val="diagram"/>
  <p:tag name="KSO_WM_TEMPLATE_INDEX" val="20181197"/>
  <p:tag name="KSO_WM_UNIT_TYPE" val="l_h_i"/>
  <p:tag name="KSO_WM_UNIT_INDEX" val="1_1_18"/>
  <p:tag name="KSO_WM_UNIT_ID" val="diagram20181197_1*l_h_i*1_1_18"/>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52.xml><?xml version="1.0" encoding="utf-8"?>
<p:tagLst xmlns:p="http://schemas.openxmlformats.org/presentationml/2006/main">
  <p:tag name="KSO_WM_TEMPLATE_CATEGORY" val="diagram"/>
  <p:tag name="KSO_WM_TEMPLATE_INDEX" val="20181197"/>
  <p:tag name="KSO_WM_UNIT_TYPE" val="l_h_i"/>
  <p:tag name="KSO_WM_UNIT_INDEX" val="1_1_19"/>
  <p:tag name="KSO_WM_UNIT_ID" val="diagram20181197_1*l_h_i*1_1_19"/>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53.xml><?xml version="1.0" encoding="utf-8"?>
<p:tagLst xmlns:p="http://schemas.openxmlformats.org/presentationml/2006/main">
  <p:tag name="KSO_WM_TEMPLATE_CATEGORY" val="diagram"/>
  <p:tag name="KSO_WM_TEMPLATE_INDEX" val="20181197"/>
  <p:tag name="KSO_WM_UNIT_TYPE" val="l_h_i"/>
  <p:tag name="KSO_WM_UNIT_INDEX" val="1_1_12"/>
  <p:tag name="KSO_WM_UNIT_ID" val="diagram20181197_1*l_h_i*1_1_1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54.xml><?xml version="1.0" encoding="utf-8"?>
<p:tagLst xmlns:p="http://schemas.openxmlformats.org/presentationml/2006/main">
  <p:tag name="KSO_WM_TEMPLATE_CATEGORY" val="diagram"/>
  <p:tag name="KSO_WM_TEMPLATE_INDEX" val="20181197"/>
  <p:tag name="KSO_WM_UNIT_TYPE" val="l_h_i"/>
  <p:tag name="KSO_WM_UNIT_INDEX" val="1_1_20"/>
  <p:tag name="KSO_WM_UNIT_ID" val="diagram20181197_1*l_h_i*1_1_20"/>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55.xml><?xml version="1.0" encoding="utf-8"?>
<p:tagLst xmlns:p="http://schemas.openxmlformats.org/presentationml/2006/main">
  <p:tag name="KSO_WM_TEMPLATE_CATEGORY" val="diagram"/>
  <p:tag name="KSO_WM_TEMPLATE_INDEX" val="20181197"/>
  <p:tag name="KSO_WM_UNIT_TYPE" val="l_h_i"/>
  <p:tag name="KSO_WM_UNIT_INDEX" val="1_1_14"/>
  <p:tag name="KSO_WM_UNIT_ID" val="diagram20181197_1*l_h_i*1_1_1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56.xml><?xml version="1.0" encoding="utf-8"?>
<p:tagLst xmlns:p="http://schemas.openxmlformats.org/presentationml/2006/main">
  <p:tag name="KSO_WM_TEMPLATE_CATEGORY" val="diagram"/>
  <p:tag name="KSO_WM_TEMPLATE_INDEX" val="20181197"/>
  <p:tag name="KSO_WM_UNIT_TYPE" val="l_h_i"/>
  <p:tag name="KSO_WM_UNIT_INDEX" val="1_1_22"/>
  <p:tag name="KSO_WM_UNIT_ID" val="diagram20181197_1*l_h_i*1_1_2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57.xml><?xml version="1.0" encoding="utf-8"?>
<p:tagLst xmlns:p="http://schemas.openxmlformats.org/presentationml/2006/main">
  <p:tag name="KSO_WM_TEMPLATE_CATEGORY" val="diagram"/>
  <p:tag name="KSO_WM_TEMPLATE_INDEX" val="20181197"/>
  <p:tag name="KSO_WM_UNIT_TYPE" val="l_h_i"/>
  <p:tag name="KSO_WM_UNIT_INDEX" val="1_1_23"/>
  <p:tag name="KSO_WM_UNIT_ID" val="diagram20181197_1*l_h_i*1_1_2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58.xml><?xml version="1.0" encoding="utf-8"?>
<p:tagLst xmlns:p="http://schemas.openxmlformats.org/presentationml/2006/main">
  <p:tag name="KSO_WM_TEMPLATE_CATEGORY" val="diagram"/>
  <p:tag name="KSO_WM_TEMPLATE_INDEX" val="20181197"/>
  <p:tag name="KSO_WM_UNIT_TYPE" val="l_h_i"/>
  <p:tag name="KSO_WM_UNIT_INDEX" val="1_1_24"/>
  <p:tag name="KSO_WM_UNIT_ID" val="diagram20181197_1*l_h_i*1_1_2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59.xml><?xml version="1.0" encoding="utf-8"?>
<p:tagLst xmlns:p="http://schemas.openxmlformats.org/presentationml/2006/main">
  <p:tag name="KSO_WM_TEMPLATE_CATEGORY" val="diagram"/>
  <p:tag name="KSO_WM_TEMPLATE_INDEX" val="20181197"/>
  <p:tag name="KSO_WM_UNIT_TYPE" val="l_h_i"/>
  <p:tag name="KSO_WM_UNIT_INDEX" val="1_1_25"/>
  <p:tag name="KSO_WM_UNIT_ID" val="diagram20181197_1*l_h_i*1_1_2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TEMPLATE_CATEGORY" val="diagram"/>
  <p:tag name="KSO_WM_TEMPLATE_INDEX" val="20181197"/>
  <p:tag name="KSO_WM_UNIT_TYPE" val="l_h_i"/>
  <p:tag name="KSO_WM_UNIT_INDEX" val="1_1_26"/>
  <p:tag name="KSO_WM_UNIT_ID" val="diagram20181197_1*l_h_i*1_1_2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61.xml><?xml version="1.0" encoding="utf-8"?>
<p:tagLst xmlns:p="http://schemas.openxmlformats.org/presentationml/2006/main">
  <p:tag name="KSO_WM_TEMPLATE_CATEGORY" val="diagram"/>
  <p:tag name="KSO_WM_TEMPLATE_INDEX" val="20181197"/>
  <p:tag name="KSO_WM_UNIT_TYPE" val="l_h_i"/>
  <p:tag name="KSO_WM_UNIT_INDEX" val="1_1_2"/>
  <p:tag name="KSO_WM_UNIT_ID" val="diagram20181197_1*l_h_i*1_1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62.xml><?xml version="1.0" encoding="utf-8"?>
<p:tagLst xmlns:p="http://schemas.openxmlformats.org/presentationml/2006/main">
  <p:tag name="KSO_WM_TEMPLATE_CATEGORY" val="diagram"/>
  <p:tag name="KSO_WM_TEMPLATE_INDEX" val="20181197"/>
  <p:tag name="KSO_WM_UNIT_TYPE" val="l_h_i"/>
  <p:tag name="KSO_WM_UNIT_INDEX" val="1_1_3"/>
  <p:tag name="KSO_WM_UNIT_ID" val="diagram20181197_1*l_h_i*1_1_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63.xml><?xml version="1.0" encoding="utf-8"?>
<p:tagLst xmlns:p="http://schemas.openxmlformats.org/presentationml/2006/main">
  <p:tag name="KSO_WM_TEMPLATE_CATEGORY" val="diagram"/>
  <p:tag name="KSO_WM_TEMPLATE_INDEX" val="20181197"/>
  <p:tag name="KSO_WM_UNIT_TYPE" val="l_h_i"/>
  <p:tag name="KSO_WM_UNIT_INDEX" val="1_1_21"/>
  <p:tag name="KSO_WM_UNIT_ID" val="diagram20181197_1*l_h_i*1_1_2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64.xml><?xml version="1.0" encoding="utf-8"?>
<p:tagLst xmlns:p="http://schemas.openxmlformats.org/presentationml/2006/main">
  <p:tag name="KSO_WM_TEMPLATE_CATEGORY" val="diagram"/>
  <p:tag name="KSO_WM_TEMPLATE_INDEX" val="20181197"/>
  <p:tag name="KSO_WM_UNIT_TYPE" val="l_h_i"/>
  <p:tag name="KSO_WM_UNIT_INDEX" val="1_1_5"/>
  <p:tag name="KSO_WM_UNIT_ID" val="diagram20181197_1*l_h_i*1_1_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65.xml><?xml version="1.0" encoding="utf-8"?>
<p:tagLst xmlns:p="http://schemas.openxmlformats.org/presentationml/2006/main">
  <p:tag name="KSO_WM_TEMPLATE_CATEGORY" val="diagram"/>
  <p:tag name="KSO_WM_TEMPLATE_INDEX" val="20181197"/>
  <p:tag name="KSO_WM_UNIT_TYPE" val="l_h_i"/>
  <p:tag name="KSO_WM_UNIT_INDEX" val="1_1_7"/>
  <p:tag name="KSO_WM_UNIT_ID" val="diagram20181197_1*l_h_i*1_1_7"/>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66.xml><?xml version="1.0" encoding="utf-8"?>
<p:tagLst xmlns:p="http://schemas.openxmlformats.org/presentationml/2006/main">
  <p:tag name="KSO_WM_TEMPLATE_CATEGORY" val="diagram"/>
  <p:tag name="KSO_WM_TEMPLATE_INDEX" val="20181197"/>
  <p:tag name="KSO_WM_UNIT_TYPE" val="l_h_i"/>
  <p:tag name="KSO_WM_UNIT_INDEX" val="1_1_8"/>
  <p:tag name="KSO_WM_UNIT_ID" val="diagram20181197_1*l_h_i*1_1_8"/>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67.xml><?xml version="1.0" encoding="utf-8"?>
<p:tagLst xmlns:p="http://schemas.openxmlformats.org/presentationml/2006/main">
  <p:tag name="KSO_WM_TEMPLATE_CATEGORY" val="diagram"/>
  <p:tag name="KSO_WM_TEMPLATE_INDEX" val="20181197"/>
  <p:tag name="KSO_WM_UNIT_TYPE" val="l_h_i"/>
  <p:tag name="KSO_WM_UNIT_INDEX" val="1_1_9"/>
  <p:tag name="KSO_WM_UNIT_ID" val="diagram20181197_1*l_h_i*1_1_9"/>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68.xml><?xml version="1.0" encoding="utf-8"?>
<p:tagLst xmlns:p="http://schemas.openxmlformats.org/presentationml/2006/main">
  <p:tag name="KSO_WM_TEMPLATE_CATEGORY" val="diagram"/>
  <p:tag name="KSO_WM_TEMPLATE_INDEX" val="20181197"/>
  <p:tag name="KSO_WM_UNIT_TYPE" val="l_h_i"/>
  <p:tag name="KSO_WM_UNIT_INDEX" val="1_1_10"/>
  <p:tag name="KSO_WM_UNIT_ID" val="diagram20181197_1*l_h_i*1_1_10"/>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69.xml><?xml version="1.0" encoding="utf-8"?>
<p:tagLst xmlns:p="http://schemas.openxmlformats.org/presentationml/2006/main">
  <p:tag name="KSO_WM_TEMPLATE_CATEGORY" val="diagram"/>
  <p:tag name="KSO_WM_TEMPLATE_INDEX" val="20181197"/>
  <p:tag name="KSO_WM_UNIT_TYPE" val="l_h_i"/>
  <p:tag name="KSO_WM_UNIT_INDEX" val="1_1_11"/>
  <p:tag name="KSO_WM_UNIT_ID" val="diagram20181197_1*l_h_i*1_1_1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TEMPLATE_CATEGORY" val="diagram"/>
  <p:tag name="KSO_WM_TEMPLATE_INDEX" val="20181197"/>
  <p:tag name="KSO_WM_UNIT_TYPE" val="l_h_i"/>
  <p:tag name="KSO_WM_UNIT_INDEX" val="1_1_4"/>
  <p:tag name="KSO_WM_UNIT_ID" val="diagram20181197_1*l_h_i*1_1_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71.xml><?xml version="1.0" encoding="utf-8"?>
<p:tagLst xmlns:p="http://schemas.openxmlformats.org/presentationml/2006/main">
  <p:tag name="KSO_WM_TEMPLATE_CATEGORY" val="diagram"/>
  <p:tag name="KSO_WM_TEMPLATE_INDEX" val="20181197"/>
  <p:tag name="KSO_WM_UNIT_TYPE" val="l_h_i"/>
  <p:tag name="KSO_WM_UNIT_INDEX" val="1_1_13"/>
  <p:tag name="KSO_WM_UNIT_ID" val="diagram20181197_1*l_h_i*1_1_1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
  <p:tag name="KSO_WM_UNIT_TEXT_FILL_TYPE" val="1"/>
  <p:tag name="KSO_WM_UNIT_USESOURCEFORMAT_APPLY" val="1"/>
</p:tagLst>
</file>

<file path=ppt/tags/tag272.xml><?xml version="1.0" encoding="utf-8"?>
<p:tagLst xmlns:p="http://schemas.openxmlformats.org/presentationml/2006/main">
  <p:tag name="KSO_WM_TEMPLATE_CATEGORY" val="diagram"/>
  <p:tag name="KSO_WM_TEMPLATE_INDEX" val="20181197"/>
  <p:tag name="KSO_WM_UNIT_TYPE" val="l_h_i"/>
  <p:tag name="KSO_WM_UNIT_INDEX" val="1_1_15"/>
  <p:tag name="KSO_WM_UNIT_ID" val="diagram20181197_1*l_h_i*1_1_1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73.xml><?xml version="1.0" encoding="utf-8"?>
<p:tagLst xmlns:p="http://schemas.openxmlformats.org/presentationml/2006/main">
  <p:tag name="KSO_WM_TEMPLATE_CATEGORY" val="diagram"/>
  <p:tag name="KSO_WM_TEMPLATE_INDEX" val="20181197"/>
  <p:tag name="KSO_WM_UNIT_TYPE" val="l_h_f"/>
  <p:tag name="KSO_WM_UNIT_INDEX" val="1_1_1"/>
  <p:tag name="KSO_WM_UNIT_ID" val="diagram20181197_1*l_h_f*1_1_1"/>
  <p:tag name="KSO_WM_UNIT_LAYERLEVEL" val="1_1_1"/>
  <p:tag name="KSO_WM_UNIT_VALUE" val="12"/>
  <p:tag name="KSO_WM_UNIT_HIGHLIGHT" val="0"/>
  <p:tag name="KSO_WM_UNIT_COMPATIBLE" val="0"/>
  <p:tag name="KSO_WM_BEAUTIFY_FLAG" val="#wm#"/>
  <p:tag name="KSO_WM_TAG_VERSION" val="1.0"/>
  <p:tag name="KSO_WM_DIAGRAM_GROUP_CODE" val="l1-1"/>
  <p:tag name="KSO_WM_UNIT_PRESET_TEXT" val="请在这里输入您的内容文字"/>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2"/>
  <p:tag name="KSO_WM_UNIT_TEXT_FILL_TYPE" val="1"/>
  <p:tag name="KSO_WM_UNIT_USESOURCEFORMAT_APPLY" val="1"/>
</p:tagLst>
</file>

<file path=ppt/tags/tag274.xml><?xml version="1.0" encoding="utf-8"?>
<p:tagLst xmlns:p="http://schemas.openxmlformats.org/presentationml/2006/main">
  <p:tag name="KSO_WM_TEMPLATE_CATEGORY" val="diagram"/>
  <p:tag name="KSO_WM_TEMPLATE_INDEX" val="20181197"/>
  <p:tag name="KSO_WM_UNIT_TYPE" val="l_h_i"/>
  <p:tag name="KSO_WM_UNIT_INDEX" val="1_3_1"/>
  <p:tag name="KSO_WM_UNIT_ID" val="diagram20181197_1*l_h_i*1_3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75.xml><?xml version="1.0" encoding="utf-8"?>
<p:tagLst xmlns:p="http://schemas.openxmlformats.org/presentationml/2006/main">
  <p:tag name="KSO_WM_TEMPLATE_CATEGORY" val="diagram"/>
  <p:tag name="KSO_WM_TEMPLATE_INDEX" val="20181197"/>
  <p:tag name="KSO_WM_UNIT_TYPE" val="l_h_i"/>
  <p:tag name="KSO_WM_UNIT_INDEX" val="1_3_7"/>
  <p:tag name="KSO_WM_UNIT_ID" val="diagram20181197_1*l_h_i*1_3_7"/>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76.xml><?xml version="1.0" encoding="utf-8"?>
<p:tagLst xmlns:p="http://schemas.openxmlformats.org/presentationml/2006/main">
  <p:tag name="KSO_WM_TEMPLATE_CATEGORY" val="diagram"/>
  <p:tag name="KSO_WM_TEMPLATE_INDEX" val="20181197"/>
  <p:tag name="KSO_WM_UNIT_TYPE" val="l_h_i"/>
  <p:tag name="KSO_WM_UNIT_INDEX" val="1_3_17"/>
  <p:tag name="KSO_WM_UNIT_ID" val="diagram20181197_1*l_h_i*1_3_17"/>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77.xml><?xml version="1.0" encoding="utf-8"?>
<p:tagLst xmlns:p="http://schemas.openxmlformats.org/presentationml/2006/main">
  <p:tag name="KSO_WM_TAG_VERSION" val="1.0"/>
  <p:tag name="KSO_WM_BEAUTIFY_FLAG" val="#wm#"/>
  <p:tag name="KSO_WM_UNIT_TYPE" val="i"/>
  <p:tag name="KSO_WM_UNIT_ID" val="diagram20181197_1*i*1"/>
  <p:tag name="KSO_WM_TEMPLATE_CATEGORY" val="diagram"/>
  <p:tag name="KSO_WM_TEMPLATE_INDEX" val="20181197"/>
  <p:tag name="KSO_WM_UNIT_INDEX" val="1"/>
  <p:tag name="KSO_WM_UNIT_HIGHLIGHT" val="0"/>
  <p:tag name="KSO_WM_UNIT_COMPATIBLE" val="0"/>
  <p:tag name="KSO_WM_UNIT_DIAGRAM_ISNUMVISUAL" val="0"/>
  <p:tag name="KSO_WM_UNIT_DIAGRAM_ISREFERUNIT" val="0"/>
  <p:tag name="KSO_WM_DIAGRAM_GROUP_CODE" val="l1-1"/>
  <p:tag name="KSO_WM_UNIT_LAYERLEVEL" val="1"/>
  <p:tag name="KSO_WM_UNIT_USESOURCEFORMAT_APPLY" val="1"/>
</p:tagLst>
</file>

<file path=ppt/tags/tag278.xml><?xml version="1.0" encoding="utf-8"?>
<p:tagLst xmlns:p="http://schemas.openxmlformats.org/presentationml/2006/main">
  <p:tag name="KSO_WM_TEMPLATE_CATEGORY" val="diagram"/>
  <p:tag name="KSO_WM_TEMPLATE_INDEX" val="20181197"/>
  <p:tag name="KSO_WM_UNIT_TYPE" val="l_h_i"/>
  <p:tag name="KSO_WM_UNIT_INDEX" val="1_3_18"/>
  <p:tag name="KSO_WM_UNIT_ID" val="diagram20181197_1*l_h_i*1_3_18"/>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79.xml><?xml version="1.0" encoding="utf-8"?>
<p:tagLst xmlns:p="http://schemas.openxmlformats.org/presentationml/2006/main">
  <p:tag name="KSO_WM_TEMPLATE_CATEGORY" val="diagram"/>
  <p:tag name="KSO_WM_TEMPLATE_INDEX" val="20181197"/>
  <p:tag name="KSO_WM_UNIT_TYPE" val="l_h_i"/>
  <p:tag name="KSO_WM_UNIT_INDEX" val="1_3_19"/>
  <p:tag name="KSO_WM_UNIT_ID" val="diagram20181197_1*l_h_i*1_3_19"/>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TEMPLATE_CATEGORY" val="diagram"/>
  <p:tag name="KSO_WM_TEMPLATE_INDEX" val="20181197"/>
  <p:tag name="KSO_WM_UNIT_TYPE" val="l_h_i"/>
  <p:tag name="KSO_WM_UNIT_INDEX" val="1_3_20"/>
  <p:tag name="KSO_WM_UNIT_ID" val="diagram20181197_1*l_h_i*1_3_20"/>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81.xml><?xml version="1.0" encoding="utf-8"?>
<p:tagLst xmlns:p="http://schemas.openxmlformats.org/presentationml/2006/main">
  <p:tag name="KSO_WM_TEMPLATE_CATEGORY" val="diagram"/>
  <p:tag name="KSO_WM_TEMPLATE_INDEX" val="20181197"/>
  <p:tag name="KSO_WM_UNIT_TYPE" val="l_h_i"/>
  <p:tag name="KSO_WM_UNIT_INDEX" val="1_3_12"/>
  <p:tag name="KSO_WM_UNIT_ID" val="diagram20181197_1*l_h_i*1_3_1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82.xml><?xml version="1.0" encoding="utf-8"?>
<p:tagLst xmlns:p="http://schemas.openxmlformats.org/presentationml/2006/main">
  <p:tag name="KSO_WM_TEMPLATE_CATEGORY" val="diagram"/>
  <p:tag name="KSO_WM_TEMPLATE_INDEX" val="20181197"/>
  <p:tag name="KSO_WM_UNIT_TYPE" val="l_h_i"/>
  <p:tag name="KSO_WM_UNIT_INDEX" val="1_3_21"/>
  <p:tag name="KSO_WM_UNIT_ID" val="diagram20181197_1*l_h_i*1_3_2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83.xml><?xml version="1.0" encoding="utf-8"?>
<p:tagLst xmlns:p="http://schemas.openxmlformats.org/presentationml/2006/main">
  <p:tag name="KSO_WM_TEMPLATE_CATEGORY" val="diagram"/>
  <p:tag name="KSO_WM_TEMPLATE_INDEX" val="20181197"/>
  <p:tag name="KSO_WM_UNIT_TYPE" val="l_h_i"/>
  <p:tag name="KSO_WM_UNIT_INDEX" val="1_3_23"/>
  <p:tag name="KSO_WM_UNIT_ID" val="diagram20181197_1*l_h_i*1_3_2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84.xml><?xml version="1.0" encoding="utf-8"?>
<p:tagLst xmlns:p="http://schemas.openxmlformats.org/presentationml/2006/main">
  <p:tag name="KSO_WM_TEMPLATE_CATEGORY" val="diagram"/>
  <p:tag name="KSO_WM_TEMPLATE_INDEX" val="20181197"/>
  <p:tag name="KSO_WM_UNIT_TYPE" val="l_h_i"/>
  <p:tag name="KSO_WM_UNIT_INDEX" val="1_3_15"/>
  <p:tag name="KSO_WM_UNIT_ID" val="diagram20181197_1*l_h_i*1_3_1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85.xml><?xml version="1.0" encoding="utf-8"?>
<p:tagLst xmlns:p="http://schemas.openxmlformats.org/presentationml/2006/main">
  <p:tag name="KSO_WM_TEMPLATE_CATEGORY" val="diagram"/>
  <p:tag name="KSO_WM_TEMPLATE_INDEX" val="20181197"/>
  <p:tag name="KSO_WM_UNIT_TYPE" val="l_h_i"/>
  <p:tag name="KSO_WM_UNIT_INDEX" val="1_3_24"/>
  <p:tag name="KSO_WM_UNIT_ID" val="diagram20181197_1*l_h_i*1_3_2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86.xml><?xml version="1.0" encoding="utf-8"?>
<p:tagLst xmlns:p="http://schemas.openxmlformats.org/presentationml/2006/main">
  <p:tag name="KSO_WM_TEMPLATE_CATEGORY" val="diagram"/>
  <p:tag name="KSO_WM_TEMPLATE_INDEX" val="20181197"/>
  <p:tag name="KSO_WM_UNIT_TYPE" val="l_h_i"/>
  <p:tag name="KSO_WM_UNIT_INDEX" val="1_3_25"/>
  <p:tag name="KSO_WM_UNIT_ID" val="diagram20181197_1*l_h_i*1_3_2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87.xml><?xml version="1.0" encoding="utf-8"?>
<p:tagLst xmlns:p="http://schemas.openxmlformats.org/presentationml/2006/main">
  <p:tag name="KSO_WM_TEMPLATE_CATEGORY" val="diagram"/>
  <p:tag name="KSO_WM_TEMPLATE_INDEX" val="20181197"/>
  <p:tag name="KSO_WM_UNIT_TYPE" val="l_h_i"/>
  <p:tag name="KSO_WM_UNIT_INDEX" val="1_3_26"/>
  <p:tag name="KSO_WM_UNIT_ID" val="diagram20181197_1*l_h_i*1_3_2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88.xml><?xml version="1.0" encoding="utf-8"?>
<p:tagLst xmlns:p="http://schemas.openxmlformats.org/presentationml/2006/main">
  <p:tag name="KSO_WM_TEMPLATE_CATEGORY" val="diagram"/>
  <p:tag name="KSO_WM_TEMPLATE_INDEX" val="20181197"/>
  <p:tag name="KSO_WM_UNIT_TYPE" val="l_h_i"/>
  <p:tag name="KSO_WM_UNIT_INDEX" val="1_3_27"/>
  <p:tag name="KSO_WM_UNIT_ID" val="diagram20181197_1*l_h_i*1_3_27"/>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89.xml><?xml version="1.0" encoding="utf-8"?>
<p:tagLst xmlns:p="http://schemas.openxmlformats.org/presentationml/2006/main">
  <p:tag name="KSO_WM_TEMPLATE_CATEGORY" val="diagram"/>
  <p:tag name="KSO_WM_TEMPLATE_INDEX" val="20181197"/>
  <p:tag name="KSO_WM_UNIT_TYPE" val="l_h_i"/>
  <p:tag name="KSO_WM_UNIT_INDEX" val="1_3_2"/>
  <p:tag name="KSO_WM_UNIT_ID" val="diagram20181197_1*l_h_i*1_3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TEMPLATE_CATEGORY" val="diagram"/>
  <p:tag name="KSO_WM_TEMPLATE_INDEX" val="20181197"/>
  <p:tag name="KSO_WM_UNIT_TYPE" val="l_h_i"/>
  <p:tag name="KSO_WM_UNIT_INDEX" val="1_3_3"/>
  <p:tag name="KSO_WM_UNIT_ID" val="diagram20181197_1*l_h_i*1_3_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91.xml><?xml version="1.0" encoding="utf-8"?>
<p:tagLst xmlns:p="http://schemas.openxmlformats.org/presentationml/2006/main">
  <p:tag name="KSO_WM_TEMPLATE_CATEGORY" val="diagram"/>
  <p:tag name="KSO_WM_TEMPLATE_INDEX" val="20181197"/>
  <p:tag name="KSO_WM_UNIT_TYPE" val="l_h_i"/>
  <p:tag name="KSO_WM_UNIT_INDEX" val="1_3_5"/>
  <p:tag name="KSO_WM_UNIT_ID" val="diagram20181197_1*l_h_i*1_3_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92.xml><?xml version="1.0" encoding="utf-8"?>
<p:tagLst xmlns:p="http://schemas.openxmlformats.org/presentationml/2006/main">
  <p:tag name="KSO_WM_TEMPLATE_CATEGORY" val="diagram"/>
  <p:tag name="KSO_WM_TEMPLATE_INDEX" val="20181197"/>
  <p:tag name="KSO_WM_UNIT_TYPE" val="l_h_i"/>
  <p:tag name="KSO_WM_UNIT_INDEX" val="1_3_22"/>
  <p:tag name="KSO_WM_UNIT_ID" val="diagram20181197_1*l_h_i*1_3_2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93.xml><?xml version="1.0" encoding="utf-8"?>
<p:tagLst xmlns:p="http://schemas.openxmlformats.org/presentationml/2006/main">
  <p:tag name="KSO_WM_TEMPLATE_CATEGORY" val="diagram"/>
  <p:tag name="KSO_WM_TEMPLATE_INDEX" val="20181197"/>
  <p:tag name="KSO_WM_UNIT_TYPE" val="l_h_i"/>
  <p:tag name="KSO_WM_UNIT_INDEX" val="1_3_6"/>
  <p:tag name="KSO_WM_UNIT_ID" val="diagram20181197_1*l_h_i*1_3_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94.xml><?xml version="1.0" encoding="utf-8"?>
<p:tagLst xmlns:p="http://schemas.openxmlformats.org/presentationml/2006/main">
  <p:tag name="KSO_WM_TEMPLATE_CATEGORY" val="diagram"/>
  <p:tag name="KSO_WM_TEMPLATE_INDEX" val="20181197"/>
  <p:tag name="KSO_WM_UNIT_TYPE" val="l_h_i"/>
  <p:tag name="KSO_WM_UNIT_INDEX" val="1_3_8"/>
  <p:tag name="KSO_WM_UNIT_ID" val="diagram20181197_1*l_h_i*1_3_8"/>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95.xml><?xml version="1.0" encoding="utf-8"?>
<p:tagLst xmlns:p="http://schemas.openxmlformats.org/presentationml/2006/main">
  <p:tag name="KSO_WM_TEMPLATE_CATEGORY" val="diagram"/>
  <p:tag name="KSO_WM_TEMPLATE_INDEX" val="20181197"/>
  <p:tag name="KSO_WM_UNIT_TYPE" val="l_h_i"/>
  <p:tag name="KSO_WM_UNIT_INDEX" val="1_3_9"/>
  <p:tag name="KSO_WM_UNIT_ID" val="diagram20181197_1*l_h_i*1_3_9"/>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96.xml><?xml version="1.0" encoding="utf-8"?>
<p:tagLst xmlns:p="http://schemas.openxmlformats.org/presentationml/2006/main">
  <p:tag name="KSO_WM_TEMPLATE_CATEGORY" val="diagram"/>
  <p:tag name="KSO_WM_TEMPLATE_INDEX" val="20181197"/>
  <p:tag name="KSO_WM_UNIT_TYPE" val="l_h_i"/>
  <p:tag name="KSO_WM_UNIT_INDEX" val="1_3_10"/>
  <p:tag name="KSO_WM_UNIT_ID" val="diagram20181197_1*l_h_i*1_3_10"/>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97.xml><?xml version="1.0" encoding="utf-8"?>
<p:tagLst xmlns:p="http://schemas.openxmlformats.org/presentationml/2006/main">
  <p:tag name="KSO_WM_TEMPLATE_CATEGORY" val="diagram"/>
  <p:tag name="KSO_WM_TEMPLATE_INDEX" val="20181197"/>
  <p:tag name="KSO_WM_UNIT_TYPE" val="l_h_i"/>
  <p:tag name="KSO_WM_UNIT_INDEX" val="1_3_11"/>
  <p:tag name="KSO_WM_UNIT_ID" val="diagram20181197_1*l_h_i*1_3_1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98.xml><?xml version="1.0" encoding="utf-8"?>
<p:tagLst xmlns:p="http://schemas.openxmlformats.org/presentationml/2006/main">
  <p:tag name="KSO_WM_TEMPLATE_CATEGORY" val="diagram"/>
  <p:tag name="KSO_WM_TEMPLATE_INDEX" val="20181197"/>
  <p:tag name="KSO_WM_UNIT_TYPE" val="l_h_i"/>
  <p:tag name="KSO_WM_UNIT_INDEX" val="1_3_13"/>
  <p:tag name="KSO_WM_UNIT_ID" val="diagram20181197_1*l_h_i*1_3_1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299.xml><?xml version="1.0" encoding="utf-8"?>
<p:tagLst xmlns:p="http://schemas.openxmlformats.org/presentationml/2006/main">
  <p:tag name="KSO_WM_TEMPLATE_CATEGORY" val="diagram"/>
  <p:tag name="KSO_WM_TEMPLATE_INDEX" val="20181197"/>
  <p:tag name="KSO_WM_UNIT_TYPE" val="l_h_i"/>
  <p:tag name="KSO_WM_UNIT_INDEX" val="1_3_4"/>
  <p:tag name="KSO_WM_UNIT_ID" val="diagram20181197_1*l_h_i*1_3_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TEMPLATE_CATEGORY" val="diagram"/>
  <p:tag name="KSO_WM_TEMPLATE_INDEX" val="20181197"/>
  <p:tag name="KSO_WM_UNIT_TYPE" val="l_h_i"/>
  <p:tag name="KSO_WM_UNIT_INDEX" val="1_3_14"/>
  <p:tag name="KSO_WM_UNIT_ID" val="diagram20181197_1*l_h_i*1_3_1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
  <p:tag name="KSO_WM_UNIT_TEXT_FILL_TYPE" val="1"/>
  <p:tag name="KSO_WM_UNIT_USESOURCEFORMAT_APPLY" val="1"/>
</p:tagLst>
</file>

<file path=ppt/tags/tag301.xml><?xml version="1.0" encoding="utf-8"?>
<p:tagLst xmlns:p="http://schemas.openxmlformats.org/presentationml/2006/main">
  <p:tag name="KSO_WM_TEMPLATE_CATEGORY" val="diagram"/>
  <p:tag name="KSO_WM_TEMPLATE_INDEX" val="20181197"/>
  <p:tag name="KSO_WM_UNIT_TYPE" val="l_h_i"/>
  <p:tag name="KSO_WM_UNIT_INDEX" val="1_3_16"/>
  <p:tag name="KSO_WM_UNIT_ID" val="diagram20181197_1*l_h_i*1_3_1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02.xml><?xml version="1.0" encoding="utf-8"?>
<p:tagLst xmlns:p="http://schemas.openxmlformats.org/presentationml/2006/main">
  <p:tag name="KSO_WM_TEMPLATE_CATEGORY" val="diagram"/>
  <p:tag name="KSO_WM_TEMPLATE_INDEX" val="20181197"/>
  <p:tag name="KSO_WM_UNIT_TYPE" val="l_h_f"/>
  <p:tag name="KSO_WM_UNIT_INDEX" val="1_3_1"/>
  <p:tag name="KSO_WM_UNIT_ID" val="diagram20181197_1*l_h_f*1_3_1"/>
  <p:tag name="KSO_WM_UNIT_LAYERLEVEL" val="1_1_1"/>
  <p:tag name="KSO_WM_UNIT_VALUE" val="12"/>
  <p:tag name="KSO_WM_UNIT_HIGHLIGHT" val="0"/>
  <p:tag name="KSO_WM_UNIT_COMPATIBLE" val="0"/>
  <p:tag name="KSO_WM_BEAUTIFY_FLAG" val="#wm#"/>
  <p:tag name="KSO_WM_TAG_VERSION" val="1.0"/>
  <p:tag name="KSO_WM_DIAGRAM_GROUP_CODE" val="l1-1"/>
  <p:tag name="KSO_WM_UNIT_PRESET_TEXT" val="请在这里输入您的内容文字"/>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2"/>
  <p:tag name="KSO_WM_UNIT_TEXT_FILL_TYPE" val="1"/>
  <p:tag name="KSO_WM_UNIT_USESOURCEFORMAT_APPLY" val="1"/>
</p:tagLst>
</file>

<file path=ppt/tags/tag303.xml><?xml version="1.0" encoding="utf-8"?>
<p:tagLst xmlns:p="http://schemas.openxmlformats.org/presentationml/2006/main">
  <p:tag name="KSO_WM_TEMPLATE_CATEGORY" val="diagram"/>
  <p:tag name="KSO_WM_TEMPLATE_INDEX" val="20181197"/>
  <p:tag name="KSO_WM_UNIT_TYPE" val="l_h_i"/>
  <p:tag name="KSO_WM_UNIT_INDEX" val="1_2_1"/>
  <p:tag name="KSO_WM_UNIT_ID" val="diagram20181197_1*l_h_i*1_2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304.xml><?xml version="1.0" encoding="utf-8"?>
<p:tagLst xmlns:p="http://schemas.openxmlformats.org/presentationml/2006/main">
  <p:tag name="KSO_WM_TEMPLATE_CATEGORY" val="diagram"/>
  <p:tag name="KSO_WM_TEMPLATE_INDEX" val="20181197"/>
  <p:tag name="KSO_WM_UNIT_TYPE" val="l_h_i"/>
  <p:tag name="KSO_WM_UNIT_INDEX" val="1_2_6"/>
  <p:tag name="KSO_WM_UNIT_ID" val="diagram20181197_1*l_h_i*1_2_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305.xml><?xml version="1.0" encoding="utf-8"?>
<p:tagLst xmlns:p="http://schemas.openxmlformats.org/presentationml/2006/main">
  <p:tag name="KSO_WM_TAG_VERSION" val="1.0"/>
  <p:tag name="KSO_WM_BEAUTIFY_FLAG" val="#wm#"/>
  <p:tag name="KSO_WM_UNIT_TYPE" val="i"/>
  <p:tag name="KSO_WM_UNIT_ID" val="diagram20181197_1*i*4"/>
  <p:tag name="KSO_WM_TEMPLATE_CATEGORY" val="diagram"/>
  <p:tag name="KSO_WM_TEMPLATE_INDEX" val="20181197"/>
  <p:tag name="KSO_WM_UNIT_INDEX" val="4"/>
  <p:tag name="KSO_WM_UNIT_HIGHLIGHT" val="0"/>
  <p:tag name="KSO_WM_UNIT_COMPATIBLE" val="0"/>
  <p:tag name="KSO_WM_UNIT_DIAGRAM_ISNUMVISUAL" val="0"/>
  <p:tag name="KSO_WM_UNIT_DIAGRAM_ISREFERUNIT" val="0"/>
  <p:tag name="KSO_WM_DIAGRAM_GROUP_CODE" val="l1-1"/>
  <p:tag name="KSO_WM_UNIT_LAYERLEVEL" val="1"/>
  <p:tag name="KSO_WM_UNIT_TEXT_FILL_FORE_SCHEMECOLOR_INDEX" val="13"/>
  <p:tag name="KSO_WM_UNIT_TEXT_FILL_TYPE" val="1"/>
  <p:tag name="KSO_WM_UNIT_USESOURCEFORMAT_APPLY" val="1"/>
</p:tagLst>
</file>

<file path=ppt/tags/tag306.xml><?xml version="1.0" encoding="utf-8"?>
<p:tagLst xmlns:p="http://schemas.openxmlformats.org/presentationml/2006/main">
  <p:tag name="KSO_WM_TEMPLATE_CATEGORY" val="diagram"/>
  <p:tag name="KSO_WM_TEMPLATE_INDEX" val="20181197"/>
  <p:tag name="KSO_WM_UNIT_TYPE" val="l_h_i"/>
  <p:tag name="KSO_WM_UNIT_INDEX" val="1_2_15"/>
  <p:tag name="KSO_WM_UNIT_ID" val="diagram20181197_1*l_h_i*1_2_1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07.xml><?xml version="1.0" encoding="utf-8"?>
<p:tagLst xmlns:p="http://schemas.openxmlformats.org/presentationml/2006/main">
  <p:tag name="KSO_WM_TEMPLATE_CATEGORY" val="diagram"/>
  <p:tag name="KSO_WM_TEMPLATE_INDEX" val="20181197"/>
  <p:tag name="KSO_WM_UNIT_TYPE" val="l_h_i"/>
  <p:tag name="KSO_WM_UNIT_INDEX" val="1_2_16"/>
  <p:tag name="KSO_WM_UNIT_ID" val="diagram20181197_1*l_h_i*1_2_1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08.xml><?xml version="1.0" encoding="utf-8"?>
<p:tagLst xmlns:p="http://schemas.openxmlformats.org/presentationml/2006/main">
  <p:tag name="KSO_WM_TEMPLATE_CATEGORY" val="diagram"/>
  <p:tag name="KSO_WM_TEMPLATE_INDEX" val="20181197"/>
  <p:tag name="KSO_WM_UNIT_TYPE" val="l_h_i"/>
  <p:tag name="KSO_WM_UNIT_INDEX" val="1_2_17"/>
  <p:tag name="KSO_WM_UNIT_ID" val="diagram20181197_1*l_h_i*1_2_17"/>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309.xml><?xml version="1.0" encoding="utf-8"?>
<p:tagLst xmlns:p="http://schemas.openxmlformats.org/presentationml/2006/main">
  <p:tag name="KSO_WM_TEMPLATE_CATEGORY" val="diagram"/>
  <p:tag name="KSO_WM_TEMPLATE_INDEX" val="20181197"/>
  <p:tag name="KSO_WM_UNIT_TYPE" val="l_h_i"/>
  <p:tag name="KSO_WM_UNIT_INDEX" val="1_2_18"/>
  <p:tag name="KSO_WM_UNIT_ID" val="diagram20181197_1*l_h_i*1_2_18"/>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TEMPLATE_CATEGORY" val="diagram"/>
  <p:tag name="KSO_WM_TEMPLATE_INDEX" val="20181197"/>
  <p:tag name="KSO_WM_UNIT_TYPE" val="l_h_i"/>
  <p:tag name="KSO_WM_UNIT_INDEX" val="1_2_19"/>
  <p:tag name="KSO_WM_UNIT_ID" val="diagram20181197_1*l_h_i*1_2_19"/>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11.xml><?xml version="1.0" encoding="utf-8"?>
<p:tagLst xmlns:p="http://schemas.openxmlformats.org/presentationml/2006/main">
  <p:tag name="KSO_WM_TEMPLATE_CATEGORY" val="diagram"/>
  <p:tag name="KSO_WM_TEMPLATE_INDEX" val="20181197"/>
  <p:tag name="KSO_WM_UNIT_TYPE" val="l_h_i"/>
  <p:tag name="KSO_WM_UNIT_INDEX" val="1_2_12"/>
  <p:tag name="KSO_WM_UNIT_ID" val="diagram20181197_1*l_h_i*1_2_1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12.xml><?xml version="1.0" encoding="utf-8"?>
<p:tagLst xmlns:p="http://schemas.openxmlformats.org/presentationml/2006/main">
  <p:tag name="KSO_WM_TEMPLATE_CATEGORY" val="diagram"/>
  <p:tag name="KSO_WM_TEMPLATE_INDEX" val="20181197"/>
  <p:tag name="KSO_WM_UNIT_TYPE" val="l_h_i"/>
  <p:tag name="KSO_WM_UNIT_INDEX" val="1_2_20"/>
  <p:tag name="KSO_WM_UNIT_ID" val="diagram20181197_1*l_h_i*1_2_20"/>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13.xml><?xml version="1.0" encoding="utf-8"?>
<p:tagLst xmlns:p="http://schemas.openxmlformats.org/presentationml/2006/main">
  <p:tag name="KSO_WM_TEMPLATE_CATEGORY" val="diagram"/>
  <p:tag name="KSO_WM_TEMPLATE_INDEX" val="20181197"/>
  <p:tag name="KSO_WM_UNIT_TYPE" val="l_h_i"/>
  <p:tag name="KSO_WM_UNIT_INDEX" val="1_2_14"/>
  <p:tag name="KSO_WM_UNIT_ID" val="diagram20181197_1*l_h_i*1_2_1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14.xml><?xml version="1.0" encoding="utf-8"?>
<p:tagLst xmlns:p="http://schemas.openxmlformats.org/presentationml/2006/main">
  <p:tag name="KSO_WM_TEMPLATE_CATEGORY" val="diagram"/>
  <p:tag name="KSO_WM_TEMPLATE_INDEX" val="20181197"/>
  <p:tag name="KSO_WM_UNIT_TYPE" val="l_h_i"/>
  <p:tag name="KSO_WM_UNIT_INDEX" val="1_2_22"/>
  <p:tag name="KSO_WM_UNIT_ID" val="diagram20181197_1*l_h_i*1_2_2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15.xml><?xml version="1.0" encoding="utf-8"?>
<p:tagLst xmlns:p="http://schemas.openxmlformats.org/presentationml/2006/main">
  <p:tag name="KSO_WM_TEMPLATE_CATEGORY" val="diagram"/>
  <p:tag name="KSO_WM_TEMPLATE_INDEX" val="20181197"/>
  <p:tag name="KSO_WM_UNIT_TYPE" val="l_h_i"/>
  <p:tag name="KSO_WM_UNIT_INDEX" val="1_2_23"/>
  <p:tag name="KSO_WM_UNIT_ID" val="diagram20181197_1*l_h_i*1_2_2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16.xml><?xml version="1.0" encoding="utf-8"?>
<p:tagLst xmlns:p="http://schemas.openxmlformats.org/presentationml/2006/main">
  <p:tag name="KSO_WM_TEMPLATE_CATEGORY" val="diagram"/>
  <p:tag name="KSO_WM_TEMPLATE_INDEX" val="20181197"/>
  <p:tag name="KSO_WM_UNIT_TYPE" val="l_h_i"/>
  <p:tag name="KSO_WM_UNIT_INDEX" val="1_2_24"/>
  <p:tag name="KSO_WM_UNIT_ID" val="diagram20181197_1*l_h_i*1_2_2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17.xml><?xml version="1.0" encoding="utf-8"?>
<p:tagLst xmlns:p="http://schemas.openxmlformats.org/presentationml/2006/main">
  <p:tag name="KSO_WM_TEMPLATE_CATEGORY" val="diagram"/>
  <p:tag name="KSO_WM_TEMPLATE_INDEX" val="20181197"/>
  <p:tag name="KSO_WM_UNIT_TYPE" val="l_h_i"/>
  <p:tag name="KSO_WM_UNIT_INDEX" val="1_2_25"/>
  <p:tag name="KSO_WM_UNIT_ID" val="diagram20181197_1*l_h_i*1_2_2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18.xml><?xml version="1.0" encoding="utf-8"?>
<p:tagLst xmlns:p="http://schemas.openxmlformats.org/presentationml/2006/main">
  <p:tag name="KSO_WM_TEMPLATE_CATEGORY" val="diagram"/>
  <p:tag name="KSO_WM_TEMPLATE_INDEX" val="20181197"/>
  <p:tag name="KSO_WM_UNIT_TYPE" val="l_h_i"/>
  <p:tag name="KSO_WM_UNIT_INDEX" val="1_2_26"/>
  <p:tag name="KSO_WM_UNIT_ID" val="diagram20181197_1*l_h_i*1_2_2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19.xml><?xml version="1.0" encoding="utf-8"?>
<p:tagLst xmlns:p="http://schemas.openxmlformats.org/presentationml/2006/main">
  <p:tag name="KSO_WM_TEMPLATE_CATEGORY" val="diagram"/>
  <p:tag name="KSO_WM_TEMPLATE_INDEX" val="20181197"/>
  <p:tag name="KSO_WM_UNIT_TYPE" val="l_h_i"/>
  <p:tag name="KSO_WM_UNIT_INDEX" val="1_2_2"/>
  <p:tag name="KSO_WM_UNIT_ID" val="diagram20181197_1*l_h_i*1_2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TEMPLATE_CATEGORY" val="diagram"/>
  <p:tag name="KSO_WM_TEMPLATE_INDEX" val="20181197"/>
  <p:tag name="KSO_WM_UNIT_TYPE" val="l_h_i"/>
  <p:tag name="KSO_WM_UNIT_INDEX" val="1_2_3"/>
  <p:tag name="KSO_WM_UNIT_ID" val="diagram20181197_1*l_h_i*1_2_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21.xml><?xml version="1.0" encoding="utf-8"?>
<p:tagLst xmlns:p="http://schemas.openxmlformats.org/presentationml/2006/main">
  <p:tag name="KSO_WM_TEMPLATE_CATEGORY" val="diagram"/>
  <p:tag name="KSO_WM_TEMPLATE_INDEX" val="20181197"/>
  <p:tag name="KSO_WM_UNIT_TYPE" val="l_h_i"/>
  <p:tag name="KSO_WM_UNIT_INDEX" val="1_2_21"/>
  <p:tag name="KSO_WM_UNIT_ID" val="diagram20181197_1*l_h_i*1_2_2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22.xml><?xml version="1.0" encoding="utf-8"?>
<p:tagLst xmlns:p="http://schemas.openxmlformats.org/presentationml/2006/main">
  <p:tag name="KSO_WM_TEMPLATE_CATEGORY" val="diagram"/>
  <p:tag name="KSO_WM_TEMPLATE_INDEX" val="20181197"/>
  <p:tag name="KSO_WM_UNIT_TYPE" val="l_h_i"/>
  <p:tag name="KSO_WM_UNIT_INDEX" val="1_2_5"/>
  <p:tag name="KSO_WM_UNIT_ID" val="diagram20181197_1*l_h_i*1_2_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23.xml><?xml version="1.0" encoding="utf-8"?>
<p:tagLst xmlns:p="http://schemas.openxmlformats.org/presentationml/2006/main">
  <p:tag name="KSO_WM_TEMPLATE_CATEGORY" val="diagram"/>
  <p:tag name="KSO_WM_TEMPLATE_INDEX" val="20181197"/>
  <p:tag name="KSO_WM_UNIT_TYPE" val="l_h_i"/>
  <p:tag name="KSO_WM_UNIT_INDEX" val="1_2_7"/>
  <p:tag name="KSO_WM_UNIT_ID" val="diagram20181197_1*l_h_i*1_2_7"/>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24.xml><?xml version="1.0" encoding="utf-8"?>
<p:tagLst xmlns:p="http://schemas.openxmlformats.org/presentationml/2006/main">
  <p:tag name="KSO_WM_TEMPLATE_CATEGORY" val="diagram"/>
  <p:tag name="KSO_WM_TEMPLATE_INDEX" val="20181197"/>
  <p:tag name="KSO_WM_UNIT_TYPE" val="l_h_i"/>
  <p:tag name="KSO_WM_UNIT_INDEX" val="1_2_8"/>
  <p:tag name="KSO_WM_UNIT_ID" val="diagram20181197_1*l_h_i*1_2_8"/>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25.xml><?xml version="1.0" encoding="utf-8"?>
<p:tagLst xmlns:p="http://schemas.openxmlformats.org/presentationml/2006/main">
  <p:tag name="KSO_WM_TEMPLATE_CATEGORY" val="diagram"/>
  <p:tag name="KSO_WM_TEMPLATE_INDEX" val="20181197"/>
  <p:tag name="KSO_WM_UNIT_TYPE" val="l_h_i"/>
  <p:tag name="KSO_WM_UNIT_INDEX" val="1_2_9"/>
  <p:tag name="KSO_WM_UNIT_ID" val="diagram20181197_1*l_h_i*1_2_9"/>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26.xml><?xml version="1.0" encoding="utf-8"?>
<p:tagLst xmlns:p="http://schemas.openxmlformats.org/presentationml/2006/main">
  <p:tag name="KSO_WM_TEMPLATE_CATEGORY" val="diagram"/>
  <p:tag name="KSO_WM_TEMPLATE_INDEX" val="20181197"/>
  <p:tag name="KSO_WM_UNIT_TYPE" val="l_h_i"/>
  <p:tag name="KSO_WM_UNIT_INDEX" val="1_2_10"/>
  <p:tag name="KSO_WM_UNIT_ID" val="diagram20181197_1*l_h_i*1_2_10"/>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27.xml><?xml version="1.0" encoding="utf-8"?>
<p:tagLst xmlns:p="http://schemas.openxmlformats.org/presentationml/2006/main">
  <p:tag name="KSO_WM_TEMPLATE_CATEGORY" val="diagram"/>
  <p:tag name="KSO_WM_TEMPLATE_INDEX" val="20181197"/>
  <p:tag name="KSO_WM_UNIT_TYPE" val="l_h_i"/>
  <p:tag name="KSO_WM_UNIT_INDEX" val="1_2_11"/>
  <p:tag name="KSO_WM_UNIT_ID" val="diagram20181197_1*l_h_i*1_2_1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28.xml><?xml version="1.0" encoding="utf-8"?>
<p:tagLst xmlns:p="http://schemas.openxmlformats.org/presentationml/2006/main">
  <p:tag name="KSO_WM_TEMPLATE_CATEGORY" val="diagram"/>
  <p:tag name="KSO_WM_TEMPLATE_INDEX" val="20181197"/>
  <p:tag name="KSO_WM_UNIT_TYPE" val="l_h_i"/>
  <p:tag name="KSO_WM_UNIT_INDEX" val="1_2_4"/>
  <p:tag name="KSO_WM_UNIT_ID" val="diagram20181197_1*l_h_i*1_2_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TEXT_FILL_FORE_SCHEMECOLOR_INDEX_BRIGHTNESS" val="0"/>
  <p:tag name="KSO_WM_UNIT_TEXT_FILL_FORE_SCHEMECOLOR_INDEX" val="1"/>
  <p:tag name="KSO_WM_UNIT_TEXT_FILL_TYPE" val="1"/>
  <p:tag name="KSO_WM_UNIT_USESOURCEFORMAT_APPLY" val="1"/>
</p:tagLst>
</file>

<file path=ppt/tags/tag329.xml><?xml version="1.0" encoding="utf-8"?>
<p:tagLst xmlns:p="http://schemas.openxmlformats.org/presentationml/2006/main">
  <p:tag name="KSO_WM_TEMPLATE_CATEGORY" val="diagram"/>
  <p:tag name="KSO_WM_TEMPLATE_INDEX" val="20181197"/>
  <p:tag name="KSO_WM_UNIT_TYPE" val="l_h_i"/>
  <p:tag name="KSO_WM_UNIT_INDEX" val="1_2_13"/>
  <p:tag name="KSO_WM_UNIT_ID" val="diagram20181197_1*l_h_i*1_2_1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TEMPLATE_CATEGORY" val="diagram"/>
  <p:tag name="KSO_WM_TEMPLATE_INDEX" val="20181197"/>
  <p:tag name="KSO_WM_UNIT_TYPE" val="l_h_f"/>
  <p:tag name="KSO_WM_UNIT_INDEX" val="1_2_1"/>
  <p:tag name="KSO_WM_UNIT_ID" val="diagram20181197_1*l_h_f*1_2_1"/>
  <p:tag name="KSO_WM_UNIT_LAYERLEVEL" val="1_1_1"/>
  <p:tag name="KSO_WM_UNIT_VALUE" val="12"/>
  <p:tag name="KSO_WM_UNIT_HIGHLIGHT" val="0"/>
  <p:tag name="KSO_WM_UNIT_COMPATIBLE" val="0"/>
  <p:tag name="KSO_WM_BEAUTIFY_FLAG" val="#wm#"/>
  <p:tag name="KSO_WM_TAG_VERSION" val="1.0"/>
  <p:tag name="KSO_WM_DIAGRAM_GROUP_CODE" val="l1-1"/>
  <p:tag name="KSO_WM_UNIT_PRESET_TEXT" val="请在这里输入您的内容文字"/>
  <p:tag name="KSO_WM_UNIT_SUBTYPE" val="a"/>
  <p:tag name="KSO_WM_UNIT_NOCLEAR" val="0"/>
  <p:tag name="KSO_WM_UNIT_DIAGRAM_ISNUMVISUAL" val="0"/>
  <p:tag name="KSO_WM_UNIT_DIAGRAM_ISREFERUNIT" val="0"/>
  <p:tag name="KSO_WM_UNIT_TEXT_FILL_FORE_SCHEMECOLOR_INDEX_BRIGHTNESS" val="0"/>
  <p:tag name="KSO_WM_UNIT_TEXT_FILL_FORE_SCHEMECOLOR_INDEX" val="2"/>
  <p:tag name="KSO_WM_UNIT_TEXT_FILL_TYPE" val="1"/>
  <p:tag name="KSO_WM_UNIT_USESOURCEFORMAT_APPLY" val="1"/>
</p:tagLst>
</file>

<file path=ppt/tags/tag33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32.xml><?xml version="1.0" encoding="utf-8"?>
<p:tagLst xmlns:p="http://schemas.openxmlformats.org/presentationml/2006/main">
  <p:tag name="KSO_WM_TEMPLATE_CATEGORY" val="diagram"/>
  <p:tag name="KSO_WM_TEMPLATE_INDEX" val="20187801"/>
  <p:tag name="KSO_WM_UNIT_ID" val="diagram20187801_3*l_i*1_2"/>
  <p:tag name="KSO_WM_UNIT_LAYERLEVEL" val="1_1"/>
  <p:tag name="KSO_WM_BEAUTIFY_FLAG" val="#wm#"/>
  <p:tag name="KSO_WM_TAG_VERSION" val="1.0"/>
  <p:tag name="KSO_WM_UNIT_HIGHLIGHT" val="0"/>
  <p:tag name="KSO_WM_UNIT_COMPATIBLE" val="0"/>
  <p:tag name="KSO_WM_DIAGRAM_GROUP_CODE" val="l1-1"/>
  <p:tag name="KSO_WM_UNIT_TYPE" val="l_i"/>
  <p:tag name="KSO_WM_UNIT_INDEX" val="1_2"/>
  <p:tag name="KSO_WM_UNIT_DIAGRAM_ISNUMVISUAL" val="0"/>
  <p:tag name="KSO_WM_UNIT_DIAGRAM_ISREFERUNIT" val="0"/>
  <p:tag name="KSO_WM_UNIT_LINE_FORE_SCHEMECOLOR_INDEX_BRIGHTNESS" val="-0.15"/>
  <p:tag name="KSO_WM_UNIT_LINE_FORE_SCHEMECOLOR_INDEX" val="14"/>
  <p:tag name="KSO_WM_UNIT_LINE_FILL_TYPE" val="2"/>
  <p:tag name="KSO_WM_UNIT_USESOURCEFORMAT_APPLY" val="1"/>
</p:tagLst>
</file>

<file path=ppt/tags/tag333.xml><?xml version="1.0" encoding="utf-8"?>
<p:tagLst xmlns:p="http://schemas.openxmlformats.org/presentationml/2006/main">
  <p:tag name="KSO_WM_TEMPLATE_CATEGORY" val="diagram"/>
  <p:tag name="KSO_WM_TEMPLATE_INDEX" val="20187801"/>
  <p:tag name="KSO_WM_UNIT_ID" val="diagram20187801_3*l_h_a*1_1_1"/>
  <p:tag name="KSO_WM_UNIT_LAYERLEVEL" val="1_1_1"/>
  <p:tag name="KSO_WM_UNIT_VALUE" val="12"/>
  <p:tag name="KSO_WM_UNIT_HIGHLIGHT" val="0"/>
  <p:tag name="KSO_WM_UNIT_COMPATIBLE" val="0"/>
  <p:tag name="KSO_WM_BEAUTIFY_FLAG" val="#wm#"/>
  <p:tag name="KSO_WM_TAG_VERSION" val="1.0"/>
  <p:tag name="KSO_WM_UNIT_ISCONTENTSTITLE" val="0"/>
  <p:tag name="KSO_WM_UNIT_PRESET_TEXT" val="添加标题"/>
  <p:tag name="KSO_WM_DIAGRAM_GROUP_CODE" val="l1-1"/>
  <p:tag name="KSO_WM_UNIT_TYPE" val="l_h_a"/>
  <p:tag name="KSO_WM_UNIT_INDEX" val="1_1_1"/>
  <p:tag name="KSO_WM_UNIT_DIAGRAM_ISNUMVISUAL" val="0"/>
  <p:tag name="KSO_WM_UNIT_DIAGRAM_ISREFERUNIT" val="0"/>
  <p:tag name="KSO_WM_UNIT_TEXT_FILL_FORE_SCHEMECOLOR_INDEX_BRIGHTNESS" val="0"/>
  <p:tag name="KSO_WM_UNIT_TEXT_FILL_FORE_SCHEMECOLOR_INDEX" val="5"/>
  <p:tag name="KSO_WM_UNIT_TEXT_FILL_TYPE" val="1"/>
  <p:tag name="KSO_WM_UNIT_USESOURCEFORMAT_APPLY" val="1"/>
</p:tagLst>
</file>

<file path=ppt/tags/tag334.xml><?xml version="1.0" encoding="utf-8"?>
<p:tagLst xmlns:p="http://schemas.openxmlformats.org/presentationml/2006/main">
  <p:tag name="KSO_WM_TEMPLATE_CATEGORY" val="diagram"/>
  <p:tag name="KSO_WM_TEMPLATE_INDEX" val="20187801"/>
  <p:tag name="KSO_WM_UNIT_ID" val="diagram20187801_3*l_i*1_3"/>
  <p:tag name="KSO_WM_UNIT_LAYERLEVEL" val="1_1"/>
  <p:tag name="KSO_WM_BEAUTIFY_FLAG" val="#wm#"/>
  <p:tag name="KSO_WM_TAG_VERSION" val="1.0"/>
  <p:tag name="KSO_WM_UNIT_HIGHLIGHT" val="0"/>
  <p:tag name="KSO_WM_UNIT_COMPATIBLE" val="0"/>
  <p:tag name="KSO_WM_DIAGRAM_GROUP_CODE" val="l1-1"/>
  <p:tag name="KSO_WM_UNIT_TYPE" val="l_i"/>
  <p:tag name="KSO_WM_UNIT_INDEX" val="1_3"/>
  <p:tag name="KSO_WM_UNIT_DIAGRAM_ISNUMVISUAL" val="0"/>
  <p:tag name="KSO_WM_UNIT_DIAGRAM_ISREFERUNIT" val="0"/>
  <p:tag name="KSO_WM_UNIT_LINE_FORE_SCHEMECOLOR_INDEX_BRIGHTNESS" val="-0.15"/>
  <p:tag name="KSO_WM_UNIT_LINE_FORE_SCHEMECOLOR_INDEX" val="14"/>
  <p:tag name="KSO_WM_UNIT_LINE_FILL_TYPE" val="2"/>
  <p:tag name="KSO_WM_UNIT_USESOURCEFORMAT_APPLY" val="1"/>
</p:tagLst>
</file>

<file path=ppt/tags/tag335.xml><?xml version="1.0" encoding="utf-8"?>
<p:tagLst xmlns:p="http://schemas.openxmlformats.org/presentationml/2006/main">
  <p:tag name="KSO_WM_UNIT_VALUE" val="133"/>
  <p:tag name="KSO_WM_UNIT_HIGHLIGHT" val="0"/>
  <p:tag name="KSO_WM_UNIT_COMPATIBLE" val="0"/>
  <p:tag name="KSO_WM_UNIT_ID" val="diagram20187801_3*l_h_f*1_1_1"/>
  <p:tag name="KSO_WM_TEMPLATE_CATEGORY" val="diagram"/>
  <p:tag name="KSO_WM_TEMPLATE_INDEX" val="20187801"/>
  <p:tag name="KSO_WM_UNIT_LAYERLEVEL" val="1_1_1"/>
  <p:tag name="KSO_WM_TAG_VERSION" val="1.0"/>
  <p:tag name="KSO_WM_BEAUTIFY_FLAG" val="#wm#"/>
  <p:tag name="KSO_WM_UNIT_PRESET_TEXT" val="单击此处添加文本具体内容"/>
  <p:tag name="KSO_WM_DIAGRAM_GROUP_CODE" val="l1-1"/>
  <p:tag name="KSO_WM_UNIT_TYPE" val="l_h_f"/>
  <p:tag name="KSO_WM_UNIT_INDEX" val="1_1_1"/>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36.xml><?xml version="1.0" encoding="utf-8"?>
<p:tagLst xmlns:p="http://schemas.openxmlformats.org/presentationml/2006/main">
  <p:tag name="KSO_WM_TEMPLATE_CATEGORY" val="diagram"/>
  <p:tag name="KSO_WM_TEMPLATE_INDEX" val="20187801"/>
  <p:tag name="KSO_WM_UNIT_ID" val="diagram20187801_3*l_h_a*1_2_1"/>
  <p:tag name="KSO_WM_UNIT_LAYERLEVEL" val="1_1_1"/>
  <p:tag name="KSO_WM_UNIT_VALUE" val="12"/>
  <p:tag name="KSO_WM_UNIT_HIGHLIGHT" val="0"/>
  <p:tag name="KSO_WM_UNIT_COMPATIBLE" val="0"/>
  <p:tag name="KSO_WM_BEAUTIFY_FLAG" val="#wm#"/>
  <p:tag name="KSO_WM_TAG_VERSION" val="1.0"/>
  <p:tag name="KSO_WM_UNIT_ISCONTENTSTITLE" val="0"/>
  <p:tag name="KSO_WM_UNIT_PRESET_TEXT" val="添加标题"/>
  <p:tag name="KSO_WM_DIAGRAM_GROUP_CODE" val="l1-1"/>
  <p:tag name="KSO_WM_UNIT_TYPE" val="l_h_a"/>
  <p:tag name="KSO_WM_UNIT_INDEX" val="1_2_1"/>
  <p:tag name="KSO_WM_UNIT_DIAGRAM_ISNUMVISUAL" val="0"/>
  <p:tag name="KSO_WM_UNIT_DIAGRAM_ISREFERUNIT" val="0"/>
  <p:tag name="KSO_WM_UNIT_TEXT_FILL_FORE_SCHEMECOLOR_INDEX_BRIGHTNESS" val="0"/>
  <p:tag name="KSO_WM_UNIT_TEXT_FILL_FORE_SCHEMECOLOR_INDEX" val="6"/>
  <p:tag name="KSO_WM_UNIT_TEXT_FILL_TYPE" val="1"/>
  <p:tag name="KSO_WM_UNIT_USESOURCEFORMAT_APPLY" val="1"/>
</p:tagLst>
</file>

<file path=ppt/tags/tag337.xml><?xml version="1.0" encoding="utf-8"?>
<p:tagLst xmlns:p="http://schemas.openxmlformats.org/presentationml/2006/main">
  <p:tag name="KSO_WM_UNIT_VALUE" val="133"/>
  <p:tag name="KSO_WM_UNIT_HIGHLIGHT" val="0"/>
  <p:tag name="KSO_WM_UNIT_COMPATIBLE" val="0"/>
  <p:tag name="KSO_WM_UNIT_ID" val="diagram20187801_3*l_h_f*1_2_1"/>
  <p:tag name="KSO_WM_TEMPLATE_CATEGORY" val="diagram"/>
  <p:tag name="KSO_WM_TEMPLATE_INDEX" val="20187801"/>
  <p:tag name="KSO_WM_UNIT_LAYERLEVEL" val="1_1_1"/>
  <p:tag name="KSO_WM_TAG_VERSION" val="1.0"/>
  <p:tag name="KSO_WM_BEAUTIFY_FLAG" val="#wm#"/>
  <p:tag name="KSO_WM_UNIT_PRESET_TEXT" val="单击此处添加文本具体内容"/>
  <p:tag name="KSO_WM_DIAGRAM_GROUP_CODE" val="l1-1"/>
  <p:tag name="KSO_WM_UNIT_TYPE" val="l_h_f"/>
  <p:tag name="KSO_WM_UNIT_INDEX" val="1_2_1"/>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38.xml><?xml version="1.0" encoding="utf-8"?>
<p:tagLst xmlns:p="http://schemas.openxmlformats.org/presentationml/2006/main">
  <p:tag name="KSO_WM_TEMPLATE_CATEGORY" val="diagram"/>
  <p:tag name="KSO_WM_TEMPLATE_INDEX" val="20187801"/>
  <p:tag name="KSO_WM_UNIT_ID" val="diagram20187801_3*l_h_a*1_3_1"/>
  <p:tag name="KSO_WM_UNIT_LAYERLEVEL" val="1_1_1"/>
  <p:tag name="KSO_WM_UNIT_VALUE" val="12"/>
  <p:tag name="KSO_WM_UNIT_HIGHLIGHT" val="0"/>
  <p:tag name="KSO_WM_UNIT_COMPATIBLE" val="0"/>
  <p:tag name="KSO_WM_BEAUTIFY_FLAG" val="#wm#"/>
  <p:tag name="KSO_WM_TAG_VERSION" val="1.0"/>
  <p:tag name="KSO_WM_UNIT_ISCONTENTSTITLE" val="0"/>
  <p:tag name="KSO_WM_UNIT_PRESET_TEXT" val="添加标题"/>
  <p:tag name="KSO_WM_DIAGRAM_GROUP_CODE" val="l1-1"/>
  <p:tag name="KSO_WM_UNIT_TYPE" val="l_h_a"/>
  <p:tag name="KSO_WM_UNIT_INDEX" val="1_3_1"/>
  <p:tag name="KSO_WM_UNIT_DIAGRAM_ISNUMVISUAL" val="0"/>
  <p:tag name="KSO_WM_UNIT_DIAGRAM_ISREFERUNIT" val="0"/>
  <p:tag name="KSO_WM_UNIT_TEXT_FILL_FORE_SCHEMECOLOR_INDEX_BRIGHTNESS" val="0"/>
  <p:tag name="KSO_WM_UNIT_TEXT_FILL_FORE_SCHEMECOLOR_INDEX" val="7"/>
  <p:tag name="KSO_WM_UNIT_TEXT_FILL_TYPE" val="1"/>
  <p:tag name="KSO_WM_UNIT_USESOURCEFORMAT_APPLY" val="1"/>
</p:tagLst>
</file>

<file path=ppt/tags/tag339.xml><?xml version="1.0" encoding="utf-8"?>
<p:tagLst xmlns:p="http://schemas.openxmlformats.org/presentationml/2006/main">
  <p:tag name="KSO_WM_TEMPLATE_CATEGORY" val="diagram"/>
  <p:tag name="KSO_WM_TEMPLATE_INDEX" val="20187801"/>
  <p:tag name="KSO_WM_UNIT_ID" val="diagram20187801_3*l_i*1_1"/>
  <p:tag name="KSO_WM_UNIT_LAYERLEVEL" val="1_1"/>
  <p:tag name="KSO_WM_BEAUTIFY_FLAG" val="#wm#"/>
  <p:tag name="KSO_WM_TAG_VERSION" val="1.0"/>
  <p:tag name="KSO_WM_UNIT_HIGHLIGHT" val="0"/>
  <p:tag name="KSO_WM_UNIT_COMPATIBLE" val="0"/>
  <p:tag name="KSO_WM_DIAGRAM_GROUP_CODE" val="l1-1"/>
  <p:tag name="KSO_WM_UNIT_TYPE" val="l_i"/>
  <p:tag name="KSO_WM_UNIT_INDEX" val="1_1"/>
  <p:tag name="KSO_WM_UNIT_DIAGRAM_ISNUMVISUAL" val="0"/>
  <p:tag name="KSO_WM_UNIT_DIAGRAM_ISREFERUNIT" val="0"/>
  <p:tag name="KSO_WM_UNIT_LINE_FORE_SCHEMECOLOR_INDEX_BRIGHTNESS" val="-0.15"/>
  <p:tag name="KSO_WM_UNIT_LINE_FORE_SCHEMECOLOR_INDEX" val="14"/>
  <p:tag name="KSO_WM_UNIT_LINE_FILL_TYPE" val="2"/>
  <p:tag name="KSO_WM_UNIT_USESOURCEFORMAT_APPLY"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VALUE" val="133"/>
  <p:tag name="KSO_WM_UNIT_HIGHLIGHT" val="0"/>
  <p:tag name="KSO_WM_UNIT_COMPATIBLE" val="0"/>
  <p:tag name="KSO_WM_UNIT_ID" val="diagram20187801_3*l_h_f*1_3_1"/>
  <p:tag name="KSO_WM_TEMPLATE_CATEGORY" val="diagram"/>
  <p:tag name="KSO_WM_TEMPLATE_INDEX" val="20187801"/>
  <p:tag name="KSO_WM_UNIT_LAYERLEVEL" val="1_1_1"/>
  <p:tag name="KSO_WM_TAG_VERSION" val="1.0"/>
  <p:tag name="KSO_WM_BEAUTIFY_FLAG" val="#wm#"/>
  <p:tag name="KSO_WM_UNIT_PRESET_TEXT" val="单击此处添加文本具体内容"/>
  <p:tag name="KSO_WM_DIAGRAM_GROUP_CODE" val="l1-1"/>
  <p:tag name="KSO_WM_UNIT_TYPE" val="l_h_f"/>
  <p:tag name="KSO_WM_UNIT_INDEX" val="1_3_1"/>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34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4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4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4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4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46.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1_1"/>
  <p:tag name="KSO_WM_UNIT_ID" val="diagram20170811_4*l_h_i*1_1_1"/>
  <p:tag name="KSO_WM_UNIT_LAYERLEVEL" val="1_1_1"/>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47.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1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1_1"/>
  <p:tag name="KSO_WM_UNIT_TEXT_FILL_FORE_SCHEMECOLOR_INDEX_BRIGHTNESS" val="0"/>
  <p:tag name="KSO_WM_UNIT_TEXT_FILL_FORE_SCHEMECOLOR_INDEX" val="14"/>
  <p:tag name="KSO_WM_UNIT_TEXT_FILL_TYPE" val="1"/>
  <p:tag name="KSO_WM_UNIT_USESOURCEFORMAT_APPLY" val="1"/>
</p:tagLst>
</file>

<file path=ppt/tags/tag348.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1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1_1"/>
  <p:tag name="KSO_WM_UNIT_TEXT_FILL_FORE_SCHEMECOLOR_INDEX_BRIGHTNESS" val="0"/>
  <p:tag name="KSO_WM_UNIT_TEXT_FILL_FORE_SCHEMECOLOR_INDEX" val="14"/>
  <p:tag name="KSO_WM_UNIT_TEXT_FILL_TYPE" val="1"/>
  <p:tag name="KSO_WM_UNIT_USESOURCEFORMAT_APPLY" val="1"/>
</p:tagLst>
</file>

<file path=ppt/tags/tag349.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2_1"/>
  <p:tag name="KSO_WM_UNIT_ID" val="diagram20170811_4*l_h_i*1_2_1"/>
  <p:tag name="KSO_WM_UNIT_LAYERLEVEL" val="1_1_1"/>
  <p:tag name="KSO_WM_DIAGRAM_GROUP_CODE" val="l1-1"/>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0.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2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2_1"/>
  <p:tag name="KSO_WM_UNIT_TEXT_FILL_FORE_SCHEMECOLOR_INDEX_BRIGHTNESS" val="0"/>
  <p:tag name="KSO_WM_UNIT_TEXT_FILL_FORE_SCHEMECOLOR_INDEX" val="14"/>
  <p:tag name="KSO_WM_UNIT_TEXT_FILL_TYPE" val="1"/>
  <p:tag name="KSO_WM_UNIT_USESOURCEFORMAT_APPLY" val="1"/>
</p:tagLst>
</file>

<file path=ppt/tags/tag351.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2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2_1"/>
  <p:tag name="KSO_WM_UNIT_TEXT_FILL_FORE_SCHEMECOLOR_INDEX_BRIGHTNESS" val="0"/>
  <p:tag name="KSO_WM_UNIT_TEXT_FILL_FORE_SCHEMECOLOR_INDEX" val="14"/>
  <p:tag name="KSO_WM_UNIT_TEXT_FILL_TYPE" val="1"/>
  <p:tag name="KSO_WM_UNIT_USESOURCEFORMAT_APPLY" val="1"/>
</p:tagLst>
</file>

<file path=ppt/tags/tag35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5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54.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1_1"/>
  <p:tag name="KSO_WM_UNIT_ID" val="diagram20170811_4*l_h_i*1_1_1"/>
  <p:tag name="KSO_WM_UNIT_LAYERLEVEL" val="1_1_1"/>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55.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1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1_1"/>
  <p:tag name="KSO_WM_UNIT_TEXT_FILL_FORE_SCHEMECOLOR_INDEX_BRIGHTNESS" val="0"/>
  <p:tag name="KSO_WM_UNIT_TEXT_FILL_FORE_SCHEMECOLOR_INDEX" val="14"/>
  <p:tag name="KSO_WM_UNIT_TEXT_FILL_TYPE" val="1"/>
  <p:tag name="KSO_WM_UNIT_USESOURCEFORMAT_APPLY" val="1"/>
</p:tagLst>
</file>

<file path=ppt/tags/tag356.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1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1_1"/>
  <p:tag name="KSO_WM_UNIT_TEXT_FILL_FORE_SCHEMECOLOR_INDEX_BRIGHTNESS" val="0"/>
  <p:tag name="KSO_WM_UNIT_TEXT_FILL_FORE_SCHEMECOLOR_INDEX" val="14"/>
  <p:tag name="KSO_WM_UNIT_TEXT_FILL_TYPE" val="1"/>
  <p:tag name="KSO_WM_UNIT_USESOURCEFORMAT_APPLY" val="1"/>
</p:tagLst>
</file>

<file path=ppt/tags/tag357.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2_1"/>
  <p:tag name="KSO_WM_UNIT_ID" val="diagram20170811_4*l_h_i*1_2_1"/>
  <p:tag name="KSO_WM_UNIT_LAYERLEVEL" val="1_1_1"/>
  <p:tag name="KSO_WM_DIAGRAM_GROUP_CODE" val="l1-1"/>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58.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2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2_1"/>
  <p:tag name="KSO_WM_UNIT_TEXT_FILL_FORE_SCHEMECOLOR_INDEX_BRIGHTNESS" val="0"/>
  <p:tag name="KSO_WM_UNIT_TEXT_FILL_FORE_SCHEMECOLOR_INDEX" val="14"/>
  <p:tag name="KSO_WM_UNIT_TEXT_FILL_TYPE" val="1"/>
  <p:tag name="KSO_WM_UNIT_USESOURCEFORMAT_APPLY" val="1"/>
</p:tagLst>
</file>

<file path=ppt/tags/tag359.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2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2_1"/>
  <p:tag name="KSO_WM_UNIT_TEXT_FILL_FORE_SCHEMECOLOR_INDEX_BRIGHTNESS" val="0"/>
  <p:tag name="KSO_WM_UNIT_TEXT_FILL_FORE_SCHEMECOLOR_INDEX" val="14"/>
  <p:tag name="KSO_WM_UNIT_TEXT_FILL_TYPE" val="1"/>
  <p:tag name="KSO_WM_UNIT_USESOURCEFORMAT_APPLY"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0.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3_1"/>
  <p:tag name="KSO_WM_UNIT_ID" val="diagram20170811_4*l_h_i*1_3_1"/>
  <p:tag name="KSO_WM_UNIT_LAYERLEVEL" val="1_1_1"/>
  <p:tag name="KSO_WM_DIAGRAM_GROUP_CODE" val="l1-1"/>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61.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3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3_1"/>
  <p:tag name="KSO_WM_UNIT_TEXT_FILL_FORE_SCHEMECOLOR_INDEX_BRIGHTNESS" val="0"/>
  <p:tag name="KSO_WM_UNIT_TEXT_FILL_FORE_SCHEMECOLOR_INDEX" val="14"/>
  <p:tag name="KSO_WM_UNIT_TEXT_FILL_TYPE" val="1"/>
  <p:tag name="KSO_WM_UNIT_USESOURCEFORMAT_APPLY" val="1"/>
</p:tagLst>
</file>

<file path=ppt/tags/tag362.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3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3_1"/>
  <p:tag name="KSO_WM_UNIT_TEXT_FILL_FORE_SCHEMECOLOR_INDEX_BRIGHTNESS" val="0"/>
  <p:tag name="KSO_WM_UNIT_TEXT_FILL_FORE_SCHEMECOLOR_INDEX" val="14"/>
  <p:tag name="KSO_WM_UNIT_TEXT_FILL_TYPE" val="1"/>
  <p:tag name="KSO_WM_UNIT_USESOURCEFORMAT_APPLY" val="1"/>
</p:tagLst>
</file>

<file path=ppt/tags/tag363.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4_1"/>
  <p:tag name="KSO_WM_UNIT_ID" val="diagram20170811_4*l_h_i*1_4_1"/>
  <p:tag name="KSO_WM_UNIT_LAYERLEVEL" val="1_1_1"/>
  <p:tag name="KSO_WM_DIAGRAM_GROUP_CODE" val="l1-1"/>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64.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4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4_1"/>
  <p:tag name="KSO_WM_UNIT_TEXT_FILL_FORE_SCHEMECOLOR_INDEX_BRIGHTNESS" val="0"/>
  <p:tag name="KSO_WM_UNIT_TEXT_FILL_FORE_SCHEMECOLOR_INDEX" val="14"/>
  <p:tag name="KSO_WM_UNIT_TEXT_FILL_TYPE" val="1"/>
  <p:tag name="KSO_WM_UNIT_USESOURCEFORMAT_APPLY" val="1"/>
</p:tagLst>
</file>

<file path=ppt/tags/tag365.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4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4_1"/>
  <p:tag name="KSO_WM_UNIT_TEXT_FILL_FORE_SCHEMECOLOR_INDEX_BRIGHTNESS" val="0"/>
  <p:tag name="KSO_WM_UNIT_TEXT_FILL_FORE_SCHEMECOLOR_INDEX" val="14"/>
  <p:tag name="KSO_WM_UNIT_TEXT_FILL_TYPE" val="1"/>
  <p:tag name="KSO_WM_UNIT_USESOURCEFORMAT_APPLY" val="1"/>
</p:tagLst>
</file>

<file path=ppt/tags/tag3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6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6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6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1_1"/>
  <p:tag name="KSO_WM_UNIT_ID" val="diagram20170811_4*l_h_i*1_1_1"/>
  <p:tag name="KSO_WM_UNIT_LAYERLEVEL" val="1_1_1"/>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71.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1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1_1"/>
  <p:tag name="KSO_WM_UNIT_TEXT_FILL_FORE_SCHEMECOLOR_INDEX_BRIGHTNESS" val="0"/>
  <p:tag name="KSO_WM_UNIT_TEXT_FILL_FORE_SCHEMECOLOR_INDEX" val="14"/>
  <p:tag name="KSO_WM_UNIT_TEXT_FILL_TYPE" val="1"/>
  <p:tag name="KSO_WM_UNIT_USESOURCEFORMAT_APPLY" val="1"/>
</p:tagLst>
</file>

<file path=ppt/tags/tag372.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1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1_1"/>
  <p:tag name="KSO_WM_UNIT_TEXT_FILL_FORE_SCHEMECOLOR_INDEX_BRIGHTNESS" val="0"/>
  <p:tag name="KSO_WM_UNIT_TEXT_FILL_FORE_SCHEMECOLOR_INDEX" val="14"/>
  <p:tag name="KSO_WM_UNIT_TEXT_FILL_TYPE" val="1"/>
  <p:tag name="KSO_WM_UNIT_USESOURCEFORMAT_APPLY" val="1"/>
</p:tagLst>
</file>

<file path=ppt/tags/tag373.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2_1"/>
  <p:tag name="KSO_WM_UNIT_ID" val="diagram20170811_4*l_h_i*1_2_1"/>
  <p:tag name="KSO_WM_UNIT_LAYERLEVEL" val="1_1_1"/>
  <p:tag name="KSO_WM_DIAGRAM_GROUP_CODE" val="l1-1"/>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74.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2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2_1"/>
  <p:tag name="KSO_WM_UNIT_TEXT_FILL_FORE_SCHEMECOLOR_INDEX_BRIGHTNESS" val="0"/>
  <p:tag name="KSO_WM_UNIT_TEXT_FILL_FORE_SCHEMECOLOR_INDEX" val="14"/>
  <p:tag name="KSO_WM_UNIT_TEXT_FILL_TYPE" val="1"/>
  <p:tag name="KSO_WM_UNIT_USESOURCEFORMAT_APPLY" val="1"/>
</p:tagLst>
</file>

<file path=ppt/tags/tag375.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2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2_1"/>
  <p:tag name="KSO_WM_UNIT_TEXT_FILL_FORE_SCHEMECOLOR_INDEX_BRIGHTNESS" val="0"/>
  <p:tag name="KSO_WM_UNIT_TEXT_FILL_FORE_SCHEMECOLOR_INDEX" val="14"/>
  <p:tag name="KSO_WM_UNIT_TEXT_FILL_TYPE" val="1"/>
  <p:tag name="KSO_WM_UNIT_USESOURCEFORMAT_APPLY" val="1"/>
</p:tagLst>
</file>

<file path=ppt/tags/tag37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77.xml><?xml version="1.0" encoding="utf-8"?>
<p:tagLst xmlns:p="http://schemas.openxmlformats.org/presentationml/2006/main">
  <p:tag name="KSO_WM_UNIT_TEXT_FILL_GRADIENT_TYPE" val="0"/>
  <p:tag name="KSO_WM_UNIT_TEXT_FILL_GRADIENT_ANGLE" val="0"/>
  <p:tag name="KSO_WM_UNIT_TEXT_FILL_GRADIENT_Direction" val="3"/>
  <p:tag name="KSO_WM_UNIT_TEXT_FILL_TYPE" val="3"/>
</p:tagLst>
</file>

<file path=ppt/tags/tag37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7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8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8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83.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1_1"/>
  <p:tag name="KSO_WM_UNIT_ID" val="diagram20170811_4*l_h_i*1_1_1"/>
  <p:tag name="KSO_WM_UNIT_LAYERLEVEL" val="1_1_1"/>
  <p:tag name="KSO_WM_DIAGRAM_GROUP_CODE" val="l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84.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1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1_1"/>
  <p:tag name="KSO_WM_UNIT_TEXT_FILL_FORE_SCHEMECOLOR_INDEX_BRIGHTNESS" val="0"/>
  <p:tag name="KSO_WM_UNIT_TEXT_FILL_FORE_SCHEMECOLOR_INDEX" val="14"/>
  <p:tag name="KSO_WM_UNIT_TEXT_FILL_TYPE" val="1"/>
  <p:tag name="KSO_WM_UNIT_USESOURCEFORMAT_APPLY" val="1"/>
</p:tagLst>
</file>

<file path=ppt/tags/tag385.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1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1_1"/>
  <p:tag name="KSO_WM_UNIT_TEXT_FILL_FORE_SCHEMECOLOR_INDEX_BRIGHTNESS" val="0"/>
  <p:tag name="KSO_WM_UNIT_TEXT_FILL_FORE_SCHEMECOLOR_INDEX" val="14"/>
  <p:tag name="KSO_WM_UNIT_TEXT_FILL_TYPE" val="1"/>
  <p:tag name="KSO_WM_UNIT_USESOURCEFORMAT_APPLY" val="1"/>
</p:tagLst>
</file>

<file path=ppt/tags/tag386.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2_1"/>
  <p:tag name="KSO_WM_UNIT_ID" val="diagram20170811_4*l_h_i*1_2_1"/>
  <p:tag name="KSO_WM_UNIT_LAYERLEVEL" val="1_1_1"/>
  <p:tag name="KSO_WM_DIAGRAM_GROUP_CODE" val="l1-1"/>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87.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2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2_1"/>
  <p:tag name="KSO_WM_UNIT_TEXT_FILL_FORE_SCHEMECOLOR_INDEX_BRIGHTNESS" val="0"/>
  <p:tag name="KSO_WM_UNIT_TEXT_FILL_FORE_SCHEMECOLOR_INDEX" val="14"/>
  <p:tag name="KSO_WM_UNIT_TEXT_FILL_TYPE" val="1"/>
  <p:tag name="KSO_WM_UNIT_USESOURCEFORMAT_APPLY" val="1"/>
</p:tagLst>
</file>

<file path=ppt/tags/tag388.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2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2_1"/>
  <p:tag name="KSO_WM_UNIT_TEXT_FILL_FORE_SCHEMECOLOR_INDEX_BRIGHTNESS" val="0"/>
  <p:tag name="KSO_WM_UNIT_TEXT_FILL_FORE_SCHEMECOLOR_INDEX" val="14"/>
  <p:tag name="KSO_WM_UNIT_TEXT_FILL_TYPE" val="1"/>
  <p:tag name="KSO_WM_UNIT_USESOURCEFORMAT_APPLY" val="1"/>
</p:tagLst>
</file>

<file path=ppt/tags/tag389.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3_1"/>
  <p:tag name="KSO_WM_UNIT_ID" val="diagram20170811_4*l_h_i*1_3_1"/>
  <p:tag name="KSO_WM_UNIT_LAYERLEVEL" val="1_1_1"/>
  <p:tag name="KSO_WM_DIAGRAM_GROUP_CODE" val="l1-1"/>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0.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3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3_1"/>
  <p:tag name="KSO_WM_UNIT_TEXT_FILL_FORE_SCHEMECOLOR_INDEX_BRIGHTNESS" val="0"/>
  <p:tag name="KSO_WM_UNIT_TEXT_FILL_FORE_SCHEMECOLOR_INDEX" val="14"/>
  <p:tag name="KSO_WM_UNIT_TEXT_FILL_TYPE" val="1"/>
  <p:tag name="KSO_WM_UNIT_USESOURCEFORMAT_APPLY" val="1"/>
</p:tagLst>
</file>

<file path=ppt/tags/tag391.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3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3_1"/>
  <p:tag name="KSO_WM_UNIT_TEXT_FILL_FORE_SCHEMECOLOR_INDEX_BRIGHTNESS" val="0"/>
  <p:tag name="KSO_WM_UNIT_TEXT_FILL_FORE_SCHEMECOLOR_INDEX" val="14"/>
  <p:tag name="KSO_WM_UNIT_TEXT_FILL_TYPE" val="1"/>
  <p:tag name="KSO_WM_UNIT_USESOURCEFORMAT_APPLY" val="1"/>
</p:tagLst>
</file>

<file path=ppt/tags/tag392.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4_1"/>
  <p:tag name="KSO_WM_UNIT_ID" val="diagram20170811_4*l_h_i*1_4_1"/>
  <p:tag name="KSO_WM_UNIT_LAYERLEVEL" val="1_1_1"/>
  <p:tag name="KSO_WM_DIAGRAM_GROUP_CODE" val="l1-1"/>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93.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4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4_1"/>
  <p:tag name="KSO_WM_UNIT_TEXT_FILL_FORE_SCHEMECOLOR_INDEX_BRIGHTNESS" val="0"/>
  <p:tag name="KSO_WM_UNIT_TEXT_FILL_FORE_SCHEMECOLOR_INDEX" val="14"/>
  <p:tag name="KSO_WM_UNIT_TEXT_FILL_TYPE" val="1"/>
  <p:tag name="KSO_WM_UNIT_USESOURCEFORMAT_APPLY" val="1"/>
</p:tagLst>
</file>

<file path=ppt/tags/tag394.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4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4_1"/>
  <p:tag name="KSO_WM_UNIT_TEXT_FILL_FORE_SCHEMECOLOR_INDEX_BRIGHTNESS" val="0"/>
  <p:tag name="KSO_WM_UNIT_TEXT_FILL_FORE_SCHEMECOLOR_INDEX" val="14"/>
  <p:tag name="KSO_WM_UNIT_TEXT_FILL_TYPE" val="1"/>
  <p:tag name="KSO_WM_UNIT_USESOURCEFORMAT_APPLY" val="1"/>
</p:tagLst>
</file>

<file path=ppt/tags/tag395.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5_1"/>
  <p:tag name="KSO_WM_UNIT_ID" val="diagram20170811_4*l_h_i*1_5_1"/>
  <p:tag name="KSO_WM_UNIT_LAYERLEVEL" val="1_1_1"/>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96.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5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5_1"/>
  <p:tag name="KSO_WM_UNIT_TEXT_FILL_FORE_SCHEMECOLOR_INDEX_BRIGHTNESS" val="0"/>
  <p:tag name="KSO_WM_UNIT_TEXT_FILL_FORE_SCHEMECOLOR_INDEX" val="14"/>
  <p:tag name="KSO_WM_UNIT_TEXT_FILL_TYPE" val="1"/>
  <p:tag name="KSO_WM_UNIT_USESOURCEFORMAT_APPLY" val="1"/>
</p:tagLst>
</file>

<file path=ppt/tags/tag397.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5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5_1"/>
  <p:tag name="KSO_WM_UNIT_TEXT_FILL_FORE_SCHEMECOLOR_INDEX_BRIGHTNESS" val="0"/>
  <p:tag name="KSO_WM_UNIT_TEXT_FILL_FORE_SCHEMECOLOR_INDEX" val="14"/>
  <p:tag name="KSO_WM_UNIT_TEXT_FILL_TYPE" val="1"/>
  <p:tag name="KSO_WM_UNIT_USESOURCEFORMAT_APPLY" val="1"/>
</p:tagLst>
</file>

<file path=ppt/tags/tag39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9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0.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i"/>
  <p:tag name="KSO_WM_UNIT_INDEX" val="1_3_1"/>
  <p:tag name="KSO_WM_UNIT_ID" val="diagram20170811_4*l_h_i*1_3_1"/>
  <p:tag name="KSO_WM_UNIT_LAYERLEVEL" val="1_1_1"/>
  <p:tag name="KSO_WM_DIAGRAM_GROUP_CODE" val="l1-1"/>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401.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a"/>
  <p:tag name="KSO_WM_UNIT_INDEX" val="1_3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0811_4*l_h_a*1_3_1"/>
  <p:tag name="KSO_WM_UNIT_TEXT_FILL_FORE_SCHEMECOLOR_INDEX_BRIGHTNESS" val="0"/>
  <p:tag name="KSO_WM_UNIT_TEXT_FILL_FORE_SCHEMECOLOR_INDEX" val="14"/>
  <p:tag name="KSO_WM_UNIT_TEXT_FILL_TYPE" val="1"/>
  <p:tag name="KSO_WM_UNIT_USESOURCEFORMAT_APPLY" val="1"/>
</p:tagLst>
</file>

<file path=ppt/tags/tag402.xml><?xml version="1.0" encoding="utf-8"?>
<p:tagLst xmlns:p="http://schemas.openxmlformats.org/presentationml/2006/main">
  <p:tag name="KSO_WM_TEMPLATE_CATEGORY" val="diagram"/>
  <p:tag name="KSO_WM_TEMPLATE_INDEX" val="20170811"/>
  <p:tag name="KSO_WM_TAG_VERSION" val="1.0"/>
  <p:tag name="KSO_WM_BEAUTIFY_FLAG" val="#wm#"/>
  <p:tag name="KSO_WM_UNIT_TYPE" val="l_h_f"/>
  <p:tag name="KSO_WM_UNIT_INDEX" val="1_3_1"/>
  <p:tag name="KSO_WM_UNIT_LAYERLEVEL" val="1_1_1"/>
  <p:tag name="KSO_WM_UNIT_VALUE" val="56"/>
  <p:tag name="KSO_WM_UNIT_HIGHLIGHT" val="0"/>
  <p:tag name="KSO_WM_UNIT_COMPATIBLE" val="0"/>
  <p:tag name="KSO_WM_UNIT_CLEAR" val="0"/>
  <p:tag name="KSO_WM_UNIT_PRESET_TEXT_INDEX" val="4"/>
  <p:tag name="KSO_WM_UNIT_PRESET_TEXT_LEN" val="83"/>
  <p:tag name="KSO_WM_DIAGRAM_GROUP_CODE" val="l1-1"/>
  <p:tag name="KSO_WM_UNIT_ID" val="diagram20170811_4*l_h_f*1_3_1"/>
  <p:tag name="KSO_WM_UNIT_TEXT_FILL_FORE_SCHEMECOLOR_INDEX_BRIGHTNESS" val="0"/>
  <p:tag name="KSO_WM_UNIT_TEXT_FILL_FORE_SCHEMECOLOR_INDEX" val="14"/>
  <p:tag name="KSO_WM_UNIT_TEXT_FILL_TYPE" val="1"/>
  <p:tag name="KSO_WM_UNIT_USESOURCEFORMAT_APPLY" val="1"/>
</p:tagLst>
</file>

<file path=ppt/tags/tag40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0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0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0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0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0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0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1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12.xml><?xml version="1.0" encoding="utf-8"?>
<p:tagLst xmlns:p="http://schemas.openxmlformats.org/presentationml/2006/main">
  <p:tag name="KSO_WM_BEAUTIFY_FLAG" val="#wm#"/>
  <p:tag name="KSO_WM_TEMPLATE_CATEGORY" val="custom"/>
  <p:tag name="KSO_WM_TEMPLATE_INDEX" val="20205081"/>
</p:tagLst>
</file>

<file path=ppt/tags/tag413.xml><?xml version="1.0" encoding="utf-8"?>
<p:tagLst xmlns:p="http://schemas.openxmlformats.org/presentationml/2006/main">
  <p:tag name="KSO_WM_BEAUTIFY_FLAG" val="#wm#"/>
  <p:tag name="KSO_WM_TEMPLATE_CATEGORY" val="custom"/>
  <p:tag name="KSO_WM_TEMPLATE_INDEX" val="20205081"/>
</p:tagLst>
</file>

<file path=ppt/tags/tag414.xml><?xml version="1.0" encoding="utf-8"?>
<p:tagLst xmlns:p="http://schemas.openxmlformats.org/presentationml/2006/main">
  <p:tag name="KSO_WM_TAG_VERSION" val="1.0"/>
  <p:tag name="KSO_WM_BEAUTIFY_FLAG" val="#wm#"/>
  <p:tag name="KSO_WM_TEMPLATE_CATEGORY" val="diagram"/>
  <p:tag name="KSO_WM_TEMPLATE_INDEX" val="20170390"/>
  <p:tag name="KSO_WM_UNIT_TYPE" val="l_h_a"/>
  <p:tag name="KSO_WM_UNIT_INDEX" val="1_2_1"/>
  <p:tag name="KSO_WM_UNIT_LAYERLEVEL" val="1_1_1"/>
  <p:tag name="KSO_WM_UNIT_VALUE" val="10"/>
  <p:tag name="KSO_WM_UNIT_HIGHLIGHT" val="0"/>
  <p:tag name="KSO_WM_UNIT_COMPATIBLE" val="0"/>
  <p:tag name="KSO_WM_DIAGRAM_GROUP_CODE" val="l1-1"/>
  <p:tag name="KSO_WM_UNIT_ID" val="diagram20170390_3*l_h_a*1_2_1"/>
  <p:tag name="KSO_WM_UNIT_ISCONTENTSTITLE" val="0"/>
  <p:tag name="KSO_WM_UNIT_NOCLEAR" val="0"/>
  <p:tag name="KSO_WM_UNIT_DIAGRAM_ISNUMVISUAL" val="0"/>
  <p:tag name="KSO_WM_UNIT_DIAGRAM_ISREFERUNIT" val="0"/>
  <p:tag name="KSO_WM_UNIT_PRESET_TEXT" val="单击此处添加标题"/>
  <p:tag name="KSO_WM_UNIT_TEXT_FILL_FORE_SCHEMECOLOR_INDEX_BRIGHTNESS" val="0"/>
  <p:tag name="KSO_WM_UNIT_TEXT_FILL_FORE_SCHEMECOLOR_INDEX" val="13"/>
  <p:tag name="KSO_WM_UNIT_TEXT_FILL_TYPE" val="1"/>
  <p:tag name="KSO_WM_UNIT_USESOURCEFORMAT_APPLY" val="1"/>
</p:tagLst>
</file>

<file path=ppt/tags/tag415.xml><?xml version="1.0" encoding="utf-8"?>
<p:tagLst xmlns:p="http://schemas.openxmlformats.org/presentationml/2006/main">
  <p:tag name="KSO_WM_TAG_VERSION" val="1.0"/>
  <p:tag name="KSO_WM_BEAUTIFY_FLAG" val="#wm#"/>
  <p:tag name="KSO_WM_TEMPLATE_CATEGORY" val="diagram"/>
  <p:tag name="KSO_WM_TEMPLATE_INDEX" val="20170390"/>
  <p:tag name="KSO_WM_UNIT_TYPE" val="l_h_i"/>
  <p:tag name="KSO_WM_UNIT_INDEX" val="1_4_2"/>
  <p:tag name="KSO_WM_UNIT_ID" val="diagram20170390_3*l_h_i*1_4_2"/>
  <p:tag name="KSO_WM_UNIT_LAYERLEVEL" val="1_1_1"/>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USESOURCEFORMAT_APPLY" val="1"/>
</p:tagLst>
</file>

<file path=ppt/tags/tag416.xml><?xml version="1.0" encoding="utf-8"?>
<p:tagLst xmlns:p="http://schemas.openxmlformats.org/presentationml/2006/main">
  <p:tag name="KSO_WM_TAG_VERSION" val="1.0"/>
  <p:tag name="KSO_WM_BEAUTIFY_FLAG" val="#wm#"/>
  <p:tag name="KSO_WM_TEMPLATE_CATEGORY" val="diagram"/>
  <p:tag name="KSO_WM_TEMPLATE_INDEX" val="20170390"/>
  <p:tag name="KSO_WM_UNIT_TYPE" val="l_h_i"/>
  <p:tag name="KSO_WM_UNIT_INDEX" val="1_3_2"/>
  <p:tag name="KSO_WM_UNIT_ID" val="diagram20170390_3*l_h_i*1_3_2"/>
  <p:tag name="KSO_WM_UNIT_LAYERLEVEL" val="1_1_1"/>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8"/>
  <p:tag name="KSO_WM_UNIT_LINE_FILL_TYPE" val="2"/>
  <p:tag name="KSO_WM_UNIT_USESOURCEFORMAT_APPLY" val="1"/>
</p:tagLst>
</file>

<file path=ppt/tags/tag417.xml><?xml version="1.0" encoding="utf-8"?>
<p:tagLst xmlns:p="http://schemas.openxmlformats.org/presentationml/2006/main">
  <p:tag name="KSO_WM_TAG_VERSION" val="1.0"/>
  <p:tag name="KSO_WM_BEAUTIFY_FLAG" val="#wm#"/>
  <p:tag name="KSO_WM_TEMPLATE_CATEGORY" val="diagram"/>
  <p:tag name="KSO_WM_TEMPLATE_INDEX" val="20170390"/>
  <p:tag name="KSO_WM_UNIT_TYPE" val="l_h_i"/>
  <p:tag name="KSO_WM_UNIT_INDEX" val="1_2_2"/>
  <p:tag name="KSO_WM_UNIT_ID" val="diagram20170390_3*l_h_i*1_2_2"/>
  <p:tag name="KSO_WM_UNIT_LAYERLEVEL" val="1_1_1"/>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7"/>
  <p:tag name="KSO_WM_UNIT_LINE_FILL_TYPE" val="2"/>
  <p:tag name="KSO_WM_UNIT_USESOURCEFORMAT_APPLY" val="1"/>
</p:tagLst>
</file>

<file path=ppt/tags/tag418.xml><?xml version="1.0" encoding="utf-8"?>
<p:tagLst xmlns:p="http://schemas.openxmlformats.org/presentationml/2006/main">
  <p:tag name="KSO_WM_TAG_VERSION" val="1.0"/>
  <p:tag name="KSO_WM_BEAUTIFY_FLAG" val="#wm#"/>
  <p:tag name="KSO_WM_TEMPLATE_CATEGORY" val="diagram"/>
  <p:tag name="KSO_WM_TEMPLATE_INDEX" val="20170390"/>
  <p:tag name="KSO_WM_UNIT_TYPE" val="l_h_i"/>
  <p:tag name="KSO_WM_UNIT_INDEX" val="1_1_2"/>
  <p:tag name="KSO_WM_UNIT_ID" val="diagram20170390_3*l_h_i*1_1_2"/>
  <p:tag name="KSO_WM_UNIT_LAYERLEVEL" val="1_1_1"/>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6"/>
  <p:tag name="KSO_WM_UNIT_LINE_FILL_TYPE" val="2"/>
  <p:tag name="KSO_WM_UNIT_USESOURCEFORMAT_APPLY" val="1"/>
</p:tagLst>
</file>

<file path=ppt/tags/tag419.xml><?xml version="1.0" encoding="utf-8"?>
<p:tagLst xmlns:p="http://schemas.openxmlformats.org/presentationml/2006/main">
  <p:tag name="KSO_WM_TAG_VERSION" val="1.0"/>
  <p:tag name="KSO_WM_BEAUTIFY_FLAG" val="#wm#"/>
  <p:tag name="KSO_WM_TEMPLATE_CATEGORY" val="diagram"/>
  <p:tag name="KSO_WM_TEMPLATE_INDEX" val="20170390"/>
  <p:tag name="KSO_WM_UNIT_TYPE" val="l_h_i"/>
  <p:tag name="KSO_WM_UNIT_INDEX" val="1_2_1"/>
  <p:tag name="KSO_WM_UNIT_ID" val="diagram20170390_3*l_h_i*1_2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KSO_WM_TAG_VERSION" val="1.0"/>
  <p:tag name="KSO_WM_BEAUTIFY_FLAG" val="#wm#"/>
  <p:tag name="KSO_WM_TEMPLATE_CATEGORY" val="diagram"/>
  <p:tag name="KSO_WM_TEMPLATE_INDEX" val="20170390"/>
  <p:tag name="KSO_WM_UNIT_TYPE" val="l_h_i"/>
  <p:tag name="KSO_WM_UNIT_INDEX" val="1_1_1"/>
  <p:tag name="KSO_WM_UNIT_ID" val="diagram20170390_3*l_h_i*1_1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21.xml><?xml version="1.0" encoding="utf-8"?>
<p:tagLst xmlns:p="http://schemas.openxmlformats.org/presentationml/2006/main">
  <p:tag name="KSO_WM_TAG_VERSION" val="1.0"/>
  <p:tag name="KSO_WM_BEAUTIFY_FLAG" val="#wm#"/>
  <p:tag name="KSO_WM_TEMPLATE_CATEGORY" val="diagram"/>
  <p:tag name="KSO_WM_TEMPLATE_INDEX" val="20170390"/>
  <p:tag name="KSO_WM_UNIT_TYPE" val="l_h_i"/>
  <p:tag name="KSO_WM_UNIT_INDEX" val="1_4_1"/>
  <p:tag name="KSO_WM_UNIT_ID" val="diagram20170390_3*l_h_i*1_4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22.xml><?xml version="1.0" encoding="utf-8"?>
<p:tagLst xmlns:p="http://schemas.openxmlformats.org/presentationml/2006/main">
  <p:tag name="KSO_WM_TAG_VERSION" val="1.0"/>
  <p:tag name="KSO_WM_BEAUTIFY_FLAG" val="#wm#"/>
  <p:tag name="KSO_WM_TEMPLATE_CATEGORY" val="diagram"/>
  <p:tag name="KSO_WM_TEMPLATE_INDEX" val="20170390"/>
  <p:tag name="KSO_WM_UNIT_TYPE" val="l_h_i"/>
  <p:tag name="KSO_WM_UNIT_INDEX" val="1_3_1"/>
  <p:tag name="KSO_WM_UNIT_ID" val="diagram20170390_3*l_h_i*1_3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23.xml><?xml version="1.0" encoding="utf-8"?>
<p:tagLst xmlns:p="http://schemas.openxmlformats.org/presentationml/2006/main">
  <p:tag name="KSO_WM_TAG_VERSION" val="1.0"/>
  <p:tag name="KSO_WM_BEAUTIFY_FLAG" val="#wm#"/>
  <p:tag name="KSO_WM_TEMPLATE_CATEGORY" val="diagram"/>
  <p:tag name="KSO_WM_TEMPLATE_INDEX" val="20170390"/>
  <p:tag name="KSO_WM_UNIT_TYPE" val="l_h_i"/>
  <p:tag name="KSO_WM_UNIT_INDEX" val="1_1_1"/>
  <p:tag name="KSO_WM_UNIT_ID" val="diagram20170390_3*l_h_i*1_1_1"/>
  <p:tag name="KSO_WM_UNIT_LAYERLEVEL" val="1_1_1"/>
  <p:tag name="KSO_WM_DIAGRAM_GROUP_CODE" val="l1-1"/>
  <p:tag name="KSO_WM_UNIT_HIGHLIGHT" val="0"/>
  <p:tag name="KSO_WM_UNIT_COMPATIBLE" val="0"/>
  <p:tag name="KSO_WM_UNIT_DIAGRAM_ISNUMVISUAL" val="0"/>
  <p:tag name="KSO_WM_UNIT_DIAGRAM_ISREFERUNIT" val="0"/>
  <p:tag name="KSO_WM_UNIT_SUBTYPE" val="d"/>
  <p:tag name="KSO_WM_UNIT_TEXT_FILL_FORE_SCHEMECOLOR_INDEX_BRIGHTNESS" val="0"/>
  <p:tag name="KSO_WM_UNIT_TEXT_FILL_FORE_SCHEMECOLOR_INDEX" val="14"/>
  <p:tag name="KSO_WM_UNIT_TEXT_FILL_TYPE" val="1"/>
  <p:tag name="KSO_WM_UNIT_USESOURCEFORMAT_APPLY" val="1"/>
</p:tagLst>
</file>

<file path=ppt/tags/tag424.xml><?xml version="1.0" encoding="utf-8"?>
<p:tagLst xmlns:p="http://schemas.openxmlformats.org/presentationml/2006/main">
  <p:tag name="KSO_WM_TAG_VERSION" val="1.0"/>
  <p:tag name="KSO_WM_BEAUTIFY_FLAG" val="#wm#"/>
  <p:tag name="KSO_WM_TEMPLATE_CATEGORY" val="diagram"/>
  <p:tag name="KSO_WM_TEMPLATE_INDEX" val="20170390"/>
  <p:tag name="KSO_WM_UNIT_TYPE" val="l_h_i"/>
  <p:tag name="KSO_WM_UNIT_INDEX" val="1_3_1"/>
  <p:tag name="KSO_WM_UNIT_ID" val="diagram20170390_3*l_h_i*1_3_1"/>
  <p:tag name="KSO_WM_UNIT_LAYERLEVEL" val="1_1_1"/>
  <p:tag name="KSO_WM_DIAGRAM_GROUP_CODE" val="l1-1"/>
  <p:tag name="KSO_WM_UNIT_HIGHLIGHT" val="0"/>
  <p:tag name="KSO_WM_UNIT_COMPATIBLE" val="0"/>
  <p:tag name="KSO_WM_UNIT_DIAGRAM_ISNUMVISUAL" val="0"/>
  <p:tag name="KSO_WM_UNIT_DIAGRAM_ISREFERUNIT" val="0"/>
  <p:tag name="KSO_WM_UNIT_SUBTYPE" val="d"/>
  <p:tag name="KSO_WM_UNIT_TEXT_FILL_FORE_SCHEMECOLOR_INDEX_BRIGHTNESS" val="0"/>
  <p:tag name="KSO_WM_UNIT_TEXT_FILL_FORE_SCHEMECOLOR_INDEX" val="14"/>
  <p:tag name="KSO_WM_UNIT_TEXT_FILL_TYPE" val="1"/>
  <p:tag name="KSO_WM_UNIT_USESOURCEFORMAT_APPLY" val="1"/>
</p:tagLst>
</file>

<file path=ppt/tags/tag425.xml><?xml version="1.0" encoding="utf-8"?>
<p:tagLst xmlns:p="http://schemas.openxmlformats.org/presentationml/2006/main">
  <p:tag name="KSO_WM_TAG_VERSION" val="1.0"/>
  <p:tag name="KSO_WM_BEAUTIFY_FLAG" val="#wm#"/>
  <p:tag name="KSO_WM_TEMPLATE_CATEGORY" val="diagram"/>
  <p:tag name="KSO_WM_TEMPLATE_INDEX" val="20170390"/>
  <p:tag name="KSO_WM_UNIT_TYPE" val="l_h_i"/>
  <p:tag name="KSO_WM_UNIT_INDEX" val="1_4_1"/>
  <p:tag name="KSO_WM_UNIT_ID" val="diagram20170390_3*l_h_i*1_4_1"/>
  <p:tag name="KSO_WM_UNIT_LAYERLEVEL" val="1_1_1"/>
  <p:tag name="KSO_WM_DIAGRAM_GROUP_CODE" val="l1-1"/>
  <p:tag name="KSO_WM_UNIT_HIGHLIGHT" val="0"/>
  <p:tag name="KSO_WM_UNIT_COMPATIBLE" val="0"/>
  <p:tag name="KSO_WM_UNIT_DIAGRAM_ISNUMVISUAL" val="0"/>
  <p:tag name="KSO_WM_UNIT_DIAGRAM_ISREFERUNIT" val="0"/>
  <p:tag name="KSO_WM_UNIT_SUBTYPE" val="d"/>
  <p:tag name="KSO_WM_UNIT_TEXT_FILL_FORE_SCHEMECOLOR_INDEX_BRIGHTNESS" val="0"/>
  <p:tag name="KSO_WM_UNIT_TEXT_FILL_FORE_SCHEMECOLOR_INDEX" val="14"/>
  <p:tag name="KSO_WM_UNIT_TEXT_FILL_TYPE" val="1"/>
  <p:tag name="KSO_WM_UNIT_USESOURCEFORMAT_APPLY" val="1"/>
</p:tagLst>
</file>

<file path=ppt/tags/tag426.xml><?xml version="1.0" encoding="utf-8"?>
<p:tagLst xmlns:p="http://schemas.openxmlformats.org/presentationml/2006/main">
  <p:tag name="KSO_WM_TAG_VERSION" val="1.0"/>
  <p:tag name="KSO_WM_BEAUTIFY_FLAG" val="#wm#"/>
  <p:tag name="KSO_WM_TEMPLATE_CATEGORY" val="diagram"/>
  <p:tag name="KSO_WM_TEMPLATE_INDEX" val="20170390"/>
  <p:tag name="KSO_WM_UNIT_TYPE" val="l_h_i"/>
  <p:tag name="KSO_WM_UNIT_INDEX" val="1_2_1"/>
  <p:tag name="KSO_WM_UNIT_ID" val="diagram20170390_3*l_h_i*1_2_1"/>
  <p:tag name="KSO_WM_UNIT_LAYERLEVEL" val="1_1_1"/>
  <p:tag name="KSO_WM_DIAGRAM_GROUP_CODE" val="l1-1"/>
  <p:tag name="KSO_WM_UNIT_HIGHLIGHT" val="0"/>
  <p:tag name="KSO_WM_UNIT_COMPATIBLE" val="0"/>
  <p:tag name="KSO_WM_UNIT_DIAGRAM_ISNUMVISUAL" val="0"/>
  <p:tag name="KSO_WM_UNIT_DIAGRAM_ISREFERUNIT" val="0"/>
  <p:tag name="KSO_WM_UNIT_SUBTYPE" val="d"/>
  <p:tag name="KSO_WM_UNIT_TEXT_FILL_FORE_SCHEMECOLOR_INDEX_BRIGHTNESS" val="0"/>
  <p:tag name="KSO_WM_UNIT_TEXT_FILL_FORE_SCHEMECOLOR_INDEX" val="14"/>
  <p:tag name="KSO_WM_UNIT_TEXT_FILL_TYPE" val="1"/>
  <p:tag name="KSO_WM_UNIT_USESOURCEFORMAT_APPLY" val="1"/>
</p:tagLst>
</file>

<file path=ppt/tags/tag427.xml><?xml version="1.0" encoding="utf-8"?>
<p:tagLst xmlns:p="http://schemas.openxmlformats.org/presentationml/2006/main">
  <p:tag name="KSO_WM_TAG_VERSION" val="1.0"/>
  <p:tag name="KSO_WM_BEAUTIFY_FLAG" val="#wm#"/>
  <p:tag name="KSO_WM_TEMPLATE_CATEGORY" val="diagram"/>
  <p:tag name="KSO_WM_TEMPLATE_INDEX" val="20170390"/>
  <p:tag name="KSO_WM_UNIT_TYPE" val="l_h_a"/>
  <p:tag name="KSO_WM_UNIT_INDEX" val="1_1_1"/>
  <p:tag name="KSO_WM_UNIT_LAYERLEVEL" val="1_1_1"/>
  <p:tag name="KSO_WM_UNIT_VALUE" val="10"/>
  <p:tag name="KSO_WM_UNIT_HIGHLIGHT" val="0"/>
  <p:tag name="KSO_WM_UNIT_COMPATIBLE" val="0"/>
  <p:tag name="KSO_WM_DIAGRAM_GROUP_CODE" val="l1-1"/>
  <p:tag name="KSO_WM_UNIT_ID" val="diagram20170390_3*l_h_a*1_1_1"/>
  <p:tag name="KSO_WM_UNIT_ISCONTENTSTITLE" val="0"/>
  <p:tag name="KSO_WM_UNIT_NOCLEAR" val="0"/>
  <p:tag name="KSO_WM_UNIT_DIAGRAM_ISNUMVISUAL" val="0"/>
  <p:tag name="KSO_WM_UNIT_DIAGRAM_ISREFERUNIT" val="0"/>
  <p:tag name="KSO_WM_UNIT_PRESET_TEXT" val="单击此处添加标题"/>
  <p:tag name="KSO_WM_UNIT_TEXT_FILL_FORE_SCHEMECOLOR_INDEX_BRIGHTNESS" val="0"/>
  <p:tag name="KSO_WM_UNIT_TEXT_FILL_FORE_SCHEMECOLOR_INDEX" val="13"/>
  <p:tag name="KSO_WM_UNIT_TEXT_FILL_TYPE" val="1"/>
  <p:tag name="KSO_WM_UNIT_USESOURCEFORMAT_APPLY" val="1"/>
</p:tagLst>
</file>

<file path=ppt/tags/tag428.xml><?xml version="1.0" encoding="utf-8"?>
<p:tagLst xmlns:p="http://schemas.openxmlformats.org/presentationml/2006/main">
  <p:tag name="KSO_WM_TAG_VERSION" val="1.0"/>
  <p:tag name="KSO_WM_BEAUTIFY_FLAG" val="#wm#"/>
  <p:tag name="KSO_WM_TEMPLATE_CATEGORY" val="diagram"/>
  <p:tag name="KSO_WM_TEMPLATE_INDEX" val="20170390"/>
  <p:tag name="KSO_WM_UNIT_TYPE" val="l_h_a"/>
  <p:tag name="KSO_WM_UNIT_INDEX" val="1_4_1"/>
  <p:tag name="KSO_WM_UNIT_LAYERLEVEL" val="1_1_1"/>
  <p:tag name="KSO_WM_UNIT_VALUE" val="10"/>
  <p:tag name="KSO_WM_UNIT_HIGHLIGHT" val="0"/>
  <p:tag name="KSO_WM_UNIT_COMPATIBLE" val="0"/>
  <p:tag name="KSO_WM_DIAGRAM_GROUP_CODE" val="l1-1"/>
  <p:tag name="KSO_WM_UNIT_ID" val="diagram20170390_3*l_h_a*1_4_1"/>
  <p:tag name="KSO_WM_UNIT_ISCONTENTSTITLE" val="0"/>
  <p:tag name="KSO_WM_UNIT_NOCLEAR" val="0"/>
  <p:tag name="KSO_WM_UNIT_DIAGRAM_ISNUMVISUAL" val="0"/>
  <p:tag name="KSO_WM_UNIT_DIAGRAM_ISREFERUNIT" val="0"/>
  <p:tag name="KSO_WM_UNIT_PRESET_TEXT" val="单击此处添加标题"/>
  <p:tag name="KSO_WM_UNIT_TEXT_FILL_FORE_SCHEMECOLOR_INDEX_BRIGHTNESS" val="0"/>
  <p:tag name="KSO_WM_UNIT_TEXT_FILL_FORE_SCHEMECOLOR_INDEX" val="13"/>
  <p:tag name="KSO_WM_UNIT_TEXT_FILL_TYPE" val="1"/>
  <p:tag name="KSO_WM_UNIT_USESOURCEFORMAT_APPLY" val="1"/>
</p:tagLst>
</file>

<file path=ppt/tags/tag429.xml><?xml version="1.0" encoding="utf-8"?>
<p:tagLst xmlns:p="http://schemas.openxmlformats.org/presentationml/2006/main">
  <p:tag name="KSO_WM_TAG_VERSION" val="1.0"/>
  <p:tag name="KSO_WM_BEAUTIFY_FLAG" val="#wm#"/>
  <p:tag name="KSO_WM_TEMPLATE_CATEGORY" val="diagram"/>
  <p:tag name="KSO_WM_TEMPLATE_INDEX" val="20170390"/>
  <p:tag name="KSO_WM_UNIT_TYPE" val="l_h_a"/>
  <p:tag name="KSO_WM_UNIT_INDEX" val="1_3_1"/>
  <p:tag name="KSO_WM_UNIT_LAYERLEVEL" val="1_1_1"/>
  <p:tag name="KSO_WM_UNIT_VALUE" val="10"/>
  <p:tag name="KSO_WM_UNIT_HIGHLIGHT" val="0"/>
  <p:tag name="KSO_WM_UNIT_COMPATIBLE" val="0"/>
  <p:tag name="KSO_WM_DIAGRAM_GROUP_CODE" val="l1-1"/>
  <p:tag name="KSO_WM_UNIT_ID" val="diagram20170390_3*l_h_a*1_3_1"/>
  <p:tag name="KSO_WM_UNIT_ISCONTENTSTITLE" val="0"/>
  <p:tag name="KSO_WM_UNIT_NOCLEAR" val="0"/>
  <p:tag name="KSO_WM_UNIT_DIAGRAM_ISNUMVISUAL" val="0"/>
  <p:tag name="KSO_WM_UNIT_DIAGRAM_ISREFERUNIT" val="0"/>
  <p:tag name="KSO_WM_UNIT_PRESET_TEXT" val="单击此处添加标题"/>
  <p:tag name="KSO_WM_UNIT_TEXT_FILL_FORE_SCHEMECOLOR_INDEX_BRIGHTNESS" val="0"/>
  <p:tag name="KSO_WM_UNIT_TEXT_FILL_FORE_SCHEMECOLOR_INDEX" val="13"/>
  <p:tag name="KSO_WM_UNIT_TEXT_FILL_TYPE" val="1"/>
  <p:tag name="KSO_WM_UNIT_USESOURCEFORMAT_APPLY"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3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1"/>
  <p:tag name="KSO_WM_UNIT_ID" val="diagram20198937_3*l_h_i*1_2_1"/>
  <p:tag name="KSO_WM_TEMPLATE_CATEGORY" val="diagram"/>
  <p:tag name="KSO_WM_TEMPLATE_INDEX" val="20198937"/>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USESOURCEFORMAT_APPLY" val="1"/>
</p:tagLst>
</file>

<file path=ppt/tags/tag43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8937_3*l_h_i*1_2_2"/>
  <p:tag name="KSO_WM_TEMPLATE_CATEGORY" val="diagram"/>
  <p:tag name="KSO_WM_TEMPLATE_INDEX" val="20198937"/>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USESOURCEFORMAT_APPLY" val="1"/>
</p:tagLst>
</file>

<file path=ppt/tags/tag43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98937_3*l_h_i*1_2_3"/>
  <p:tag name="KSO_WM_TEMPLATE_CATEGORY" val="diagram"/>
  <p:tag name="KSO_WM_TEMPLATE_INDEX" val="20198937"/>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USESOURCEFORMAT_APPLY" val="1"/>
</p:tagLst>
</file>

<file path=ppt/tags/tag434.xml><?xml version="1.0" encoding="utf-8"?>
<p:tagLst xmlns:p="http://schemas.openxmlformats.org/presentationml/2006/main">
  <p:tag name="KSO_WM_UNIT_DIAGRAM_MODELTYPE" val="stripeEnum"/>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8937_3*l_h_a*1_1_1"/>
  <p:tag name="KSO_WM_TEMPLATE_CATEGORY" val="diagram"/>
  <p:tag name="KSO_WM_TEMPLATE_INDEX" val="20198937"/>
  <p:tag name="KSO_WM_UNIT_LAYERLEVEL" val="1_1_1"/>
  <p:tag name="KSO_WM_TAG_VERSION" val="1.0"/>
  <p:tag name="KSO_WM_BEAUTIFY_FLAG" val="#wm#"/>
  <p:tag name="KSO_WM_UNIT_PRESET_TEXT" val="添加标题"/>
  <p:tag name="KSO_WM_UNIT_TEXT_FILL_FORE_SCHEMECOLOR_INDEX_BRIGHTNESS" val="0"/>
  <p:tag name="KSO_WM_UNIT_TEXT_FILL_FORE_SCHEMECOLOR_INDEX" val="14"/>
  <p:tag name="KSO_WM_UNIT_TEXT_FILL_TYPE" val="1"/>
  <p:tag name="KSO_WM_UNIT_USESOURCEFORMAT_APPLY" val="1"/>
</p:tagLst>
</file>

<file path=ppt/tags/tag435.xml><?xml version="1.0" encoding="utf-8"?>
<p:tagLst xmlns:p="http://schemas.openxmlformats.org/presentationml/2006/main">
  <p:tag name="KSO_WM_UNIT_DIAGRAM_MODELTYPE" val="stripeEnum"/>
  <p:tag name="KSO_WM_UNIT_SUBTYPE" val="a"/>
  <p:tag name="KSO_WM_UNIT_NOCLEAR" val="0"/>
  <p:tag name="KSO_WM_UNIT_VALUE" val="8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37_3*l_h_f*1_1_1"/>
  <p:tag name="KSO_WM_TEMPLATE_CATEGORY" val="diagram"/>
  <p:tag name="KSO_WM_TEMPLATE_INDEX" val="2019893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_BRIGHTNESS" val="0.25"/>
  <p:tag name="KSO_WM_UNIT_TEXT_FILL_FORE_SCHEMECOLOR_INDEX" val="13"/>
  <p:tag name="KSO_WM_UNIT_TEXT_FILL_TYPE" val="1"/>
  <p:tag name="KSO_WM_UNIT_USESOURCEFORMAT_APPLY" val="1"/>
</p:tagLst>
</file>

<file path=ppt/tags/tag43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3_1"/>
  <p:tag name="KSO_WM_UNIT_ID" val="diagram20198937_3*l_h_i*1_3_1"/>
  <p:tag name="KSO_WM_TEMPLATE_CATEGORY" val="diagram"/>
  <p:tag name="KSO_WM_TEMPLATE_INDEX" val="20198937"/>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USESOURCEFORMAT_APPLY" val="1"/>
</p:tagLst>
</file>

<file path=ppt/tags/tag43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98937_3*l_h_i*1_3_2"/>
  <p:tag name="KSO_WM_TEMPLATE_CATEGORY" val="diagram"/>
  <p:tag name="KSO_WM_TEMPLATE_INDEX" val="20198937"/>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USESOURCEFORMAT_APPLY" val="1"/>
</p:tagLst>
</file>

<file path=ppt/tags/tag43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98937_3*l_h_i*1_3_3"/>
  <p:tag name="KSO_WM_TEMPLATE_CATEGORY" val="diagram"/>
  <p:tag name="KSO_WM_TEMPLATE_INDEX" val="20198937"/>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USESOURCEFORMAT_APPLY" val="1"/>
</p:tagLst>
</file>

<file path=ppt/tags/tag439.xml><?xml version="1.0" encoding="utf-8"?>
<p:tagLst xmlns:p="http://schemas.openxmlformats.org/presentationml/2006/main">
  <p:tag name="KSO_WM_UNIT_DIAGRAM_MODELTYPE" val="stripeEnum"/>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8937_3*l_h_a*1_1_1"/>
  <p:tag name="KSO_WM_TEMPLATE_CATEGORY" val="diagram"/>
  <p:tag name="KSO_WM_TEMPLATE_INDEX" val="20198937"/>
  <p:tag name="KSO_WM_UNIT_LAYERLEVEL" val="1_1_1"/>
  <p:tag name="KSO_WM_TAG_VERSION" val="1.0"/>
  <p:tag name="KSO_WM_BEAUTIFY_FLAG" val="#wm#"/>
  <p:tag name="KSO_WM_UNIT_PRESET_TEXT" val="添加标题"/>
  <p:tag name="KSO_WM_UNIT_TEXT_FILL_FORE_SCHEMECOLOR_INDEX_BRIGHTNESS" val="0"/>
  <p:tag name="KSO_WM_UNIT_TEXT_FILL_FORE_SCHEMECOLOR_INDEX" val="14"/>
  <p:tag name="KSO_WM_UNIT_TEXT_FILL_TYPE" val="1"/>
  <p:tag name="KSO_WM_UNIT_USESOURCEFORMAT_APPLY"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0.xml><?xml version="1.0" encoding="utf-8"?>
<p:tagLst xmlns:p="http://schemas.openxmlformats.org/presentationml/2006/main">
  <p:tag name="KSO_WM_UNIT_DIAGRAM_MODELTYPE" val="stripeEnum"/>
  <p:tag name="KSO_WM_UNIT_SUBTYPE" val="a"/>
  <p:tag name="KSO_WM_UNIT_NOCLEAR" val="0"/>
  <p:tag name="KSO_WM_UNIT_VALUE" val="8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37_3*l_h_f*1_1_1"/>
  <p:tag name="KSO_WM_TEMPLATE_CATEGORY" val="diagram"/>
  <p:tag name="KSO_WM_TEMPLATE_INDEX" val="2019893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_BRIGHTNESS" val="0.25"/>
  <p:tag name="KSO_WM_UNIT_TEXT_FILL_FORE_SCHEMECOLOR_INDEX" val="13"/>
  <p:tag name="KSO_WM_UNIT_TEXT_FILL_TYPE" val="1"/>
  <p:tag name="KSO_WM_UNIT_USESOURCEFORMAT_APPLY" val="1"/>
</p:tagLst>
</file>

<file path=ppt/tags/tag44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1_1"/>
  <p:tag name="KSO_WM_UNIT_ID" val="diagram20198937_3*l_h_i*1_1_1"/>
  <p:tag name="KSO_WM_TEMPLATE_CATEGORY" val="diagram"/>
  <p:tag name="KSO_WM_TEMPLATE_INDEX" val="20198937"/>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USESOURCEFORMAT_APPLY" val="1"/>
</p:tagLst>
</file>

<file path=ppt/tags/tag44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8937_3*l_h_i*1_1_2"/>
  <p:tag name="KSO_WM_TEMPLATE_CATEGORY" val="diagram"/>
  <p:tag name="KSO_WM_TEMPLATE_INDEX" val="20198937"/>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USESOURCEFORMAT_APPLY" val="1"/>
</p:tagLst>
</file>

<file path=ppt/tags/tag443.xml><?xml version="1.0" encoding="utf-8"?>
<p:tagLst xmlns:p="http://schemas.openxmlformats.org/presentationml/2006/main">
  <p:tag name="KSO_WM_UNIT_DIAGRAM_MODELTYPE" val="stripeEnum"/>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8937_3*l_h_a*1_1_1"/>
  <p:tag name="KSO_WM_TEMPLATE_CATEGORY" val="diagram"/>
  <p:tag name="KSO_WM_TEMPLATE_INDEX" val="20198937"/>
  <p:tag name="KSO_WM_UNIT_LAYERLEVEL" val="1_1_1"/>
  <p:tag name="KSO_WM_TAG_VERSION" val="1.0"/>
  <p:tag name="KSO_WM_BEAUTIFY_FLAG" val="#wm#"/>
  <p:tag name="KSO_WM_UNIT_PRESET_TEXT" val="添加标题"/>
  <p:tag name="KSO_WM_UNIT_TEXT_FILL_FORE_SCHEMECOLOR_INDEX_BRIGHTNESS" val="0"/>
  <p:tag name="KSO_WM_UNIT_TEXT_FILL_FORE_SCHEMECOLOR_INDEX" val="14"/>
  <p:tag name="KSO_WM_UNIT_TEXT_FILL_TYPE" val="1"/>
  <p:tag name="KSO_WM_UNIT_USESOURCEFORMAT_APPLY" val="1"/>
</p:tagLst>
</file>

<file path=ppt/tags/tag444.xml><?xml version="1.0" encoding="utf-8"?>
<p:tagLst xmlns:p="http://schemas.openxmlformats.org/presentationml/2006/main">
  <p:tag name="KSO_WM_UNIT_DIAGRAM_MODELTYPE" val="stripeEnum"/>
  <p:tag name="KSO_WM_UNIT_SUBTYPE" val="a"/>
  <p:tag name="KSO_WM_UNIT_NOCLEAR" val="0"/>
  <p:tag name="KSO_WM_UNIT_VALUE" val="8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37_3*l_h_f*1_1_1"/>
  <p:tag name="KSO_WM_TEMPLATE_CATEGORY" val="diagram"/>
  <p:tag name="KSO_WM_TEMPLATE_INDEX" val="2019893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_BRIGHTNESS" val="0.25"/>
  <p:tag name="KSO_WM_UNIT_TEXT_FILL_FORE_SCHEMECOLOR_INDEX" val="13"/>
  <p:tag name="KSO_WM_UNIT_TEXT_FILL_TYPE" val="1"/>
  <p:tag name="KSO_WM_UNIT_USESOURCEFORMAT_APPLY" val="1"/>
</p:tagLst>
</file>

<file path=ppt/tags/tag44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98937_3*l_h_i*1_1_3"/>
  <p:tag name="KSO_WM_TEMPLATE_CATEGORY" val="diagram"/>
  <p:tag name="KSO_WM_TEMPLATE_INDEX" val="20198937"/>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USESOURCEFORMAT_APPLY" val="1"/>
</p:tagLst>
</file>

<file path=ppt/tags/tag44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47.xml><?xml version="1.0" encoding="utf-8"?>
<p:tagLst xmlns:p="http://schemas.openxmlformats.org/presentationml/2006/main">
  <p:tag name="KSO_WM_TEMPLATE_CATEGORY" val="diagram"/>
  <p:tag name="KSO_WM_TEMPLATE_INDEX" val="20187801"/>
  <p:tag name="KSO_WM_UNIT_ID" val="diagram20187801_4*l_i*1_1"/>
  <p:tag name="KSO_WM_UNIT_LAYERLEVEL" val="1_1"/>
  <p:tag name="KSO_WM_BEAUTIFY_FLAG" val="#wm#"/>
  <p:tag name="KSO_WM_TAG_VERSION" val="1.0"/>
  <p:tag name="KSO_WM_UNIT_HIGHLIGHT" val="0"/>
  <p:tag name="KSO_WM_UNIT_COMPATIBLE" val="0"/>
  <p:tag name="KSO_WM_DIAGRAM_GROUP_CODE" val="l1-1"/>
  <p:tag name="KSO_WM_UNIT_TYPE" val="l_i"/>
  <p:tag name="KSO_WM_UNIT_INDEX" val="1_1"/>
  <p:tag name="KSO_WM_UNIT_DIAGRAM_ISNUMVISUAL" val="0"/>
  <p:tag name="KSO_WM_UNIT_DIAGRAM_ISREFERUNIT" val="0"/>
  <p:tag name="KSO_WM_UNIT_LINE_FORE_SCHEMECOLOR_INDEX_BRIGHTNESS" val="-0.15"/>
  <p:tag name="KSO_WM_UNIT_LINE_FORE_SCHEMECOLOR_INDEX" val="14"/>
  <p:tag name="KSO_WM_UNIT_LINE_FILL_TYPE" val="2"/>
  <p:tag name="KSO_WM_UNIT_USESOURCEFORMAT_APPLY" val="1"/>
</p:tagLst>
</file>

<file path=ppt/tags/tag448.xml><?xml version="1.0" encoding="utf-8"?>
<p:tagLst xmlns:p="http://schemas.openxmlformats.org/presentationml/2006/main">
  <p:tag name="KSO_WM_TEMPLATE_CATEGORY" val="diagram"/>
  <p:tag name="KSO_WM_TEMPLATE_INDEX" val="20187801"/>
  <p:tag name="KSO_WM_UNIT_ID" val="diagram20187801_4*l_i*1_2"/>
  <p:tag name="KSO_WM_UNIT_LAYERLEVEL" val="1_1"/>
  <p:tag name="KSO_WM_BEAUTIFY_FLAG" val="#wm#"/>
  <p:tag name="KSO_WM_TAG_VERSION" val="1.0"/>
  <p:tag name="KSO_WM_UNIT_HIGHLIGHT" val="0"/>
  <p:tag name="KSO_WM_UNIT_COMPATIBLE" val="0"/>
  <p:tag name="KSO_WM_DIAGRAM_GROUP_CODE" val="l1-1"/>
  <p:tag name="KSO_WM_UNIT_TYPE" val="l_i"/>
  <p:tag name="KSO_WM_UNIT_INDEX" val="1_2"/>
  <p:tag name="KSO_WM_UNIT_DIAGRAM_ISNUMVISUAL" val="0"/>
  <p:tag name="KSO_WM_UNIT_DIAGRAM_ISREFERUNIT" val="0"/>
  <p:tag name="KSO_WM_UNIT_LINE_FORE_SCHEMECOLOR_INDEX_BRIGHTNESS" val="-0.15"/>
  <p:tag name="KSO_WM_UNIT_LINE_FORE_SCHEMECOLOR_INDEX" val="14"/>
  <p:tag name="KSO_WM_UNIT_LINE_FILL_TYPE" val="2"/>
  <p:tag name="KSO_WM_UNIT_USESOURCEFORMAT_APPLY" val="1"/>
</p:tagLst>
</file>

<file path=ppt/tags/tag449.xml><?xml version="1.0" encoding="utf-8"?>
<p:tagLst xmlns:p="http://schemas.openxmlformats.org/presentationml/2006/main">
  <p:tag name="KSO_WM_UNIT_HIGHLIGHT" val="0"/>
  <p:tag name="KSO_WM_UNIT_COMPATIBLE" val="0"/>
  <p:tag name="KSO_WM_UNIT_ID" val="diagram20187801_4*l_h_f*1_1_1"/>
  <p:tag name="KSO_WM_TEMPLATE_CATEGORY" val="diagram"/>
  <p:tag name="KSO_WM_TEMPLATE_INDEX" val="20187801"/>
  <p:tag name="KSO_WM_UNIT_LAYERLEVEL" val="1_1_1"/>
  <p:tag name="KSO_WM_TAG_VERSION" val="1.0"/>
  <p:tag name="KSO_WM_BEAUTIFY_FLAG" val="#wm#"/>
  <p:tag name="KSO_WM_UNIT_VALUE" val="162"/>
  <p:tag name="KSO_WM_UNIT_PRESET_TEXT" val="单击此处添加文本具体内容"/>
  <p:tag name="KSO_WM_DIAGRAM_GROUP_CODE" val="l1-1"/>
  <p:tag name="KSO_WM_UNIT_TYPE" val="l_h_f"/>
  <p:tag name="KSO_WM_UNIT_INDEX" val="1_1_1"/>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ID" val="diagram20187801_4*l_h_f*1_2_1"/>
  <p:tag name="KSO_WM_TEMPLATE_CATEGORY" val="diagram"/>
  <p:tag name="KSO_WM_TEMPLATE_INDEX" val="20187801"/>
  <p:tag name="KSO_WM_UNIT_LAYERLEVEL" val="1_1_1"/>
  <p:tag name="KSO_WM_TAG_VERSION" val="1.0"/>
  <p:tag name="KSO_WM_BEAUTIFY_FLAG" val="#wm#"/>
  <p:tag name="KSO_WM_UNIT_VALUE" val="162"/>
  <p:tag name="KSO_WM_UNIT_PRESET_TEXT" val="单击此处添加文本具体内容"/>
  <p:tag name="KSO_WM_DIAGRAM_GROUP_CODE" val="l1-1"/>
  <p:tag name="KSO_WM_UNIT_TYPE" val="l_h_f"/>
  <p:tag name="KSO_WM_UNIT_INDEX" val="1_2_1"/>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451.xml><?xml version="1.0" encoding="utf-8"?>
<p:tagLst xmlns:p="http://schemas.openxmlformats.org/presentationml/2006/main">
  <p:tag name="KSO_WM_UNIT_HIGHLIGHT" val="0"/>
  <p:tag name="KSO_WM_UNIT_COMPATIBLE" val="0"/>
  <p:tag name="KSO_WM_UNIT_ID" val="diagram20187801_4*l_h_f*1_3_1"/>
  <p:tag name="KSO_WM_TEMPLATE_CATEGORY" val="diagram"/>
  <p:tag name="KSO_WM_TEMPLATE_INDEX" val="20187801"/>
  <p:tag name="KSO_WM_UNIT_LAYERLEVEL" val="1_1_1"/>
  <p:tag name="KSO_WM_TAG_VERSION" val="1.0"/>
  <p:tag name="KSO_WM_BEAUTIFY_FLAG" val="#wm#"/>
  <p:tag name="KSO_WM_UNIT_VALUE" val="162"/>
  <p:tag name="KSO_WM_UNIT_PRESET_TEXT" val="单击此处添加文本具体内容"/>
  <p:tag name="KSO_WM_DIAGRAM_GROUP_CODE" val="l1-1"/>
  <p:tag name="KSO_WM_UNIT_TYPE" val="l_h_f"/>
  <p:tag name="KSO_WM_UNIT_INDEX" val="1_3_1"/>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452.xml><?xml version="1.0" encoding="utf-8"?>
<p:tagLst xmlns:p="http://schemas.openxmlformats.org/presentationml/2006/main">
  <p:tag name="KSO_WM_UNIT_HIGHLIGHT" val="0"/>
  <p:tag name="KSO_WM_UNIT_COMPATIBLE" val="0"/>
  <p:tag name="KSO_WM_UNIT_ID" val="diagram20187801_4*l_h_f*1_4_1"/>
  <p:tag name="KSO_WM_TEMPLATE_CATEGORY" val="diagram"/>
  <p:tag name="KSO_WM_TEMPLATE_INDEX" val="20187801"/>
  <p:tag name="KSO_WM_UNIT_LAYERLEVEL" val="1_1_1"/>
  <p:tag name="KSO_WM_TAG_VERSION" val="1.0"/>
  <p:tag name="KSO_WM_BEAUTIFY_FLAG" val="#wm#"/>
  <p:tag name="KSO_WM_UNIT_VALUE" val="162"/>
  <p:tag name="KSO_WM_UNIT_PRESET_TEXT" val="单击此处添加文本具体内容"/>
  <p:tag name="KSO_WM_DIAGRAM_GROUP_CODE" val="l1-1"/>
  <p:tag name="KSO_WM_UNIT_TYPE" val="l_h_f"/>
  <p:tag name="KSO_WM_UNIT_INDEX" val="1_4_1"/>
  <p:tag name="KSO_WM_UNIT_DIAGRAM_ISNUMVISUAL" val="0"/>
  <p:tag name="KSO_WM_UNIT_DIAGRAM_ISREFERUNIT" val="0"/>
  <p:tag name="KSO_WM_UNIT_TEXT_FILL_FORE_SCHEMECOLOR_INDEX_BRIGHTNESS" val="0"/>
  <p:tag name="KSO_WM_UNIT_TEXT_FILL_FORE_SCHEMECOLOR_INDEX" val="13"/>
  <p:tag name="KSO_WM_UNIT_TEXT_FILL_TYPE" val="1"/>
  <p:tag name="KSO_WM_UNIT_USESOURCEFORMAT_APPLY" val="1"/>
</p:tagLst>
</file>

<file path=ppt/tags/tag45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5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5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5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5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5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5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6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6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65.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86.xml><?xml version="1.0" encoding="utf-8"?>
<p:tagLst xmlns:p="http://schemas.openxmlformats.org/presentationml/2006/main">
  <p:tag name="KSO_WM_TEMPLATE_CATEGORY" val="custom"/>
  <p:tag name="KSO_WM_TEMPLATE_INDEX" val="20186579"/>
  <p:tag name="KSO_WM_TAG_VERSION" val="1.0"/>
  <p:tag name="KSO_WM_UNIT_TYPE" val="b"/>
  <p:tag name="KSO_WM_UNIT_INDEX" val="1"/>
  <p:tag name="KSO_WM_UNIT_ID" val="custom20186579_1*b*1"/>
  <p:tag name="KSO_WM_UNIT_LAYERLEVEL" val="1"/>
  <p:tag name="KSO_WM_UNIT_VALUE" val="22"/>
  <p:tag name="KSO_WM_UNIT_ISCONTENTSTITLE" val="0"/>
  <p:tag name="KSO_WM_UNIT_HIGHLIGHT" val="0"/>
  <p:tag name="KSO_WM_UNIT_COMPATIBLE" val="0"/>
  <p:tag name="KSO_WM_BEAUTIFY_FLAG" val="#wm#"/>
  <p:tag name="KSO_WM_UNIT_PRESET_TEXT" val="单击此处添加副标题"/>
  <p:tag name="KSO_WM_UNIT_NOCLEAR" val="0"/>
  <p:tag name="KSO_WM_UNIT_DIAGRAM_ISNUMVISUAL" val="0"/>
  <p:tag name="KSO_WM_UNIT_DIAGRAM_ISREFERUNIT" val="0"/>
  <p:tag name="KSO_WM_UNIT_TEXT_FILL_FORE_SCHEMECOLOR_INDEX_BRIGHTNESS" val="0.15"/>
  <p:tag name="KSO_WM_UNIT_TEXT_FILL_FORE_SCHEMECOLOR_INDEX" val="13"/>
  <p:tag name="KSO_WM_UNIT_TEXT_FILL_TYPE" val="1"/>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COLOR_SCHEME_SHAPE_ID" val="53"/>
  <p:tag name="KSO_WM_UNIT_COLOR_SCHEME_PARENT_PAGE" val="0_2"/>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1_1"/>
  <p:tag name="KSO_WM_UNIT_ID" val="diagram20196511_2*l_h_i*1_1_1"/>
  <p:tag name="KSO_WM_TEMPLATE_CATEGORY" val="diagram"/>
  <p:tag name="KSO_WM_TEMPLATE_INDEX" val="20196511"/>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5"/>
  <p:tag name="KSO_WM_UNIT_SHADOW_SCHEMECOLOR_INDEX" val="13"/>
  <p:tag name="KSO_WM_UNIT_TEXT_FILL_FORE_SCHEMECOLOR_INDEX_BRIGHTNESS" val="0"/>
  <p:tag name="KSO_WM_UNIT_TEXT_FILL_FORE_SCHEMECOLOR_INDEX" val="14"/>
  <p:tag name="KSO_WM_UNIT_TEXT_FILL_TYPE" val="1"/>
  <p:tag name="KSO_WM_UNIT_USESOURCEFORMAT_APPLY" val="1"/>
</p:tagLst>
</file>

<file path=ppt/tags/tag91.xml><?xml version="1.0" encoding="utf-8"?>
<p:tagLst xmlns:p="http://schemas.openxmlformats.org/presentationml/2006/main">
  <p:tag name="KSO_WM_UNIT_COLOR_SCHEME_SHAPE_ID" val="54"/>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e"/>
  <p:tag name="KSO_WM_UNIT_TYPE" val="l_h_i"/>
  <p:tag name="KSO_WM_UNIT_INDEX" val="1_1_2"/>
  <p:tag name="KSO_WM_UNIT_ID" val="diagram20196511_2*l_h_i*1_1_2"/>
  <p:tag name="KSO_WM_TEMPLATE_CATEGORY" val="diagram"/>
  <p:tag name="KSO_WM_TEMPLATE_INDEX" val="20196511"/>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92.xml><?xml version="1.0" encoding="utf-8"?>
<p:tagLst xmlns:p="http://schemas.openxmlformats.org/presentationml/2006/main">
  <p:tag name="KSO_WM_UNIT_TEXT_PART_ID_V2" val="d-3-1"/>
  <p:tag name="KSO_WM_UNIT_COLOR_SCHEME_SHAPE_ID" val="59"/>
  <p:tag name="KSO_WM_UNIT_COLOR_SCHEME_PARENT_PAGE" val="0_2"/>
  <p:tag name="KSO_WM_UNIT_DIAGRAM_MODELTYPE" val="stripeEnum"/>
  <p:tag name="KSO_WM_UNIT_SUBTYPE" val="a"/>
  <p:tag name="KSO_WM_UNIT_NOCLEAR" val="0"/>
  <p:tag name="KSO_WM_UNIT_VALUE" val="39"/>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6511_2*l_h_f*1_1_1"/>
  <p:tag name="KSO_WM_TEMPLATE_CATEGORY" val="diagram"/>
  <p:tag name="KSO_WM_TEMPLATE_INDEX" val="20196511"/>
  <p:tag name="KSO_WM_UNIT_LAYERLEVEL" val="1_1_1"/>
  <p:tag name="KSO_WM_TAG_VERSION" val="1.0"/>
  <p:tag name="KSO_WM_BEAUTIFY_FLAG" val="#wm#"/>
  <p:tag name="KSO_WM_UNIT_PRESET_TEXT" val="点击此处添加正文文字，文字是您思想的提炼，请尽可能言简意赅的阐述您的观点。"/>
  <p:tag name="KSO_WM_UNIT_TEXT_FILL_FORE_SCHEMECOLOR_INDEX_BRIGHTNESS" val="0.5"/>
  <p:tag name="KSO_WM_UNIT_TEXT_FILL_FORE_SCHEMECOLOR_INDEX" val="13"/>
  <p:tag name="KSO_WM_UNIT_TEXT_FILL_TYPE" val="1"/>
  <p:tag name="KSO_WM_UNIT_USESOURCEFORMAT_APPLY" val="1"/>
</p:tagLst>
</file>

<file path=ppt/tags/tag93.xml><?xml version="1.0" encoding="utf-8"?>
<p:tagLst xmlns:p="http://schemas.openxmlformats.org/presentationml/2006/main">
  <p:tag name="KSO_WM_UNIT_COLOR_SCHEME_SHAPE_ID" val="58"/>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3"/>
  <p:tag name="KSO_WM_UNIT_ID" val="diagram20196511_2*l_h_i*1_1_3"/>
  <p:tag name="KSO_WM_TEMPLATE_CATEGORY" val="diagram"/>
  <p:tag name="KSO_WM_TEMPLATE_INDEX" val="2019651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94.xml><?xml version="1.0" encoding="utf-8"?>
<p:tagLst xmlns:p="http://schemas.openxmlformats.org/presentationml/2006/main">
  <p:tag name="KSO_WM_UNIT_COLOR_SCHEME_SHAPE_ID" val="43"/>
  <p:tag name="KSO_WM_UNIT_COLOR_SCHEME_PARENT_PAGE" val="0_2"/>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1"/>
  <p:tag name="KSO_WM_UNIT_ID" val="diagram20196511_2*l_h_i*1_2_1"/>
  <p:tag name="KSO_WM_TEMPLATE_CATEGORY" val="diagram"/>
  <p:tag name="KSO_WM_TEMPLATE_INDEX" val="20196511"/>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5"/>
  <p:tag name="KSO_WM_UNIT_SHADOW_SCHEMECOLOR_INDEX" val="13"/>
  <p:tag name="KSO_WM_UNIT_TEXT_FILL_FORE_SCHEMECOLOR_INDEX_BRIGHTNESS" val="0"/>
  <p:tag name="KSO_WM_UNIT_TEXT_FILL_FORE_SCHEMECOLOR_INDEX" val="14"/>
  <p:tag name="KSO_WM_UNIT_TEXT_FILL_TYPE" val="1"/>
  <p:tag name="KSO_WM_UNIT_USESOURCEFORMAT_APPLY" val="1"/>
</p:tagLst>
</file>

<file path=ppt/tags/tag95.xml><?xml version="1.0" encoding="utf-8"?>
<p:tagLst xmlns:p="http://schemas.openxmlformats.org/presentationml/2006/main">
  <p:tag name="KSO_WM_UNIT_COLOR_SCHEME_SHAPE_ID" val="44"/>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e"/>
  <p:tag name="KSO_WM_UNIT_TYPE" val="l_h_i"/>
  <p:tag name="KSO_WM_UNIT_INDEX" val="1_2_2"/>
  <p:tag name="KSO_WM_UNIT_ID" val="diagram20196511_2*l_h_i*1_2_2"/>
  <p:tag name="KSO_WM_TEMPLATE_CATEGORY" val="diagram"/>
  <p:tag name="KSO_WM_TEMPLATE_INDEX" val="20196511"/>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96.xml><?xml version="1.0" encoding="utf-8"?>
<p:tagLst xmlns:p="http://schemas.openxmlformats.org/presentationml/2006/main">
  <p:tag name="KSO_WM_UNIT_COLOR_SCHEME_SHAPE_ID" val="47"/>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3"/>
  <p:tag name="KSO_WM_UNIT_ID" val="diagram20196511_2*l_h_i*1_2_3"/>
  <p:tag name="KSO_WM_TEMPLATE_CATEGORY" val="diagram"/>
  <p:tag name="KSO_WM_TEMPLATE_INDEX" val="2019651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97.xml><?xml version="1.0" encoding="utf-8"?>
<p:tagLst xmlns:p="http://schemas.openxmlformats.org/presentationml/2006/main">
  <p:tag name="KSO_WM_UNIT_TEXT_PART_ID_V2" val="d-3-1"/>
  <p:tag name="KSO_WM_UNIT_COLOR_SCHEME_SHAPE_ID" val="59"/>
  <p:tag name="KSO_WM_UNIT_COLOR_SCHEME_PARENT_PAGE" val="0_2"/>
  <p:tag name="KSO_WM_UNIT_DIAGRAM_MODELTYPE" val="stripeEnum"/>
  <p:tag name="KSO_WM_UNIT_SUBTYPE" val="a"/>
  <p:tag name="KSO_WM_UNIT_NOCLEAR" val="0"/>
  <p:tag name="KSO_WM_UNIT_VALUE" val="39"/>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6511_2*l_h_f*1_1_1"/>
  <p:tag name="KSO_WM_TEMPLATE_CATEGORY" val="diagram"/>
  <p:tag name="KSO_WM_TEMPLATE_INDEX" val="20196511"/>
  <p:tag name="KSO_WM_UNIT_LAYERLEVEL" val="1_1_1"/>
  <p:tag name="KSO_WM_TAG_VERSION" val="1.0"/>
  <p:tag name="KSO_WM_BEAUTIFY_FLAG" val="#wm#"/>
  <p:tag name="KSO_WM_UNIT_PRESET_TEXT" val="点击此处添加正文文字，文字是您思想的提炼，请尽可能言简意赅的阐述您的观点。"/>
  <p:tag name="KSO_WM_UNIT_TEXT_FILL_FORE_SCHEMECOLOR_INDEX_BRIGHTNESS" val="0.5"/>
  <p:tag name="KSO_WM_UNIT_TEXT_FILL_FORE_SCHEMECOLOR_INDEX" val="13"/>
  <p:tag name="KSO_WM_UNIT_TEXT_FILL_TYPE" val="1"/>
  <p:tag name="KSO_WM_UNIT_USESOURCEFORMAT_APPLY" val="1"/>
</p:tagLst>
</file>

<file path=ppt/tags/tag98.xml><?xml version="1.0" encoding="utf-8"?>
<p:tagLst xmlns:p="http://schemas.openxmlformats.org/presentationml/2006/main">
  <p:tag name="KSO_WM_UNIT_COLOR_SCHEME_SHAPE_ID" val="33"/>
  <p:tag name="KSO_WM_UNIT_COLOR_SCHEME_PARENT_PAGE" val="0_2"/>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3_1"/>
  <p:tag name="KSO_WM_UNIT_ID" val="diagram20196511_2*l_h_i*1_3_1"/>
  <p:tag name="KSO_WM_TEMPLATE_CATEGORY" val="diagram"/>
  <p:tag name="KSO_WM_TEMPLATE_INDEX" val="20196511"/>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5"/>
  <p:tag name="KSO_WM_UNIT_SHADOW_SCHEMECOLOR_INDEX" val="13"/>
  <p:tag name="KSO_WM_UNIT_TEXT_FILL_FORE_SCHEMECOLOR_INDEX_BRIGHTNESS" val="0"/>
  <p:tag name="KSO_WM_UNIT_TEXT_FILL_FORE_SCHEMECOLOR_INDEX" val="14"/>
  <p:tag name="KSO_WM_UNIT_TEXT_FILL_TYPE" val="1"/>
  <p:tag name="KSO_WM_UNIT_USESOURCEFORMAT_APPLY" val="1"/>
</p:tagLst>
</file>

<file path=ppt/tags/tag99.xml><?xml version="1.0" encoding="utf-8"?>
<p:tagLst xmlns:p="http://schemas.openxmlformats.org/presentationml/2006/main">
  <p:tag name="KSO_WM_UNIT_COLOR_SCHEME_SHAPE_ID" val="34"/>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e"/>
  <p:tag name="KSO_WM_UNIT_TYPE" val="l_h_i"/>
  <p:tag name="KSO_WM_UNIT_INDEX" val="1_3_2"/>
  <p:tag name="KSO_WM_UNIT_ID" val="diagram20196511_2*l_h_i*1_3_2"/>
  <p:tag name="KSO_WM_TEMPLATE_CATEGORY" val="diagram"/>
  <p:tag name="KSO_WM_TEMPLATE_INDEX" val="20196511"/>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heme/theme1.xml><?xml version="1.0" encoding="utf-8"?>
<a:theme xmlns:a="http://schemas.openxmlformats.org/drawingml/2006/main" name="1_Office 主题​​">
  <a:themeElements>
    <a:clrScheme name="">
      <a:dk1>
        <a:srgbClr val="000000"/>
      </a:dk1>
      <a:lt1>
        <a:srgbClr val="FFFFFF"/>
      </a:lt1>
      <a:dk2>
        <a:srgbClr val="000000"/>
      </a:dk2>
      <a:lt2>
        <a:srgbClr val="171313"/>
      </a:lt2>
      <a:accent1>
        <a:srgbClr val="DC2C00"/>
      </a:accent1>
      <a:accent2>
        <a:srgbClr val="D32001"/>
      </a:accent2>
      <a:accent3>
        <a:srgbClr val="C20400"/>
      </a:accent3>
      <a:accent4>
        <a:srgbClr val="E03700"/>
      </a:accent4>
      <a:accent5>
        <a:srgbClr val="DC2C00"/>
      </a:accent5>
      <a:accent6>
        <a:srgbClr val="E44100"/>
      </a:accent6>
      <a:hlink>
        <a:srgbClr val="304FFE"/>
      </a:hlink>
      <a:folHlink>
        <a:srgbClr val="492067"/>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000000"/>
      </a:dk2>
      <a:lt2>
        <a:srgbClr val="171313"/>
      </a:lt2>
      <a:accent1>
        <a:srgbClr val="DC2C00"/>
      </a:accent1>
      <a:accent2>
        <a:srgbClr val="D32001"/>
      </a:accent2>
      <a:accent3>
        <a:srgbClr val="C20400"/>
      </a:accent3>
      <a:accent4>
        <a:srgbClr val="E03700"/>
      </a:accent4>
      <a:accent5>
        <a:srgbClr val="DC2C00"/>
      </a:accent5>
      <a:accent6>
        <a:srgbClr val="E44100"/>
      </a:accent6>
      <a:hlink>
        <a:srgbClr val="304FFE"/>
      </a:hlink>
      <a:folHlink>
        <a:srgbClr val="492067"/>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19135</Words>
  <Application>WPS 演示</Application>
  <PresentationFormat>宽屏</PresentationFormat>
  <Paragraphs>780</Paragraphs>
  <Slides>79</Slides>
  <Notes>4</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79</vt:i4>
      </vt:variant>
    </vt:vector>
  </HeadingPairs>
  <TitlesOfParts>
    <vt:vector size="92" baseType="lpstr">
      <vt:lpstr>Arial</vt:lpstr>
      <vt:lpstr>宋体</vt:lpstr>
      <vt:lpstr>Wingdings</vt:lpstr>
      <vt:lpstr>微软雅黑</vt:lpstr>
      <vt:lpstr>Wingdings</vt:lpstr>
      <vt:lpstr>思源黑体 CN Heavy</vt:lpstr>
      <vt:lpstr>字魂105号-简雅黑</vt:lpstr>
      <vt:lpstr>方正大标宋简体</vt:lpstr>
      <vt:lpstr>Calibri</vt:lpstr>
      <vt:lpstr>方正大黑简体</vt:lpstr>
      <vt:lpstr>Arial Unicode MS</vt:lpstr>
      <vt:lpstr>1_Office 主题​​</vt:lpstr>
      <vt:lpstr>3_Office 主题​​</vt:lpstr>
      <vt:lpstr>PowerPoint 演示文稿</vt:lpstr>
      <vt:lpstr>PowerPoint 演示文稿</vt:lpstr>
      <vt:lpstr>PowerPoint 演示文稿</vt:lpstr>
      <vt:lpstr>目 录</vt:lpstr>
      <vt:lpstr>深入学习领会习近平总书记关于“三农”工作的重要论述，切实肩负起做好 有效衔接工作的政治责任</vt:lpstr>
      <vt:lpstr>PowerPoint 演示文稿</vt:lpstr>
      <vt:lpstr>深入学习领会习近平总书记关于“三农”工作的重要论述，切实肩负起做好有效衔接工作的政治责任</vt:lpstr>
      <vt:lpstr>深入学习领会习近平总书记关于“三农”工作的重要论述，切实肩负起做好有效衔接工作的政治责任</vt:lpstr>
      <vt:lpstr>深入学习领会习近平总书记关于“三农”工作的重要论述，切实肩负起做好有效衔接工作的政治责任</vt:lpstr>
      <vt:lpstr>深入学习领会习近平总书记关于“三农”工作的重要论述，切实肩负起做好有效衔接工作的政治责任</vt:lpstr>
      <vt:lpstr>深入学习领会习近平总书记关于“三农”工作的重要论述，切实肩负起做好有效衔接工作的政治责任</vt:lpstr>
      <vt:lpstr>深入学习领会习近平总书记关于“三农”工作的重要论述，切实肩负起做好有效衔接工作的政治责任</vt:lpstr>
      <vt:lpstr>深入学习领会习近平总书记关于“三农”工作的重要论述，切实肩负起做好有效衔接工作的政治责任</vt:lpstr>
      <vt:lpstr>深入学习领会习近平总书记关于“三农”工作的重要论述，切实肩负起做好有效衔接工作的政治责任</vt:lpstr>
      <vt:lpstr>深入学习领会习近平总书记关于“三农”工作的重要论述，切实肩负起做好有效衔接工作的政治责任</vt:lpstr>
      <vt:lpstr>深入学习领会习近平总书记关于“三农”工作的重要论述，切实肩负起做好有效衔接工作的政治责任</vt:lpstr>
      <vt:lpstr>深入学习领会习近平总书记关于“三农”工作的重要论述，切实肩负起做好有效衔接工作的政治责任</vt:lpstr>
      <vt:lpstr>深入学习领会习近平总书记关于“三农”工作的重要论述，切实肩负起做好有效衔接工作的政治责任</vt:lpstr>
      <vt:lpstr>深入学习领会习近平总书记关于“三农”工作的重要论述，切实肩负起做好有效衔接工作的政治责任</vt:lpstr>
      <vt:lpstr>深入学习领会习近平总书记关于“三农”工作的重要论述，切实肩负起做好有效衔接工作的政治责任</vt:lpstr>
      <vt:lpstr>深入学习领会习近平总书记关于“三农”工作的重要论述，切实肩负起做好有效衔接工作的政治责任</vt:lpstr>
      <vt:lpstr>深入学习领会习近平总书记关于“三农”工作的重要论述，切实肩负起做好有效衔接工作的政治责任</vt:lpstr>
      <vt:lpstr>准确把握巩固拓展脱贫攻坚成果同乡村 振兴有效衔接的重点内容</vt:lpstr>
      <vt:lpstr>准确把握巩固拓展脱贫攻坚成果同乡村振兴有效衔接的重点内容</vt:lpstr>
      <vt:lpstr>准确把握巩固拓展脱贫攻坚成果 同乡村振兴有效衔接的重点内容</vt:lpstr>
      <vt:lpstr>准确把握巩固拓展脱贫攻坚成果同乡村振兴有效衔接的重点内容——关于巩固成果</vt:lpstr>
      <vt:lpstr>准确把握巩固拓展脱贫攻坚成果同乡村振兴有效衔接的重点内容——关于巩固成果</vt:lpstr>
      <vt:lpstr>准确把握巩固拓展脱贫攻坚成果同乡村振兴有效衔接的重点内容——关于巩固成果</vt:lpstr>
      <vt:lpstr>准确把握巩固拓展脱贫攻坚成果同乡村振兴有效衔接的重点内容——关于巩固成果</vt:lpstr>
      <vt:lpstr>准确把握巩固拓展脱贫攻坚成果同乡村振兴有效衔接的重点内容——关于巩固成果</vt:lpstr>
      <vt:lpstr>准确把握巩固拓展脱贫攻坚成果同乡村振兴有效衔接的重点内容——关于巩固成果</vt:lpstr>
      <vt:lpstr>准确把握巩固拓展脱贫攻坚成果 同乡村振兴有效衔接的重点内容</vt:lpstr>
      <vt:lpstr>准确把握巩固拓展脱贫攻坚成果同乡村振兴有效衔接的重点内容——关于深化拓展</vt:lpstr>
      <vt:lpstr>准确把握巩固拓展脱贫攻坚成果同乡村振兴有效衔接的重点内容——关于深化拓展</vt:lpstr>
      <vt:lpstr>准确把握巩固拓展脱贫攻坚成果同乡村振兴有效衔接的重点内容——关于深化拓展</vt:lpstr>
      <vt:lpstr>准确把握巩固拓展脱贫攻坚成果同乡村振兴有效衔接的重点内容——关于深化拓展</vt:lpstr>
      <vt:lpstr>准确把握巩固拓展脱贫攻坚成果同乡村振兴有效衔接的重点内容——关于深化拓展</vt:lpstr>
      <vt:lpstr>准确把握巩固拓展脱贫攻坚成果同乡村振兴有效衔接的重点内容——关于深化拓展</vt:lpstr>
      <vt:lpstr>准确把握巩固拓展脱贫攻坚成果同乡村振兴有效衔接的重点内容——关于深化拓展</vt:lpstr>
      <vt:lpstr>准确把握巩固拓展脱贫攻坚成果同乡村振兴有效衔接的重点内容——关于深化拓展</vt:lpstr>
      <vt:lpstr>准确把握巩固拓展脱贫攻坚成果同乡村振兴有效衔接的重点内容——关于深化拓展</vt:lpstr>
      <vt:lpstr>准确把握巩固拓展脱贫攻坚成果同乡村振兴有效衔接的重点内容——关于深化拓展</vt:lpstr>
      <vt:lpstr>准确把握巩固拓展脱贫攻坚成果同乡村振兴有效衔接的重点内容——关于深化拓展</vt:lpstr>
      <vt:lpstr>准确把握巩固拓展脱贫攻坚成果同乡村振兴有效衔接的重点内容——关于深化拓展</vt:lpstr>
      <vt:lpstr>准确把握巩固拓展脱贫攻坚成果同乡村振兴有效衔接的重点内容——关于深化拓展</vt:lpstr>
      <vt:lpstr>准确把握巩固拓展脱贫攻坚成果同乡村振兴有效衔接的重点内容——关于深化拓展</vt:lpstr>
      <vt:lpstr>准确把握巩固拓展脱贫攻坚成果同乡村振兴有效衔接的重点内容——关于深化拓展</vt:lpstr>
      <vt:lpstr>准确把握巩固拓展脱贫攻坚成果同乡村振兴有效衔接的重点内容——关于深化拓展</vt:lpstr>
      <vt:lpstr>准确把握巩固拓展脱贫攻坚成果同乡村振兴有效衔接的重点内容——关于深化拓展</vt:lpstr>
      <vt:lpstr>准确把握巩固拓展脱贫攻坚成果同乡村振兴有效衔接的重点内容——关于深化拓展</vt:lpstr>
      <vt:lpstr>准确把握巩固拓展脱贫攻坚成果同乡村振兴有效衔接的重点内容——关于深化拓展</vt:lpstr>
      <vt:lpstr>准确把握巩固拓展脱贫攻坚成果同乡村振兴有效衔接的重点内容——关于深化拓展</vt:lpstr>
      <vt:lpstr>准确把握巩固拓展脱贫攻坚成果同乡村振兴有效衔接的重点内容——关于深化拓展</vt:lpstr>
      <vt:lpstr>准确把握巩固拓展脱贫攻坚成果 同乡村振兴有效衔接的重点内容</vt:lpstr>
      <vt:lpstr>准确把握巩固拓展脱贫攻坚成果同乡村振兴有效衔接的重点内容——关于“两大战略”有效衔接</vt:lpstr>
      <vt:lpstr>准确把握巩固拓展脱贫攻坚成果同乡村振兴有效衔接的重点内容——关于“两大战略”有效衔接</vt:lpstr>
      <vt:lpstr>准确把握巩固拓展脱贫攻坚成果同乡村振兴有效衔接的重点内容——关于“两大战略”有效衔接</vt:lpstr>
      <vt:lpstr>准确把握巩固拓展脱贫攻坚成果同乡村振兴有效衔接的重点内容——关于“两大战略”有效衔接</vt:lpstr>
      <vt:lpstr>准确把握巩固拓展脱贫攻坚成果同乡村振兴有效衔接的重点内容——关于“两大战略”有效衔接</vt:lpstr>
      <vt:lpstr>准确把握巩固拓展脱贫攻坚成果同乡村振兴有效衔接的重点内容——关于“两大战略”有效衔接</vt:lpstr>
      <vt:lpstr>准确把握巩固拓展脱贫攻坚成果同乡村振兴有效衔接的重点内容——关于“两大战略”有效衔接</vt:lpstr>
      <vt:lpstr>准确把握巩固拓展脱贫攻坚成果同乡村振兴有效衔接的重点内容——关于“两大战略”有效衔接</vt:lpstr>
      <vt:lpstr>关于国家后评估和巩固成果考核工作</vt:lpstr>
      <vt:lpstr>PowerPoint 演示文稿</vt:lpstr>
      <vt:lpstr>关于国家后评估和巩固成果考核工作</vt:lpstr>
      <vt:lpstr>关于国家后评估和巩固成果考核工作</vt:lpstr>
      <vt:lpstr>关于国家后评估和巩固成果考核工作</vt:lpstr>
      <vt:lpstr>关于国家后评估和巩固成果考核工作</vt:lpstr>
      <vt:lpstr>关于国家后评估和巩固成果考核工作</vt:lpstr>
      <vt:lpstr>关于国家后评估和巩固成果考核工作</vt:lpstr>
      <vt:lpstr>关于国家后评估和巩固成果考核工作</vt:lpstr>
      <vt:lpstr>关于国家后评估和巩固成果考核工作</vt:lpstr>
      <vt:lpstr>关于国家后评估和巩固成果考核工作</vt:lpstr>
      <vt:lpstr>关于国家后评估和巩固成果考核工作</vt:lpstr>
      <vt:lpstr>关于国家后评估和巩固成果考核工作</vt:lpstr>
      <vt:lpstr>关于国家后评估和巩固成果考核工作</vt:lpstr>
      <vt:lpstr>关于国家后评估和巩固成果考核工作</vt:lpstr>
      <vt:lpstr>关于国家后评估和巩固成果考核工作</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ckq</dc:creator>
  <cp:lastModifiedBy>QQ</cp:lastModifiedBy>
  <cp:revision>248</cp:revision>
  <dcterms:created xsi:type="dcterms:W3CDTF">2019-06-19T02:08:00Z</dcterms:created>
  <dcterms:modified xsi:type="dcterms:W3CDTF">2021-09-06T08:51:21Z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8716DB3D91384CF49E7B7072614733A2</vt:lpwstr>
  </property>
</Properties>
</file>